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media/image183.svg" ContentType="image/svg+xml"/>
  <Override PartName="/ppt/media/image185.svg" ContentType="image/svg+xml"/>
  <Override PartName="/ppt/media/image18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382" r:id="rId3"/>
    <p:sldId id="469" r:id="rId4"/>
    <p:sldId id="481" r:id="rId5"/>
    <p:sldId id="479" r:id="rId7"/>
    <p:sldId id="398" r:id="rId8"/>
    <p:sldId id="417" r:id="rId9"/>
    <p:sldId id="485" r:id="rId10"/>
    <p:sldId id="486" r:id="rId11"/>
    <p:sldId id="487" r:id="rId12"/>
    <p:sldId id="414" r:id="rId13"/>
    <p:sldId id="464" r:id="rId14"/>
    <p:sldId id="480" r:id="rId15"/>
    <p:sldId id="420" r:id="rId16"/>
    <p:sldId id="446" r:id="rId17"/>
    <p:sldId id="451" r:id="rId18"/>
    <p:sldId id="449" r:id="rId19"/>
    <p:sldId id="484" r:id="rId20"/>
    <p:sldId id="415" r:id="rId21"/>
    <p:sldId id="408" r:id="rId22"/>
    <p:sldId id="416" r:id="rId23"/>
    <p:sldId id="476" r:id="rId24"/>
    <p:sldId id="369" r:id="rId25"/>
    <p:sldId id="445" r:id="rId26"/>
    <p:sldId id="444" r:id="rId27"/>
    <p:sldId id="474" r:id="rId28"/>
    <p:sldId id="422" r:id="rId29"/>
    <p:sldId id="475" r:id="rId30"/>
    <p:sldId id="392" r:id="rId31"/>
    <p:sldId id="431" r:id="rId32"/>
    <p:sldId id="477" r:id="rId33"/>
    <p:sldId id="458" r:id="rId34"/>
    <p:sldId id="460" r:id="rId35"/>
    <p:sldId id="488" r:id="rId36"/>
    <p:sldId id="465" r:id="rId37"/>
    <p:sldId id="467" r:id="rId38"/>
    <p:sldId id="437" r:id="rId39"/>
    <p:sldId id="438" r:id="rId40"/>
    <p:sldId id="439" r:id="rId41"/>
    <p:sldId id="440" r:id="rId42"/>
    <p:sldId id="468" r:id="rId43"/>
    <p:sldId id="442" r:id="rId44"/>
    <p:sldId id="31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6A0F2B-002B-40D4-9F43-E52C87C84012}">
          <p14:sldIdLst>
            <p14:sldId id="382"/>
            <p14:sldId id="469"/>
          </p14:sldIdLst>
        </p14:section>
        <p14:section name="Welcome" id="{6F71A267-FCFD-4B16-A6DA-D36A6CBFB0B5}">
          <p14:sldIdLst/>
        </p14:section>
        <p14:section name="About us" id="{C35E8C1E-9400-4DA5-874C-2205EC73F933}">
          <p14:sldIdLst>
            <p14:sldId id="481"/>
            <p14:sldId id="479"/>
            <p14:sldId id="398"/>
            <p14:sldId id="417"/>
            <p14:sldId id="485"/>
            <p14:sldId id="486"/>
            <p14:sldId id="487"/>
            <p14:sldId id="414"/>
            <p14:sldId id="464"/>
            <p14:sldId id="480"/>
            <p14:sldId id="420"/>
            <p14:sldId id="446"/>
            <p14:sldId id="451"/>
            <p14:sldId id="449"/>
            <p14:sldId id="484"/>
            <p14:sldId id="415"/>
            <p14:sldId id="408"/>
            <p14:sldId id="416"/>
            <p14:sldId id="476"/>
            <p14:sldId id="369"/>
            <p14:sldId id="445"/>
            <p14:sldId id="444"/>
            <p14:sldId id="474"/>
            <p14:sldId id="422"/>
            <p14:sldId id="475"/>
            <p14:sldId id="392"/>
            <p14:sldId id="431"/>
            <p14:sldId id="477"/>
            <p14:sldId id="458"/>
            <p14:sldId id="460"/>
            <p14:sldId id="488"/>
            <p14:sldId id="465"/>
            <p14:sldId id="467"/>
            <p14:sldId id="437"/>
            <p14:sldId id="438"/>
            <p14:sldId id="439"/>
            <p14:sldId id="440"/>
            <p14:sldId id="468"/>
            <p14:sldId id="442"/>
            <p14:sldId id="310"/>
          </p14:sldIdLst>
        </p14:section>
        <p14:section name="Teams" id="{AD1A44EC-3F0A-4446-9739-613F1DC085AA}">
          <p14:sldIdLst/>
        </p14:section>
        <p14:section name="Services" id="{DB4DB106-7E1B-4ECC-B140-590092EAED13}">
          <p14:sldIdLst/>
        </p14:section>
        <p14:section name="Break Slide" id="{85DF8534-D015-E64E-9058-3B9517D890F8}">
          <p14:sldIdLst/>
        </p14:section>
        <p14:section name="Project" id="{6A02D33C-2D61-43AD-A15D-72F41061E6FB}">
          <p14:sldIdLst/>
        </p14:section>
        <p14:section name="Gallery" id="{740C4F5F-3E20-4FE3-AE6E-B4352177833F}">
          <p14:sldIdLst/>
        </p14:section>
        <p14:section name="Pricing Plans" id="{357DABDC-2222-4541-8BA5-016A9E213233}">
          <p14:sldIdLst/>
        </p14:section>
        <p14:section name="Testimonials" id="{F4574510-FB63-41DD-AD3C-77B3D55C26A8}">
          <p14:sldIdLst/>
        </p14:section>
        <p14:section name="Mockup" id="{014F1E16-716C-4189-8F47-D6E7AB48D6AD}">
          <p14:sldIdLst/>
        </p14:section>
        <p14:section name="Infographics" id="{B74BED6D-4D02-43CF-A199-D78B8E485588}">
          <p14:sldIdLst/>
        </p14:section>
        <p14:section name="Contact Us" id="{73693DB9-66E8-402C-AD48-F563FB9EC175}">
          <p14:sldIdLst/>
        </p14:section>
        <p14:section name="Ending Slide" id="{9BDFCE5F-247D-B54E-B416-441DD9AD311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8" userDrawn="1">
          <p15:clr>
            <a:srgbClr val="A4A3A4"/>
          </p15:clr>
        </p15:guide>
        <p15:guide id="2" pos="38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drashekhar Singh" initials="C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E0"/>
    <a:srgbClr val="FF0066"/>
    <a:srgbClr val="259789"/>
    <a:srgbClr val="2C8690"/>
    <a:srgbClr val="58C1CC"/>
    <a:srgbClr val="247F88"/>
    <a:srgbClr val="D98F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53" autoAdjust="0"/>
    <p:restoredTop sz="94913" autoAdjust="0"/>
  </p:normalViewPr>
  <p:slideViewPr>
    <p:cSldViewPr snapToGrid="0" showGuides="1">
      <p:cViewPr>
        <p:scale>
          <a:sx n="90" d="100"/>
          <a:sy n="90" d="100"/>
        </p:scale>
        <p:origin x="-90" y="582"/>
      </p:cViewPr>
      <p:guideLst>
        <p:guide orient="horz" pos="2188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9" Type="http://schemas.openxmlformats.org/officeDocument/2006/relationships/commentAuthors" Target="commentAuthors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6" Type="http://schemas.openxmlformats.org/officeDocument/2006/relationships/image" Target="../media/image187.svg"/><Relationship Id="rId5" Type="http://schemas.openxmlformats.org/officeDocument/2006/relationships/image" Target="../media/image186.jpeg"/><Relationship Id="rId4" Type="http://schemas.openxmlformats.org/officeDocument/2006/relationships/image" Target="../media/image185.svg"/><Relationship Id="rId3" Type="http://schemas.openxmlformats.org/officeDocument/2006/relationships/image" Target="../media/image184.jpeg"/><Relationship Id="rId2" Type="http://schemas.openxmlformats.org/officeDocument/2006/relationships/image" Target="../media/image183.svg"/><Relationship Id="rId1" Type="http://schemas.openxmlformats.org/officeDocument/2006/relationships/image" Target="../media/image182.jpeg"/></Relationships>
</file>

<file path=ppt/diagrams/_rels/drawing1.xml.rels><?xml version="1.0" encoding="UTF-8" standalone="yes"?>
<Relationships xmlns="http://schemas.openxmlformats.org/package/2006/relationships"><Relationship Id="rId6" Type="http://schemas.openxmlformats.org/officeDocument/2006/relationships/image" Target="../media/image187.svg"/><Relationship Id="rId5" Type="http://schemas.openxmlformats.org/officeDocument/2006/relationships/image" Target="../media/image186.jpeg"/><Relationship Id="rId4" Type="http://schemas.openxmlformats.org/officeDocument/2006/relationships/image" Target="../media/image185.svg"/><Relationship Id="rId3" Type="http://schemas.openxmlformats.org/officeDocument/2006/relationships/image" Target="../media/image184.jpeg"/><Relationship Id="rId2" Type="http://schemas.openxmlformats.org/officeDocument/2006/relationships/image" Target="../media/image183.svg"/><Relationship Id="rId1" Type="http://schemas.openxmlformats.org/officeDocument/2006/relationships/image" Target="../media/image18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36BAE3-0729-45F0-A8A3-346165E37B9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13342F8B-257B-4CA3-8372-277162E93B21}">
      <dgm:prSet custT="1"/>
      <dgm:spPr/>
      <dgm:t>
        <a:bodyPr/>
        <a:lstStyle/>
        <a:p>
          <a:r>
            <a:rPr lang="en-US" sz="1400" dirty="0">
              <a:latin typeface="Poppins" panose="00000500000000000000" pitchFamily="2" charset="0"/>
              <a:cs typeface="Poppins" panose="00000500000000000000" pitchFamily="2" charset="0"/>
            </a:rPr>
            <a:t>Infrastructure management system ensures matching of facilities resources and changing IT needs.</a:t>
          </a:r>
        </a:p>
      </dgm:t>
    </dgm:pt>
    <dgm:pt modelId="{5C08D590-1634-4C44-ABAD-AB49B4B7D42F}" cxnId="{E1F953BF-A989-4A9B-81A3-97A9076EBCFD}" type="parTrans">
      <dgm:prSet/>
      <dgm:spPr/>
      <dgm:t>
        <a:bodyPr/>
        <a:lstStyle/>
        <a:p>
          <a:endParaRPr lang="en-US"/>
        </a:p>
      </dgm:t>
    </dgm:pt>
    <dgm:pt modelId="{F5F15E4A-9FC5-411F-855D-7B6571204E7C}" cxnId="{E1F953BF-A989-4A9B-81A3-97A9076EBCFD}" type="sibTrans">
      <dgm:prSet/>
      <dgm:spPr/>
      <dgm:t>
        <a:bodyPr/>
        <a:lstStyle/>
        <a:p>
          <a:endParaRPr lang="en-US"/>
        </a:p>
      </dgm:t>
    </dgm:pt>
    <dgm:pt modelId="{6B364A10-2AF5-4467-9659-F0A401387A26}">
      <dgm:prSet custT="1"/>
      <dgm:spPr/>
      <dgm:t>
        <a:bodyPr/>
        <a:lstStyle/>
        <a:p>
          <a:r>
            <a:rPr lang="en-US" sz="1400" dirty="0">
              <a:latin typeface="Poppins" panose="00000500000000000000" pitchFamily="2" charset="0"/>
              <a:cs typeface="Poppins" panose="00000500000000000000" pitchFamily="2" charset="0"/>
            </a:rPr>
            <a:t>Prevents downtime, reduce operating expenses, improves resilience and response.</a:t>
          </a:r>
        </a:p>
      </dgm:t>
    </dgm:pt>
    <dgm:pt modelId="{782E021D-3897-445E-BD59-8508A4E19591}" cxnId="{AB5AB329-0EE1-4342-A049-EB0958B7382C}" type="parTrans">
      <dgm:prSet/>
      <dgm:spPr/>
      <dgm:t>
        <a:bodyPr/>
        <a:lstStyle/>
        <a:p>
          <a:endParaRPr lang="en-US"/>
        </a:p>
      </dgm:t>
    </dgm:pt>
    <dgm:pt modelId="{50DD65FE-9D19-4480-9C8C-7F9521594B39}" cxnId="{AB5AB329-0EE1-4342-A049-EB0958B7382C}" type="sibTrans">
      <dgm:prSet/>
      <dgm:spPr/>
      <dgm:t>
        <a:bodyPr/>
        <a:lstStyle/>
        <a:p>
          <a:endParaRPr lang="en-US"/>
        </a:p>
      </dgm:t>
    </dgm:pt>
    <dgm:pt modelId="{241342DB-7063-4A94-BA3A-2DAEC98BF673}">
      <dgm:prSet custT="1"/>
      <dgm:spPr/>
      <dgm:t>
        <a:bodyPr/>
        <a:lstStyle/>
        <a:p>
          <a:r>
            <a:rPr lang="en-US" sz="1400" dirty="0">
              <a:latin typeface="Poppins" panose="00000500000000000000" pitchFamily="2" charset="0"/>
              <a:cs typeface="Poppins" panose="00000500000000000000" pitchFamily="2" charset="0"/>
            </a:rPr>
            <a:t>Can provide centralized, real-time monitoring of all rack assets </a:t>
          </a:r>
        </a:p>
      </dgm:t>
    </dgm:pt>
    <dgm:pt modelId="{F3211BA5-157B-4481-A156-9A4CA2FA8C64}" cxnId="{03FD6AFA-5B43-424D-AEFB-D076370C9AF2}" type="parTrans">
      <dgm:prSet/>
      <dgm:spPr/>
      <dgm:t>
        <a:bodyPr/>
        <a:lstStyle/>
        <a:p>
          <a:endParaRPr lang="en-US"/>
        </a:p>
      </dgm:t>
    </dgm:pt>
    <dgm:pt modelId="{42727100-F178-4756-AA09-A1F23162EFD9}" cxnId="{03FD6AFA-5B43-424D-AEFB-D076370C9AF2}" type="sibTrans">
      <dgm:prSet/>
      <dgm:spPr/>
      <dgm:t>
        <a:bodyPr/>
        <a:lstStyle/>
        <a:p>
          <a:endParaRPr lang="en-US"/>
        </a:p>
      </dgm:t>
    </dgm:pt>
    <dgm:pt modelId="{70F11245-F017-44E4-B317-056FC8666175}" type="pres">
      <dgm:prSet presAssocID="{D436BAE3-0729-45F0-A8A3-346165E37B96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9B102FB-D8E1-4582-A2FE-C8114F4CDED8}" type="pres">
      <dgm:prSet presAssocID="{13342F8B-257B-4CA3-8372-277162E93B21}" presName="compNode" presStyleCnt="0"/>
      <dgm:spPr/>
    </dgm:pt>
    <dgm:pt modelId="{32DBCBEE-1F8F-4A01-9A65-7550A1F5B333}" type="pres">
      <dgm:prSet presAssocID="{13342F8B-257B-4CA3-8372-277162E93B21}" presName="bgRect" presStyleLbl="bgShp" presStyleIdx="0" presStyleCnt="3" custLinFactNeighborY="15665"/>
      <dgm:spPr>
        <a:solidFill>
          <a:schemeClr val="bg1"/>
        </a:solidFill>
      </dgm:spPr>
    </dgm:pt>
    <dgm:pt modelId="{5DE5A096-665B-4AC9-81EB-43A6F416B8DC}" type="pres">
      <dgm:prSet presAssocID="{13342F8B-257B-4CA3-8372-277162E93B21}" presName="iconRect" presStyleLbl="node1" presStyleIdx="0" presStyleCnt="3" custLinFactNeighborY="27409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54952A09-E5C0-4041-A2BC-1867CEE0103C}" type="pres">
      <dgm:prSet presAssocID="{13342F8B-257B-4CA3-8372-277162E93B21}" presName="spaceRect" presStyleCnt="0"/>
      <dgm:spPr/>
    </dgm:pt>
    <dgm:pt modelId="{2DA7F571-D627-4AD7-AA48-15B3CEC68AC1}" type="pres">
      <dgm:prSet presAssocID="{13342F8B-257B-4CA3-8372-277162E93B21}" presName="parTx" presStyleLbl="revTx" presStyleIdx="0" presStyleCnt="3" custLinFactNeighborY="1256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5E79C63-65C1-48FE-8908-D7D824DB273A}" type="pres">
      <dgm:prSet presAssocID="{F5F15E4A-9FC5-411F-855D-7B6571204E7C}" presName="sibTrans" presStyleCnt="0"/>
      <dgm:spPr/>
    </dgm:pt>
    <dgm:pt modelId="{34D8EC71-71B7-4B0C-90E4-9D948D18ACD4}" type="pres">
      <dgm:prSet presAssocID="{6B364A10-2AF5-4467-9659-F0A401387A26}" presName="compNode" presStyleCnt="0"/>
      <dgm:spPr/>
    </dgm:pt>
    <dgm:pt modelId="{653DED11-AADB-4E2B-9F90-8279871E4D95}" type="pres">
      <dgm:prSet presAssocID="{6B364A10-2AF5-4467-9659-F0A401387A26}" presName="bgRect" presStyleLbl="bgShp" presStyleIdx="1" presStyleCnt="3"/>
      <dgm:spPr>
        <a:solidFill>
          <a:schemeClr val="bg1"/>
        </a:solidFill>
      </dgm:spPr>
    </dgm:pt>
    <dgm:pt modelId="{038F0F3E-6D6C-440F-9114-4D61CBC99A69}" type="pres">
      <dgm:prSet presAssocID="{6B364A10-2AF5-4467-9659-F0A401387A26}" presName="iconRect" presStyleLbl="node1" presStyleIdx="1" presStyleCnt="3" custLinFactNeighborY="-48191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175F99D9-56F2-40DB-B260-EE875FA16272}" type="pres">
      <dgm:prSet presAssocID="{6B364A10-2AF5-4467-9659-F0A401387A26}" presName="spaceRect" presStyleCnt="0"/>
      <dgm:spPr/>
    </dgm:pt>
    <dgm:pt modelId="{1E1C4BD9-7B28-4D2B-A5A4-F1C404E0C6C8}" type="pres">
      <dgm:prSet presAssocID="{6B364A10-2AF5-4467-9659-F0A401387A26}" presName="parTx" presStyleLbl="revTx" presStyleIdx="1" presStyleCnt="3" custLinFactNeighborY="-1919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C0E96AA-9722-41BC-BDDA-D33A4ED63146}" type="pres">
      <dgm:prSet presAssocID="{50DD65FE-9D19-4480-9C8C-7F9521594B39}" presName="sibTrans" presStyleCnt="0"/>
      <dgm:spPr/>
    </dgm:pt>
    <dgm:pt modelId="{439643D4-C732-4BC4-A1F3-C7B7C2A8C1F0}" type="pres">
      <dgm:prSet presAssocID="{241342DB-7063-4A94-BA3A-2DAEC98BF673}" presName="compNode" presStyleCnt="0"/>
      <dgm:spPr/>
    </dgm:pt>
    <dgm:pt modelId="{6612AF10-4E7D-40E3-8A02-F13D4AE5D152}" type="pres">
      <dgm:prSet presAssocID="{241342DB-7063-4A94-BA3A-2DAEC98BF673}" presName="bgRect" presStyleLbl="bgShp" presStyleIdx="2" presStyleCnt="3" custLinFactNeighborY="-4396"/>
      <dgm:spPr>
        <a:solidFill>
          <a:schemeClr val="bg1"/>
        </a:solidFill>
      </dgm:spPr>
    </dgm:pt>
    <dgm:pt modelId="{FD432A4D-D29D-47C9-91B5-D0A005393D9C}" type="pres">
      <dgm:prSet presAssocID="{241342DB-7063-4A94-BA3A-2DAEC98BF673}" presName="iconRect" presStyleLbl="node1" presStyleIdx="2" presStyleCnt="3" custLinFactNeighborY="-97627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C381B4EA-D8F5-4F0D-8B9F-60EBB53F43D0}" type="pres">
      <dgm:prSet presAssocID="{241342DB-7063-4A94-BA3A-2DAEC98BF673}" presName="spaceRect" presStyleCnt="0"/>
      <dgm:spPr/>
    </dgm:pt>
    <dgm:pt modelId="{067E6DDE-E086-4088-88AA-8E94AECBE799}" type="pres">
      <dgm:prSet presAssocID="{241342DB-7063-4A94-BA3A-2DAEC98BF673}" presName="parTx" presStyleLbl="revTx" presStyleIdx="2" presStyleCnt="3" custLinFactNeighborY="-5283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AB5AB329-0EE1-4342-A049-EB0958B7382C}" srcId="{D436BAE3-0729-45F0-A8A3-346165E37B96}" destId="{6B364A10-2AF5-4467-9659-F0A401387A26}" srcOrd="1" destOrd="0" parTransId="{782E021D-3897-445E-BD59-8508A4E19591}" sibTransId="{50DD65FE-9D19-4480-9C8C-7F9521594B39}"/>
    <dgm:cxn modelId="{C57E115E-54AF-4AE5-A8DC-98D851A45152}" type="presOf" srcId="{241342DB-7063-4A94-BA3A-2DAEC98BF673}" destId="{067E6DDE-E086-4088-88AA-8E94AECBE799}" srcOrd="0" destOrd="0" presId="urn:microsoft.com/office/officeart/2018/2/layout/IconVerticalSolidList"/>
    <dgm:cxn modelId="{154D9DF6-37CB-413E-85E8-60F56C40374B}" type="presOf" srcId="{6B364A10-2AF5-4467-9659-F0A401387A26}" destId="{1E1C4BD9-7B28-4D2B-A5A4-F1C404E0C6C8}" srcOrd="0" destOrd="0" presId="urn:microsoft.com/office/officeart/2018/2/layout/IconVerticalSolidList"/>
    <dgm:cxn modelId="{03FD6AFA-5B43-424D-AEFB-D076370C9AF2}" srcId="{D436BAE3-0729-45F0-A8A3-346165E37B96}" destId="{241342DB-7063-4A94-BA3A-2DAEC98BF673}" srcOrd="2" destOrd="0" parTransId="{F3211BA5-157B-4481-A156-9A4CA2FA8C64}" sibTransId="{42727100-F178-4756-AA09-A1F23162EFD9}"/>
    <dgm:cxn modelId="{E1F953BF-A989-4A9B-81A3-97A9076EBCFD}" srcId="{D436BAE3-0729-45F0-A8A3-346165E37B96}" destId="{13342F8B-257B-4CA3-8372-277162E93B21}" srcOrd="0" destOrd="0" parTransId="{5C08D590-1634-4C44-ABAD-AB49B4B7D42F}" sibTransId="{F5F15E4A-9FC5-411F-855D-7B6571204E7C}"/>
    <dgm:cxn modelId="{F2A10891-9598-4003-85C1-D068F00A662E}" type="presOf" srcId="{D436BAE3-0729-45F0-A8A3-346165E37B96}" destId="{70F11245-F017-44E4-B317-056FC8666175}" srcOrd="0" destOrd="0" presId="urn:microsoft.com/office/officeart/2018/2/layout/IconVerticalSolidList"/>
    <dgm:cxn modelId="{09175594-39FC-46E9-AEA8-3524DE766EB9}" type="presOf" srcId="{13342F8B-257B-4CA3-8372-277162E93B21}" destId="{2DA7F571-D627-4AD7-AA48-15B3CEC68AC1}" srcOrd="0" destOrd="0" presId="urn:microsoft.com/office/officeart/2018/2/layout/IconVerticalSolidList"/>
    <dgm:cxn modelId="{2194D036-A9D9-45D5-9A16-021DB698FF38}" type="presParOf" srcId="{70F11245-F017-44E4-B317-056FC8666175}" destId="{B9B102FB-D8E1-4582-A2FE-C8114F4CDED8}" srcOrd="0" destOrd="0" presId="urn:microsoft.com/office/officeart/2018/2/layout/IconVerticalSolidList"/>
    <dgm:cxn modelId="{B294C6F6-5987-4FCC-BE18-69E550ED4331}" type="presParOf" srcId="{B9B102FB-D8E1-4582-A2FE-C8114F4CDED8}" destId="{32DBCBEE-1F8F-4A01-9A65-7550A1F5B333}" srcOrd="0" destOrd="0" presId="urn:microsoft.com/office/officeart/2018/2/layout/IconVerticalSolidList"/>
    <dgm:cxn modelId="{E2AF761C-329C-4D34-80B8-CF65526EC18B}" type="presParOf" srcId="{B9B102FB-D8E1-4582-A2FE-C8114F4CDED8}" destId="{5DE5A096-665B-4AC9-81EB-43A6F416B8DC}" srcOrd="1" destOrd="0" presId="urn:microsoft.com/office/officeart/2018/2/layout/IconVerticalSolidList"/>
    <dgm:cxn modelId="{7310DA37-BE72-45D5-9FB1-755E01D7A855}" type="presParOf" srcId="{B9B102FB-D8E1-4582-A2FE-C8114F4CDED8}" destId="{54952A09-E5C0-4041-A2BC-1867CEE0103C}" srcOrd="2" destOrd="0" presId="urn:microsoft.com/office/officeart/2018/2/layout/IconVerticalSolidList"/>
    <dgm:cxn modelId="{262BC862-60FC-4096-A1DE-90388EE88B36}" type="presParOf" srcId="{B9B102FB-D8E1-4582-A2FE-C8114F4CDED8}" destId="{2DA7F571-D627-4AD7-AA48-15B3CEC68AC1}" srcOrd="3" destOrd="0" presId="urn:microsoft.com/office/officeart/2018/2/layout/IconVerticalSolidList"/>
    <dgm:cxn modelId="{EE5C25A1-ED77-49F0-AE54-99D24382C3FA}" type="presParOf" srcId="{70F11245-F017-44E4-B317-056FC8666175}" destId="{25E79C63-65C1-48FE-8908-D7D824DB273A}" srcOrd="1" destOrd="0" presId="urn:microsoft.com/office/officeart/2018/2/layout/IconVerticalSolidList"/>
    <dgm:cxn modelId="{B73EFF25-A5CE-43BA-ACC1-09A43E7AAC4C}" type="presParOf" srcId="{70F11245-F017-44E4-B317-056FC8666175}" destId="{34D8EC71-71B7-4B0C-90E4-9D948D18ACD4}" srcOrd="2" destOrd="0" presId="urn:microsoft.com/office/officeart/2018/2/layout/IconVerticalSolidList"/>
    <dgm:cxn modelId="{371D248C-9B21-4D24-B97C-4E01333C4A10}" type="presParOf" srcId="{34D8EC71-71B7-4B0C-90E4-9D948D18ACD4}" destId="{653DED11-AADB-4E2B-9F90-8279871E4D95}" srcOrd="0" destOrd="0" presId="urn:microsoft.com/office/officeart/2018/2/layout/IconVerticalSolidList"/>
    <dgm:cxn modelId="{A4620DF0-4E06-4D0E-96D1-5CB2A8ADB7B8}" type="presParOf" srcId="{34D8EC71-71B7-4B0C-90E4-9D948D18ACD4}" destId="{038F0F3E-6D6C-440F-9114-4D61CBC99A69}" srcOrd="1" destOrd="0" presId="urn:microsoft.com/office/officeart/2018/2/layout/IconVerticalSolidList"/>
    <dgm:cxn modelId="{90DD971D-A45F-47B5-BDF5-4255B1C8F72D}" type="presParOf" srcId="{34D8EC71-71B7-4B0C-90E4-9D948D18ACD4}" destId="{175F99D9-56F2-40DB-B260-EE875FA16272}" srcOrd="2" destOrd="0" presId="urn:microsoft.com/office/officeart/2018/2/layout/IconVerticalSolidList"/>
    <dgm:cxn modelId="{A4440C4B-C466-4F63-BE0D-BC39F2AAF314}" type="presParOf" srcId="{34D8EC71-71B7-4B0C-90E4-9D948D18ACD4}" destId="{1E1C4BD9-7B28-4D2B-A5A4-F1C404E0C6C8}" srcOrd="3" destOrd="0" presId="urn:microsoft.com/office/officeart/2018/2/layout/IconVerticalSolidList"/>
    <dgm:cxn modelId="{4318E4D7-3D15-4681-AD3E-5A644FA79364}" type="presParOf" srcId="{70F11245-F017-44E4-B317-056FC8666175}" destId="{0C0E96AA-9722-41BC-BDDA-D33A4ED63146}" srcOrd="3" destOrd="0" presId="urn:microsoft.com/office/officeart/2018/2/layout/IconVerticalSolidList"/>
    <dgm:cxn modelId="{03998E69-20D2-466E-A094-8933DC19A8A6}" type="presParOf" srcId="{70F11245-F017-44E4-B317-056FC8666175}" destId="{439643D4-C732-4BC4-A1F3-C7B7C2A8C1F0}" srcOrd="4" destOrd="0" presId="urn:microsoft.com/office/officeart/2018/2/layout/IconVerticalSolidList"/>
    <dgm:cxn modelId="{1C757FCF-DDBA-4743-A08C-AA73B7D6B325}" type="presParOf" srcId="{439643D4-C732-4BC4-A1F3-C7B7C2A8C1F0}" destId="{6612AF10-4E7D-40E3-8A02-F13D4AE5D152}" srcOrd="0" destOrd="0" presId="urn:microsoft.com/office/officeart/2018/2/layout/IconVerticalSolidList"/>
    <dgm:cxn modelId="{7A8DCCBE-D4CA-40D8-87F4-B9B382C79D93}" type="presParOf" srcId="{439643D4-C732-4BC4-A1F3-C7B7C2A8C1F0}" destId="{FD432A4D-D29D-47C9-91B5-D0A005393D9C}" srcOrd="1" destOrd="0" presId="urn:microsoft.com/office/officeart/2018/2/layout/IconVerticalSolidList"/>
    <dgm:cxn modelId="{75BEE520-A304-4253-8CC6-EB4E2CEA3437}" type="presParOf" srcId="{439643D4-C732-4BC4-A1F3-C7B7C2A8C1F0}" destId="{C381B4EA-D8F5-4F0D-8B9F-60EBB53F43D0}" srcOrd="2" destOrd="0" presId="urn:microsoft.com/office/officeart/2018/2/layout/IconVerticalSolidList"/>
    <dgm:cxn modelId="{4040367B-74E6-4505-8A12-B73C770CA816}" type="presParOf" srcId="{439643D4-C732-4BC4-A1F3-C7B7C2A8C1F0}" destId="{067E6DDE-E086-4088-88AA-8E94AECBE79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4668898" cy="5307006"/>
        <a:chOff x="0" y="0"/>
        <a:chExt cx="4668898" cy="5307006"/>
      </a:xfrm>
    </dsp:grpSpPr>
    <dsp:sp modelId="{32DBCBEE-1F8F-4A01-9A65-7550A1F5B333}">
      <dsp:nvSpPr>
        <dsp:cNvPr id="3" name="Rounded Rectangle 2"/>
        <dsp:cNvSpPr/>
      </dsp:nvSpPr>
      <dsp:spPr bwMode="white">
        <a:xfrm>
          <a:off x="0" y="237526"/>
          <a:ext cx="4668898" cy="1516287"/>
        </a:xfrm>
        <a:prstGeom prst="roundRect">
          <a:avLst>
            <a:gd name="adj" fmla="val 10000"/>
          </a:avLst>
        </a:prstGeom>
        <a:solidFill>
          <a:schemeClr val="bg1"/>
        </a:solidFill>
      </dsp:spPr>
      <dsp:style>
        <a:lnRef idx="0">
          <a:schemeClr val="dk1"/>
        </a:lnRef>
        <a:fillRef idx="1">
          <a:schemeClr val="bg1">
            <a:lumMod val="95000"/>
          </a:schemeClr>
        </a:fillRef>
        <a:effectRef idx="0">
          <a:scrgbClr r="0" g="0" b="0"/>
        </a:effectRef>
        <a:fontRef idx="minor"/>
      </dsp:style>
      <dsp:txXfrm>
        <a:off x="0" y="237526"/>
        <a:ext cx="4668898" cy="1516287"/>
      </dsp:txXfrm>
    </dsp:sp>
    <dsp:sp modelId="{5DE5A096-665B-4AC9-81EB-43A6F416B8DC}">
      <dsp:nvSpPr>
        <dsp:cNvPr id="4" name="Rectangles 3"/>
        <dsp:cNvSpPr/>
      </dsp:nvSpPr>
      <dsp:spPr bwMode="white">
        <a:xfrm>
          <a:off x="458677" y="569744"/>
          <a:ext cx="833958" cy="833958"/>
        </a:xfrm>
        <a:prstGeom prst="rect">
          <a:avLst/>
        </a:prstGeom>
        <a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458677" y="569744"/>
        <a:ext cx="833958" cy="833958"/>
      </dsp:txXfrm>
    </dsp:sp>
    <dsp:sp modelId="{2DA7F571-D627-4AD7-AA48-15B3CEC68AC1}">
      <dsp:nvSpPr>
        <dsp:cNvPr id="5" name="Rectangles 4"/>
        <dsp:cNvSpPr/>
      </dsp:nvSpPr>
      <dsp:spPr bwMode="white">
        <a:xfrm>
          <a:off x="1751312" y="190537"/>
          <a:ext cx="2917586" cy="151628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60473" tIns="160473" rIns="160473" bIns="160473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Infrastructure management system ensures matching of facilities resources and changing IT needs.</a:t>
          </a:r>
          <a:endParaRPr>
            <a:solidFill>
              <a:schemeClr val="tx1"/>
            </a:solidFill>
          </a:endParaRPr>
        </a:p>
      </dsp:txBody>
      <dsp:txXfrm>
        <a:off x="1751312" y="190537"/>
        <a:ext cx="2917586" cy="1516287"/>
      </dsp:txXfrm>
    </dsp:sp>
    <dsp:sp modelId="{653DED11-AADB-4E2B-9F90-8279871E4D95}">
      <dsp:nvSpPr>
        <dsp:cNvPr id="6" name="Rounded Rectangle 5"/>
        <dsp:cNvSpPr/>
      </dsp:nvSpPr>
      <dsp:spPr bwMode="white">
        <a:xfrm>
          <a:off x="0" y="1895359"/>
          <a:ext cx="4668898" cy="1516287"/>
        </a:xfrm>
        <a:prstGeom prst="roundRect">
          <a:avLst>
            <a:gd name="adj" fmla="val 10000"/>
          </a:avLst>
        </a:prstGeom>
        <a:solidFill>
          <a:schemeClr val="bg1"/>
        </a:solidFill>
      </dsp:spPr>
      <dsp:style>
        <a:lnRef idx="0">
          <a:schemeClr val="dk1"/>
        </a:lnRef>
        <a:fillRef idx="1">
          <a:schemeClr val="bg1">
            <a:lumMod val="95000"/>
          </a:schemeClr>
        </a:fillRef>
        <a:effectRef idx="0">
          <a:scrgbClr r="0" g="0" b="0"/>
        </a:effectRef>
        <a:fontRef idx="minor"/>
      </dsp:style>
      <dsp:txXfrm>
        <a:off x="0" y="1895359"/>
        <a:ext cx="4668898" cy="1516287"/>
      </dsp:txXfrm>
    </dsp:sp>
    <dsp:sp modelId="{038F0F3E-6D6C-440F-9114-4D61CBC99A69}">
      <dsp:nvSpPr>
        <dsp:cNvPr id="7" name="Rectangles 6"/>
        <dsp:cNvSpPr/>
      </dsp:nvSpPr>
      <dsp:spPr bwMode="white">
        <a:xfrm>
          <a:off x="458677" y="1834631"/>
          <a:ext cx="833958" cy="833958"/>
        </a:xfrm>
        <a:prstGeom prst="rect">
          <a:avLst/>
        </a:prstGeom>
        <a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accent2">
            <a:hueOff val="-750000"/>
            <a:satOff val="-41960"/>
            <a:lumOff val="431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458677" y="1834631"/>
        <a:ext cx="833958" cy="833958"/>
      </dsp:txXfrm>
    </dsp:sp>
    <dsp:sp modelId="{1E1C4BD9-7B28-4D2B-A5A4-F1C404E0C6C8}">
      <dsp:nvSpPr>
        <dsp:cNvPr id="8" name="Rectangles 7"/>
        <dsp:cNvSpPr/>
      </dsp:nvSpPr>
      <dsp:spPr bwMode="white">
        <a:xfrm>
          <a:off x="1751312" y="1604323"/>
          <a:ext cx="2917586" cy="151628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60473" tIns="160473" rIns="160473" bIns="160473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Prevents downtime, reduce operating expenses, improves resilience and response.</a:t>
          </a:r>
          <a:endParaRPr>
            <a:solidFill>
              <a:schemeClr val="tx1"/>
            </a:solidFill>
          </a:endParaRPr>
        </a:p>
      </dsp:txBody>
      <dsp:txXfrm>
        <a:off x="1751312" y="1604323"/>
        <a:ext cx="2917586" cy="1516287"/>
      </dsp:txXfrm>
    </dsp:sp>
    <dsp:sp modelId="{6612AF10-4E7D-40E3-8A02-F13D4AE5D152}">
      <dsp:nvSpPr>
        <dsp:cNvPr id="9" name="Rounded Rectangle 8"/>
        <dsp:cNvSpPr/>
      </dsp:nvSpPr>
      <dsp:spPr bwMode="white">
        <a:xfrm>
          <a:off x="0" y="3724063"/>
          <a:ext cx="4668898" cy="1516287"/>
        </a:xfrm>
        <a:prstGeom prst="roundRect">
          <a:avLst>
            <a:gd name="adj" fmla="val 10000"/>
          </a:avLst>
        </a:prstGeom>
        <a:solidFill>
          <a:schemeClr val="bg1"/>
        </a:solidFill>
      </dsp:spPr>
      <dsp:style>
        <a:lnRef idx="0">
          <a:schemeClr val="dk1"/>
        </a:lnRef>
        <a:fillRef idx="1">
          <a:schemeClr val="bg1">
            <a:lumMod val="95000"/>
          </a:schemeClr>
        </a:fillRef>
        <a:effectRef idx="0">
          <a:scrgbClr r="0" g="0" b="0"/>
        </a:effectRef>
        <a:fontRef idx="minor"/>
      </dsp:style>
      <dsp:txXfrm>
        <a:off x="0" y="3724063"/>
        <a:ext cx="4668898" cy="1516287"/>
      </dsp:txXfrm>
    </dsp:sp>
    <dsp:sp modelId="{FD432A4D-D29D-47C9-91B5-D0A005393D9C}">
      <dsp:nvSpPr>
        <dsp:cNvPr id="10" name="Rectangles 9"/>
        <dsp:cNvSpPr/>
      </dsp:nvSpPr>
      <dsp:spPr bwMode="white">
        <a:xfrm>
          <a:off x="458677" y="3317715"/>
          <a:ext cx="833958" cy="833958"/>
        </a:xfrm>
        <a:prstGeom prst="rect">
          <a:avLst/>
        </a:prstGeom>
        <a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458677" y="3317715"/>
        <a:ext cx="833958" cy="833958"/>
      </dsp:txXfrm>
    </dsp:sp>
    <dsp:sp modelId="{067E6DDE-E086-4088-88AA-8E94AECBE799}">
      <dsp:nvSpPr>
        <dsp:cNvPr id="11" name="Rectangles 10"/>
        <dsp:cNvSpPr/>
      </dsp:nvSpPr>
      <dsp:spPr bwMode="white">
        <a:xfrm>
          <a:off x="1751312" y="2989558"/>
          <a:ext cx="2917586" cy="151628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60473" tIns="160473" rIns="160473" bIns="160473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Can provide centralized, real-time monitoring of all rack assets </a:t>
          </a:r>
          <a:endParaRPr>
            <a:solidFill>
              <a:schemeClr val="tx1"/>
            </a:solidFill>
          </a:endParaRPr>
        </a:p>
      </dsp:txBody>
      <dsp:txXfrm>
        <a:off x="1751312" y="2989558"/>
        <a:ext cx="2917586" cy="15162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280FB-1B14-4FF3-B049-267001BA6E8F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75CCC-0B8F-4080-AACC-E497C37CC74B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75CCC-0B8F-4080-AACC-E497C37CC74B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75CCC-0B8F-4080-AACC-E497C37CC74B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75CCC-0B8F-4080-AACC-E497C37CC74B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7926-8D3F-4AD2-BCCD-7DAFE73B09DD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712E3-FCE3-4F87-8D1C-BB8272699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7926-8D3F-4AD2-BCCD-7DAFE73B09DD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712E3-FCE3-4F87-8D1C-BB8272699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7926-8D3F-4AD2-BCCD-7DAFE73B09DD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712E3-FCE3-4F87-8D1C-BB8272699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364244" y="1492"/>
            <a:ext cx="6827757" cy="6856509"/>
          </a:xfrm>
          <a:custGeom>
            <a:avLst/>
            <a:gdLst>
              <a:gd name="connsiteX0" fmla="*/ 6827757 w 6827757"/>
              <a:gd name="connsiteY0" fmla="*/ 0 h 6856509"/>
              <a:gd name="connsiteX1" fmla="*/ 6827757 w 6827757"/>
              <a:gd name="connsiteY1" fmla="*/ 4702618 h 6856509"/>
              <a:gd name="connsiteX2" fmla="*/ 6663208 w 6827757"/>
              <a:gd name="connsiteY2" fmla="*/ 4710928 h 6856509"/>
              <a:gd name="connsiteX3" fmla="*/ 4711672 w 6827757"/>
              <a:gd name="connsiteY3" fmla="*/ 6662463 h 6856509"/>
              <a:gd name="connsiteX4" fmla="*/ 4701874 w 6827757"/>
              <a:gd name="connsiteY4" fmla="*/ 6856509 h 6856509"/>
              <a:gd name="connsiteX5" fmla="*/ 0 w 6827757"/>
              <a:gd name="connsiteY5" fmla="*/ 6856509 h 6856509"/>
              <a:gd name="connsiteX6" fmla="*/ 8216 w 6827757"/>
              <a:gd name="connsiteY6" fmla="*/ 6531577 h 6856509"/>
              <a:gd name="connsiteX7" fmla="*/ 6532322 w 6827757"/>
              <a:gd name="connsiteY7" fmla="*/ 7470 h 6856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27757" h="6856509">
                <a:moveTo>
                  <a:pt x="6827757" y="0"/>
                </a:moveTo>
                <a:lnTo>
                  <a:pt x="6827757" y="4702618"/>
                </a:lnTo>
                <a:lnTo>
                  <a:pt x="6663208" y="4710928"/>
                </a:lnTo>
                <a:cubicBezTo>
                  <a:pt x="5634218" y="4815427"/>
                  <a:pt x="4816172" y="5633474"/>
                  <a:pt x="4711672" y="6662463"/>
                </a:cubicBezTo>
                <a:lnTo>
                  <a:pt x="4701874" y="6856509"/>
                </a:lnTo>
                <a:lnTo>
                  <a:pt x="0" y="6856509"/>
                </a:lnTo>
                <a:lnTo>
                  <a:pt x="8216" y="6531577"/>
                </a:lnTo>
                <a:cubicBezTo>
                  <a:pt x="186734" y="3009822"/>
                  <a:pt x="3010568" y="185988"/>
                  <a:pt x="6532322" y="747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822192" y="11505"/>
            <a:ext cx="7367269" cy="6846495"/>
          </a:xfrm>
          <a:custGeom>
            <a:avLst/>
            <a:gdLst>
              <a:gd name="connsiteX0" fmla="*/ 6932930 w 7367269"/>
              <a:gd name="connsiteY0" fmla="*/ 3732455 h 6846495"/>
              <a:gd name="connsiteX1" fmla="*/ 7367269 w 7367269"/>
              <a:gd name="connsiteY1" fmla="*/ 4678606 h 6846495"/>
              <a:gd name="connsiteX2" fmla="*/ 7367269 w 7367269"/>
              <a:gd name="connsiteY2" fmla="*/ 6168315 h 6846495"/>
              <a:gd name="connsiteX3" fmla="*/ 5334000 w 7367269"/>
              <a:gd name="connsiteY3" fmla="*/ 4127426 h 6846495"/>
              <a:gd name="connsiteX4" fmla="*/ 5562600 w 7367269"/>
              <a:gd name="connsiteY4" fmla="*/ 4137586 h 6846495"/>
              <a:gd name="connsiteX5" fmla="*/ 6932930 w 7367269"/>
              <a:gd name="connsiteY5" fmla="*/ 3732455 h 6846495"/>
              <a:gd name="connsiteX6" fmla="*/ 7367269 w 7367269"/>
              <a:gd name="connsiteY6" fmla="*/ 3378073 h 6846495"/>
              <a:gd name="connsiteX7" fmla="*/ 7367269 w 7367269"/>
              <a:gd name="connsiteY7" fmla="*/ 4067788 h 6846495"/>
              <a:gd name="connsiteX8" fmla="*/ 7247890 w 7367269"/>
              <a:gd name="connsiteY8" fmla="*/ 3834214 h 6846495"/>
              <a:gd name="connsiteX9" fmla="*/ 7112000 w 7367269"/>
              <a:gd name="connsiteY9" fmla="*/ 3606726 h 6846495"/>
              <a:gd name="connsiteX10" fmla="*/ 7244080 w 7367269"/>
              <a:gd name="connsiteY10" fmla="*/ 3496077 h 6846495"/>
              <a:gd name="connsiteX11" fmla="*/ 5548631 w 7367269"/>
              <a:gd name="connsiteY11" fmla="*/ 2445946 h 6846495"/>
              <a:gd name="connsiteX12" fmla="*/ 6812280 w 7367269"/>
              <a:gd name="connsiteY12" fmla="*/ 3554656 h 6846495"/>
              <a:gd name="connsiteX13" fmla="*/ 5562600 w 7367269"/>
              <a:gd name="connsiteY13" fmla="*/ 3921686 h 6846495"/>
              <a:gd name="connsiteX14" fmla="*/ 5298440 w 7367269"/>
              <a:gd name="connsiteY14" fmla="*/ 3907717 h 6846495"/>
              <a:gd name="connsiteX15" fmla="*/ 5280660 w 7367269"/>
              <a:gd name="connsiteY15" fmla="*/ 3601646 h 6846495"/>
              <a:gd name="connsiteX16" fmla="*/ 5548631 w 7367269"/>
              <a:gd name="connsiteY16" fmla="*/ 2445946 h 6846495"/>
              <a:gd name="connsiteX17" fmla="*/ 3079751 w 7367269"/>
              <a:gd name="connsiteY17" fmla="*/ 2057325 h 6846495"/>
              <a:gd name="connsiteX18" fmla="*/ 5109211 w 7367269"/>
              <a:gd name="connsiteY18" fmla="*/ 4096944 h 6846495"/>
              <a:gd name="connsiteX19" fmla="*/ 5896611 w 7367269"/>
              <a:gd name="connsiteY19" fmla="*/ 5608244 h 6846495"/>
              <a:gd name="connsiteX20" fmla="*/ 7162671 w 7367269"/>
              <a:gd name="connsiteY20" fmla="*/ 6341287 h 6846495"/>
              <a:gd name="connsiteX21" fmla="*/ 7367269 w 7367269"/>
              <a:gd name="connsiteY21" fmla="*/ 6387736 h 6846495"/>
              <a:gd name="connsiteX22" fmla="*/ 7367269 w 7367269"/>
              <a:gd name="connsiteY22" fmla="*/ 6846495 h 6846495"/>
              <a:gd name="connsiteX23" fmla="*/ 7366000 w 7367269"/>
              <a:gd name="connsiteY23" fmla="*/ 6846495 h 6846495"/>
              <a:gd name="connsiteX24" fmla="*/ 160020 w 7367269"/>
              <a:gd name="connsiteY24" fmla="*/ 6846495 h 6846495"/>
              <a:gd name="connsiteX25" fmla="*/ 0 w 7367269"/>
              <a:gd name="connsiteY25" fmla="*/ 5758104 h 6846495"/>
              <a:gd name="connsiteX26" fmla="*/ 3079751 w 7367269"/>
              <a:gd name="connsiteY26" fmla="*/ 2057325 h 6846495"/>
              <a:gd name="connsiteX27" fmla="*/ 3761740 w 7367269"/>
              <a:gd name="connsiteY27" fmla="*/ 1995095 h 6846495"/>
              <a:gd name="connsiteX28" fmla="*/ 5354320 w 7367269"/>
              <a:gd name="connsiteY28" fmla="*/ 2348155 h 6846495"/>
              <a:gd name="connsiteX29" fmla="*/ 5064760 w 7367269"/>
              <a:gd name="connsiteY29" fmla="*/ 3600375 h 6846495"/>
              <a:gd name="connsiteX30" fmla="*/ 5077460 w 7367269"/>
              <a:gd name="connsiteY30" fmla="*/ 3870886 h 6846495"/>
              <a:gd name="connsiteX31" fmla="*/ 3291840 w 7367269"/>
              <a:gd name="connsiteY31" fmla="*/ 2024306 h 6846495"/>
              <a:gd name="connsiteX32" fmla="*/ 3761740 w 7367269"/>
              <a:gd name="connsiteY32" fmla="*/ 1995095 h 6846495"/>
              <a:gd name="connsiteX33" fmla="*/ 7367269 w 7367269"/>
              <a:gd name="connsiteY33" fmla="*/ 1033706 h 6846495"/>
              <a:gd name="connsiteX34" fmla="*/ 7367269 w 7367269"/>
              <a:gd name="connsiteY34" fmla="*/ 3053007 h 6846495"/>
              <a:gd name="connsiteX35" fmla="*/ 7188994 w 7367269"/>
              <a:gd name="connsiteY35" fmla="*/ 3251921 h 6846495"/>
              <a:gd name="connsiteX36" fmla="*/ 6988810 w 7367269"/>
              <a:gd name="connsiteY36" fmla="*/ 3428926 h 6846495"/>
              <a:gd name="connsiteX37" fmla="*/ 6576059 w 7367269"/>
              <a:gd name="connsiteY37" fmla="*/ 2945057 h 6846495"/>
              <a:gd name="connsiteX38" fmla="*/ 5652770 w 7367269"/>
              <a:gd name="connsiteY38" fmla="*/ 2255446 h 6846495"/>
              <a:gd name="connsiteX39" fmla="*/ 7100243 w 7367269"/>
              <a:gd name="connsiteY39" fmla="*/ 1104226 h 6846495"/>
              <a:gd name="connsiteX40" fmla="*/ 3916445 w 7367269"/>
              <a:gd name="connsiteY40" fmla="*/ 0 h 6846495"/>
              <a:gd name="connsiteX41" fmla="*/ 7367269 w 7367269"/>
              <a:gd name="connsiteY41" fmla="*/ 0 h 6846495"/>
              <a:gd name="connsiteX42" fmla="*/ 7367269 w 7367269"/>
              <a:gd name="connsiteY42" fmla="*/ 813309 h 6846495"/>
              <a:gd name="connsiteX43" fmla="*/ 7164360 w 7367269"/>
              <a:gd name="connsiteY43" fmla="*/ 859830 h 6846495"/>
              <a:gd name="connsiteX44" fmla="*/ 5899151 w 7367269"/>
              <a:gd name="connsiteY44" fmla="*/ 1593775 h 6846495"/>
              <a:gd name="connsiteX45" fmla="*/ 5461000 w 7367269"/>
              <a:gd name="connsiteY45" fmla="*/ 2156386 h 6846495"/>
              <a:gd name="connsiteX46" fmla="*/ 3764280 w 7367269"/>
              <a:gd name="connsiteY46" fmla="*/ 1779195 h 6846495"/>
              <a:gd name="connsiteX47" fmla="*/ 3265171 w 7367269"/>
              <a:gd name="connsiteY47" fmla="*/ 1809675 h 6846495"/>
              <a:gd name="connsiteX48" fmla="*/ 3256280 w 7367269"/>
              <a:gd name="connsiteY48" fmla="*/ 1614095 h 6846495"/>
              <a:gd name="connsiteX49" fmla="*/ 3779158 w 7367269"/>
              <a:gd name="connsiteY49" fmla="*/ 151951 h 6846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7367269" h="6846495">
                <a:moveTo>
                  <a:pt x="6932930" y="3732455"/>
                </a:moveTo>
                <a:cubicBezTo>
                  <a:pt x="7119620" y="4023286"/>
                  <a:pt x="7265669" y="4340786"/>
                  <a:pt x="7367269" y="4678606"/>
                </a:cubicBezTo>
                <a:lnTo>
                  <a:pt x="7367269" y="6168315"/>
                </a:lnTo>
                <a:cubicBezTo>
                  <a:pt x="6346191" y="5956226"/>
                  <a:pt x="5542280" y="5149775"/>
                  <a:pt x="5334000" y="4127426"/>
                </a:cubicBezTo>
                <a:cubicBezTo>
                  <a:pt x="5408929" y="4133775"/>
                  <a:pt x="5485129" y="4137586"/>
                  <a:pt x="5562600" y="4137586"/>
                </a:cubicBezTo>
                <a:cubicBezTo>
                  <a:pt x="6068060" y="4137586"/>
                  <a:pt x="6539231" y="3988995"/>
                  <a:pt x="6932930" y="3732455"/>
                </a:cubicBezTo>
                <a:close/>
                <a:moveTo>
                  <a:pt x="7367269" y="3378073"/>
                </a:moveTo>
                <a:lnTo>
                  <a:pt x="7367269" y="4067788"/>
                </a:lnTo>
                <a:lnTo>
                  <a:pt x="7247890" y="3834214"/>
                </a:lnTo>
                <a:cubicBezTo>
                  <a:pt x="7205028" y="3756903"/>
                  <a:pt x="7159626" y="3681021"/>
                  <a:pt x="7112000" y="3606726"/>
                </a:cubicBezTo>
                <a:cubicBezTo>
                  <a:pt x="7157085" y="3571166"/>
                  <a:pt x="7201217" y="3534336"/>
                  <a:pt x="7244080" y="3496077"/>
                </a:cubicBezTo>
                <a:close/>
                <a:moveTo>
                  <a:pt x="5548631" y="2445946"/>
                </a:moveTo>
                <a:cubicBezTo>
                  <a:pt x="6049011" y="2716457"/>
                  <a:pt x="6480811" y="3096186"/>
                  <a:pt x="6812280" y="3554656"/>
                </a:cubicBezTo>
                <a:cubicBezTo>
                  <a:pt x="6451600" y="3787066"/>
                  <a:pt x="6023611" y="3921686"/>
                  <a:pt x="5562600" y="3921686"/>
                </a:cubicBezTo>
                <a:cubicBezTo>
                  <a:pt x="5473700" y="3921686"/>
                  <a:pt x="5386071" y="3916606"/>
                  <a:pt x="5298440" y="3907717"/>
                </a:cubicBezTo>
                <a:cubicBezTo>
                  <a:pt x="5287011" y="3807386"/>
                  <a:pt x="5280660" y="3705786"/>
                  <a:pt x="5280660" y="3601646"/>
                </a:cubicBezTo>
                <a:cubicBezTo>
                  <a:pt x="5280660" y="3186357"/>
                  <a:pt x="5377180" y="2793926"/>
                  <a:pt x="5548631" y="2445946"/>
                </a:cubicBezTo>
                <a:close/>
                <a:moveTo>
                  <a:pt x="3079751" y="2057325"/>
                </a:moveTo>
                <a:cubicBezTo>
                  <a:pt x="3262631" y="3091105"/>
                  <a:pt x="4077971" y="3908984"/>
                  <a:pt x="5109211" y="4096944"/>
                </a:cubicBezTo>
                <a:cubicBezTo>
                  <a:pt x="5208271" y="4665904"/>
                  <a:pt x="5480051" y="5190415"/>
                  <a:pt x="5896611" y="5608244"/>
                </a:cubicBezTo>
                <a:cubicBezTo>
                  <a:pt x="6253321" y="5963844"/>
                  <a:pt x="6687821" y="6214431"/>
                  <a:pt x="7162671" y="6341287"/>
                </a:cubicBezTo>
                <a:lnTo>
                  <a:pt x="7367269" y="6387736"/>
                </a:lnTo>
                <a:lnTo>
                  <a:pt x="7367269" y="6846495"/>
                </a:lnTo>
                <a:lnTo>
                  <a:pt x="7366000" y="6846495"/>
                </a:lnTo>
                <a:lnTo>
                  <a:pt x="160020" y="6846495"/>
                </a:lnTo>
                <a:cubicBezTo>
                  <a:pt x="55880" y="6502324"/>
                  <a:pt x="0" y="6136564"/>
                  <a:pt x="0" y="5758104"/>
                </a:cubicBezTo>
                <a:cubicBezTo>
                  <a:pt x="0" y="3914064"/>
                  <a:pt x="1327151" y="2378635"/>
                  <a:pt x="3079751" y="2057325"/>
                </a:cubicBezTo>
                <a:close/>
                <a:moveTo>
                  <a:pt x="3761740" y="1995095"/>
                </a:moveTo>
                <a:cubicBezTo>
                  <a:pt x="4330700" y="1995095"/>
                  <a:pt x="4870450" y="2122096"/>
                  <a:pt x="5354320" y="2348155"/>
                </a:cubicBezTo>
                <a:cubicBezTo>
                  <a:pt x="5165091" y="2732966"/>
                  <a:pt x="5064760" y="3158415"/>
                  <a:pt x="5064760" y="3600375"/>
                </a:cubicBezTo>
                <a:cubicBezTo>
                  <a:pt x="5064760" y="3691815"/>
                  <a:pt x="5068571" y="3781986"/>
                  <a:pt x="5077460" y="3870886"/>
                </a:cubicBezTo>
                <a:cubicBezTo>
                  <a:pt x="4168140" y="3676575"/>
                  <a:pt x="3456940" y="2945055"/>
                  <a:pt x="3291840" y="2024306"/>
                </a:cubicBezTo>
                <a:cubicBezTo>
                  <a:pt x="3446780" y="2005255"/>
                  <a:pt x="3602991" y="1995095"/>
                  <a:pt x="3761740" y="1995095"/>
                </a:cubicBezTo>
                <a:close/>
                <a:moveTo>
                  <a:pt x="7367269" y="1033706"/>
                </a:moveTo>
                <a:lnTo>
                  <a:pt x="7367269" y="3053007"/>
                </a:lnTo>
                <a:lnTo>
                  <a:pt x="7188994" y="3251921"/>
                </a:lnTo>
                <a:cubicBezTo>
                  <a:pt x="7125653" y="3314627"/>
                  <a:pt x="7058660" y="3373682"/>
                  <a:pt x="6988810" y="3428926"/>
                </a:cubicBezTo>
                <a:cubicBezTo>
                  <a:pt x="6865620" y="3258747"/>
                  <a:pt x="6727190" y="3097457"/>
                  <a:pt x="6576059" y="2945057"/>
                </a:cubicBezTo>
                <a:cubicBezTo>
                  <a:pt x="6299199" y="2668197"/>
                  <a:pt x="5988050" y="2437057"/>
                  <a:pt x="5652770" y="2255446"/>
                </a:cubicBezTo>
                <a:cubicBezTo>
                  <a:pt x="5977255" y="1714268"/>
                  <a:pt x="6490375" y="1300466"/>
                  <a:pt x="7100243" y="1104226"/>
                </a:cubicBezTo>
                <a:close/>
                <a:moveTo>
                  <a:pt x="3916445" y="0"/>
                </a:moveTo>
                <a:lnTo>
                  <a:pt x="7367269" y="0"/>
                </a:lnTo>
                <a:lnTo>
                  <a:pt x="7367269" y="813309"/>
                </a:lnTo>
                <a:lnTo>
                  <a:pt x="7164360" y="859830"/>
                </a:lnTo>
                <a:cubicBezTo>
                  <a:pt x="6690361" y="987311"/>
                  <a:pt x="6255861" y="1237065"/>
                  <a:pt x="5899151" y="1593775"/>
                </a:cubicBezTo>
                <a:cubicBezTo>
                  <a:pt x="5727700" y="1763955"/>
                  <a:pt x="5581651" y="1953186"/>
                  <a:pt x="5461000" y="2156386"/>
                </a:cubicBezTo>
                <a:cubicBezTo>
                  <a:pt x="4936491" y="1910006"/>
                  <a:pt x="4361180" y="1779195"/>
                  <a:pt x="3764280" y="1779195"/>
                </a:cubicBezTo>
                <a:cubicBezTo>
                  <a:pt x="3595371" y="1779195"/>
                  <a:pt x="3429000" y="1789355"/>
                  <a:pt x="3265171" y="1809675"/>
                </a:cubicBezTo>
                <a:cubicBezTo>
                  <a:pt x="3258820" y="1744906"/>
                  <a:pt x="3256280" y="1680135"/>
                  <a:pt x="3256280" y="1614095"/>
                </a:cubicBezTo>
                <a:cubicBezTo>
                  <a:pt x="3256280" y="1059582"/>
                  <a:pt x="3452694" y="549796"/>
                  <a:pt x="3779158" y="151951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59"/>
          <p:cNvSpPr/>
          <p:nvPr userDrawn="1"/>
        </p:nvSpPr>
        <p:spPr>
          <a:xfrm rot="5400000">
            <a:off x="5936288" y="602290"/>
            <a:ext cx="6644888" cy="5866533"/>
          </a:xfrm>
          <a:custGeom>
            <a:avLst/>
            <a:gdLst>
              <a:gd name="connsiteX0" fmla="*/ 0 w 4244472"/>
              <a:gd name="connsiteY0" fmla="*/ 475212 h 3747292"/>
              <a:gd name="connsiteX1" fmla="*/ 16893 w 4244472"/>
              <a:gd name="connsiteY1" fmla="*/ 140661 h 3747292"/>
              <a:gd name="connsiteX2" fmla="*/ 38361 w 4244472"/>
              <a:gd name="connsiteY2" fmla="*/ 0 h 3747292"/>
              <a:gd name="connsiteX3" fmla="*/ 273719 w 4244472"/>
              <a:gd name="connsiteY3" fmla="*/ 0 h 3747292"/>
              <a:gd name="connsiteX4" fmla="*/ 4244472 w 4244472"/>
              <a:gd name="connsiteY4" fmla="*/ 0 h 3747292"/>
              <a:gd name="connsiteX5" fmla="*/ 4244472 w 4244472"/>
              <a:gd name="connsiteY5" fmla="*/ 3600363 h 3747292"/>
              <a:gd name="connsiteX6" fmla="*/ 4089824 w 4244472"/>
              <a:gd name="connsiteY6" fmla="*/ 3644278 h 3747292"/>
              <a:gd name="connsiteX7" fmla="*/ 3272080 w 4244472"/>
              <a:gd name="connsiteY7" fmla="*/ 3747292 h 3747292"/>
              <a:gd name="connsiteX8" fmla="*/ 0 w 4244472"/>
              <a:gd name="connsiteY8" fmla="*/ 475212 h 374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44472" h="3747292">
                <a:moveTo>
                  <a:pt x="0" y="475212"/>
                </a:moveTo>
                <a:cubicBezTo>
                  <a:pt x="0" y="362267"/>
                  <a:pt x="5722" y="250658"/>
                  <a:pt x="16893" y="140661"/>
                </a:cubicBezTo>
                <a:lnTo>
                  <a:pt x="38361" y="0"/>
                </a:lnTo>
                <a:lnTo>
                  <a:pt x="273719" y="0"/>
                </a:lnTo>
                <a:lnTo>
                  <a:pt x="4244472" y="0"/>
                </a:lnTo>
                <a:lnTo>
                  <a:pt x="4244472" y="3600363"/>
                </a:lnTo>
                <a:lnTo>
                  <a:pt x="4089824" y="3644278"/>
                </a:lnTo>
                <a:cubicBezTo>
                  <a:pt x="3828452" y="3711526"/>
                  <a:pt x="3554443" y="3747292"/>
                  <a:pt x="3272080" y="3747292"/>
                </a:cubicBezTo>
                <a:cubicBezTo>
                  <a:pt x="1464960" y="3747292"/>
                  <a:pt x="0" y="2282332"/>
                  <a:pt x="0" y="47521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 flipH="1">
            <a:off x="378537" y="632563"/>
            <a:ext cx="2310099" cy="1804629"/>
            <a:chOff x="806700" y="4727134"/>
            <a:chExt cx="3146973" cy="2458388"/>
          </a:xfrm>
        </p:grpSpPr>
        <p:sp>
          <p:nvSpPr>
            <p:cNvPr id="9" name="Rectangle: Rounded Corners 69"/>
            <p:cNvSpPr/>
            <p:nvPr/>
          </p:nvSpPr>
          <p:spPr>
            <a:xfrm>
              <a:off x="2887584" y="5720438"/>
              <a:ext cx="1066089" cy="1066088"/>
            </a:xfrm>
            <a:prstGeom prst="roundRect">
              <a:avLst/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Rectangle: Rounded Corners 70"/>
            <p:cNvSpPr/>
            <p:nvPr/>
          </p:nvSpPr>
          <p:spPr>
            <a:xfrm>
              <a:off x="806700" y="5359581"/>
              <a:ext cx="867282" cy="867279"/>
            </a:xfrm>
            <a:prstGeom prst="roundRect">
              <a:avLst/>
            </a:prstGeom>
            <a:gradFill>
              <a:gsLst>
                <a:gs pos="0">
                  <a:srgbClr val="00387A">
                    <a:alpha val="0"/>
                  </a:srgbClr>
                </a:gs>
                <a:gs pos="100000">
                  <a:schemeClr val="bg1">
                    <a:alpha val="5000"/>
                  </a:scheme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Rectangle: Rounded Corners 71"/>
            <p:cNvSpPr/>
            <p:nvPr/>
          </p:nvSpPr>
          <p:spPr>
            <a:xfrm>
              <a:off x="1881514" y="6468676"/>
              <a:ext cx="533044" cy="533043"/>
            </a:xfrm>
            <a:prstGeom prst="roundRect">
              <a:avLst/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Rectangle: Rounded Corners 72"/>
            <p:cNvSpPr/>
            <p:nvPr/>
          </p:nvSpPr>
          <p:spPr>
            <a:xfrm>
              <a:off x="2567076" y="5474926"/>
              <a:ext cx="1066089" cy="1066088"/>
            </a:xfrm>
            <a:prstGeom prst="roundRect">
              <a:avLst/>
            </a:prstGeom>
            <a:gradFill>
              <a:gsLst>
                <a:gs pos="0">
                  <a:srgbClr val="00387A">
                    <a:alpha val="0"/>
                  </a:srgbClr>
                </a:gs>
                <a:gs pos="100000">
                  <a:schemeClr val="bg1">
                    <a:alpha val="5000"/>
                  </a:scheme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Rectangle: Rounded Corners 73"/>
            <p:cNvSpPr/>
            <p:nvPr/>
          </p:nvSpPr>
          <p:spPr>
            <a:xfrm>
              <a:off x="1143407" y="4727134"/>
              <a:ext cx="1066089" cy="1066088"/>
            </a:xfrm>
            <a:prstGeom prst="roundRect">
              <a:avLst/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: Rounded Corners 74"/>
            <p:cNvSpPr/>
            <p:nvPr/>
          </p:nvSpPr>
          <p:spPr>
            <a:xfrm>
              <a:off x="1693490" y="6836554"/>
              <a:ext cx="348968" cy="348968"/>
            </a:xfrm>
            <a:prstGeom prst="roundRect">
              <a:avLst/>
            </a:prstGeom>
            <a:gradFill>
              <a:gsLst>
                <a:gs pos="0">
                  <a:srgbClr val="00387A">
                    <a:alpha val="0"/>
                  </a:srgbClr>
                </a:gs>
                <a:gs pos="100000">
                  <a:schemeClr val="bg1">
                    <a:alpha val="5000"/>
                  </a:scheme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 rot="10800000" flipH="1">
            <a:off x="4357702" y="818249"/>
            <a:ext cx="4252118" cy="3321716"/>
            <a:chOff x="806700" y="4727134"/>
            <a:chExt cx="3146973" cy="2458388"/>
          </a:xfrm>
        </p:grpSpPr>
        <p:sp>
          <p:nvSpPr>
            <p:cNvPr id="16" name="Rectangle: Rounded Corners 76"/>
            <p:cNvSpPr/>
            <p:nvPr/>
          </p:nvSpPr>
          <p:spPr>
            <a:xfrm>
              <a:off x="2887584" y="5720438"/>
              <a:ext cx="1066089" cy="1066088"/>
            </a:xfrm>
            <a:prstGeom prst="roundRect">
              <a:avLst/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Rectangle: Rounded Corners 77"/>
            <p:cNvSpPr/>
            <p:nvPr/>
          </p:nvSpPr>
          <p:spPr>
            <a:xfrm>
              <a:off x="806700" y="5359581"/>
              <a:ext cx="867282" cy="867279"/>
            </a:xfrm>
            <a:prstGeom prst="roundRect">
              <a:avLst/>
            </a:prstGeom>
            <a:gradFill>
              <a:gsLst>
                <a:gs pos="0">
                  <a:srgbClr val="00387A">
                    <a:alpha val="0"/>
                  </a:srgbClr>
                </a:gs>
                <a:gs pos="100000">
                  <a:schemeClr val="bg1">
                    <a:alpha val="5000"/>
                  </a:scheme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Rectangle: Rounded Corners 78"/>
            <p:cNvSpPr/>
            <p:nvPr/>
          </p:nvSpPr>
          <p:spPr>
            <a:xfrm>
              <a:off x="1881514" y="6468676"/>
              <a:ext cx="533044" cy="533043"/>
            </a:xfrm>
            <a:prstGeom prst="roundRect">
              <a:avLst/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Rectangle: Rounded Corners 79"/>
            <p:cNvSpPr/>
            <p:nvPr/>
          </p:nvSpPr>
          <p:spPr>
            <a:xfrm>
              <a:off x="2567076" y="5474926"/>
              <a:ext cx="1066089" cy="1066088"/>
            </a:xfrm>
            <a:prstGeom prst="roundRect">
              <a:avLst/>
            </a:prstGeom>
            <a:gradFill>
              <a:gsLst>
                <a:gs pos="0">
                  <a:srgbClr val="00387A">
                    <a:alpha val="0"/>
                  </a:srgbClr>
                </a:gs>
                <a:gs pos="100000">
                  <a:schemeClr val="bg1">
                    <a:alpha val="5000"/>
                  </a:scheme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Rectangle: Rounded Corners 80"/>
            <p:cNvSpPr/>
            <p:nvPr/>
          </p:nvSpPr>
          <p:spPr>
            <a:xfrm>
              <a:off x="1143407" y="4727134"/>
              <a:ext cx="1066089" cy="1066088"/>
            </a:xfrm>
            <a:prstGeom prst="roundRect">
              <a:avLst/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Rectangle: Rounded Corners 81"/>
            <p:cNvSpPr/>
            <p:nvPr/>
          </p:nvSpPr>
          <p:spPr>
            <a:xfrm>
              <a:off x="1693490" y="6836554"/>
              <a:ext cx="348968" cy="348968"/>
            </a:xfrm>
            <a:prstGeom prst="roundRect">
              <a:avLst/>
            </a:prstGeom>
            <a:gradFill>
              <a:gsLst>
                <a:gs pos="0">
                  <a:srgbClr val="00387A">
                    <a:alpha val="0"/>
                  </a:srgbClr>
                </a:gs>
                <a:gs pos="100000">
                  <a:schemeClr val="bg1">
                    <a:alpha val="5000"/>
                  </a:scheme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812652" y="818248"/>
            <a:ext cx="5357308" cy="6039752"/>
          </a:xfrm>
          <a:custGeom>
            <a:avLst/>
            <a:gdLst>
              <a:gd name="connsiteX0" fmla="*/ 0 w 5357308"/>
              <a:gd name="connsiteY0" fmla="*/ 0 h 6039752"/>
              <a:gd name="connsiteX1" fmla="*/ 5357308 w 5357308"/>
              <a:gd name="connsiteY1" fmla="*/ 0 h 6039752"/>
              <a:gd name="connsiteX2" fmla="*/ 5357308 w 5357308"/>
              <a:gd name="connsiteY2" fmla="*/ 6039752 h 6039752"/>
              <a:gd name="connsiteX3" fmla="*/ 0 w 5357308"/>
              <a:gd name="connsiteY3" fmla="*/ 6039752 h 603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7308" h="6039752">
                <a:moveTo>
                  <a:pt x="0" y="0"/>
                </a:moveTo>
                <a:lnTo>
                  <a:pt x="5357308" y="0"/>
                </a:lnTo>
                <a:lnTo>
                  <a:pt x="5357308" y="6039752"/>
                </a:lnTo>
                <a:lnTo>
                  <a:pt x="0" y="6039752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/>
          <p:cNvSpPr/>
          <p:nvPr userDrawn="1"/>
        </p:nvSpPr>
        <p:spPr>
          <a:xfrm>
            <a:off x="0" y="3654135"/>
            <a:ext cx="12192000" cy="209549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723900" sx="90000" sy="90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flipH="1">
            <a:off x="-364584" y="-2620879"/>
            <a:ext cx="13149679" cy="10052532"/>
            <a:chOff x="-468240" y="-2620879"/>
            <a:chExt cx="13149679" cy="10052532"/>
          </a:xfrm>
        </p:grpSpPr>
        <p:grpSp>
          <p:nvGrpSpPr>
            <p:cNvPr id="18" name="Group 17"/>
            <p:cNvGrpSpPr/>
            <p:nvPr/>
          </p:nvGrpSpPr>
          <p:grpSpPr>
            <a:xfrm rot="10800000">
              <a:off x="-468240" y="1783371"/>
              <a:ext cx="4735856" cy="5648282"/>
              <a:chOff x="9401305" y="539750"/>
              <a:chExt cx="2120775" cy="2529374"/>
            </a:xfrm>
          </p:grpSpPr>
          <p:sp>
            <p:nvSpPr>
              <p:cNvPr id="24" name="Rectangle: Rounded Corners 23"/>
              <p:cNvSpPr/>
              <p:nvPr/>
            </p:nvSpPr>
            <p:spPr>
              <a:xfrm>
                <a:off x="9401305" y="1082210"/>
                <a:ext cx="743880" cy="743879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10280415" y="2454274"/>
                <a:ext cx="457200" cy="457200"/>
              </a:xfrm>
              <a:prstGeom prst="roundRect">
                <a:avLst/>
              </a:prstGeom>
              <a:noFill/>
              <a:ln>
                <a:solidFill>
                  <a:srgbClr val="00387A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10607680" y="1391723"/>
                <a:ext cx="914400" cy="914400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9690104" y="539750"/>
                <a:ext cx="914400" cy="914400"/>
              </a:xfrm>
              <a:prstGeom prst="roundRect">
                <a:avLst/>
              </a:prstGeom>
              <a:noFill/>
              <a:ln>
                <a:solidFill>
                  <a:srgbClr val="00387A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: Rounded Corners 27"/>
              <p:cNvSpPr/>
              <p:nvPr/>
            </p:nvSpPr>
            <p:spPr>
              <a:xfrm>
                <a:off x="10119144" y="2769809"/>
                <a:ext cx="299315" cy="299315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 rot="10800000">
              <a:off x="7318545" y="-2620879"/>
              <a:ext cx="5362894" cy="5238475"/>
              <a:chOff x="9487977" y="1082210"/>
              <a:chExt cx="2034103" cy="1986914"/>
            </a:xfrm>
          </p:grpSpPr>
          <p:sp>
            <p:nvSpPr>
              <p:cNvPr id="20" name="Rectangle: Rounded Corners 19"/>
              <p:cNvSpPr/>
              <p:nvPr/>
            </p:nvSpPr>
            <p:spPr>
              <a:xfrm>
                <a:off x="9487977" y="1082210"/>
                <a:ext cx="743880" cy="743879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/>
              <p:cNvSpPr/>
              <p:nvPr/>
            </p:nvSpPr>
            <p:spPr>
              <a:xfrm>
                <a:off x="10280415" y="2454274"/>
                <a:ext cx="457200" cy="457200"/>
              </a:xfrm>
              <a:prstGeom prst="roundRect">
                <a:avLst/>
              </a:prstGeom>
              <a:noFill/>
              <a:ln>
                <a:solidFill>
                  <a:srgbClr val="00387A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21"/>
              <p:cNvSpPr/>
              <p:nvPr/>
            </p:nvSpPr>
            <p:spPr>
              <a:xfrm>
                <a:off x="10607680" y="1391723"/>
                <a:ext cx="914400" cy="914400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22"/>
              <p:cNvSpPr/>
              <p:nvPr/>
            </p:nvSpPr>
            <p:spPr>
              <a:xfrm>
                <a:off x="10119144" y="2769809"/>
                <a:ext cx="299315" cy="299315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" name="Group 28"/>
          <p:cNvGrpSpPr/>
          <p:nvPr userDrawn="1"/>
        </p:nvGrpSpPr>
        <p:grpSpPr>
          <a:xfrm>
            <a:off x="8657786" y="0"/>
            <a:ext cx="4558037" cy="6858000"/>
            <a:chOff x="8657786" y="0"/>
            <a:chExt cx="4558037" cy="6858000"/>
          </a:xfrm>
        </p:grpSpPr>
        <p:sp>
          <p:nvSpPr>
            <p:cNvPr id="30" name="Freeform: Shape 29"/>
            <p:cNvSpPr/>
            <p:nvPr/>
          </p:nvSpPr>
          <p:spPr>
            <a:xfrm flipV="1">
              <a:off x="8657786" y="0"/>
              <a:ext cx="3534214" cy="6858000"/>
            </a:xfrm>
            <a:custGeom>
              <a:avLst/>
              <a:gdLst>
                <a:gd name="connsiteX0" fmla="*/ 138900 w 3534214"/>
                <a:gd name="connsiteY0" fmla="*/ 6858000 h 6858000"/>
                <a:gd name="connsiteX1" fmla="*/ 3534214 w 3534214"/>
                <a:gd name="connsiteY1" fmla="*/ 6858000 h 6858000"/>
                <a:gd name="connsiteX2" fmla="*/ 3534214 w 3534214"/>
                <a:gd name="connsiteY2" fmla="*/ 0 h 6858000"/>
                <a:gd name="connsiteX3" fmla="*/ 138900 w 3534214"/>
                <a:gd name="connsiteY3" fmla="*/ 0 h 6858000"/>
                <a:gd name="connsiteX4" fmla="*/ 138900 w 3534214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4214" h="6858000">
                  <a:moveTo>
                    <a:pt x="138900" y="6858000"/>
                  </a:moveTo>
                  <a:lnTo>
                    <a:pt x="3534214" y="6858000"/>
                  </a:lnTo>
                  <a:lnTo>
                    <a:pt x="3534214" y="0"/>
                  </a:lnTo>
                  <a:lnTo>
                    <a:pt x="138900" y="0"/>
                  </a:lnTo>
                  <a:cubicBezTo>
                    <a:pt x="3623207" y="4074242"/>
                    <a:pt x="-819747" y="3447435"/>
                    <a:pt x="138900" y="6858000"/>
                  </a:cubicBezTo>
                  <a:close/>
                </a:path>
              </a:pathLst>
            </a:custGeom>
            <a:solidFill>
              <a:srgbClr val="003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 rot="10800000" flipH="1">
              <a:off x="9681609" y="256392"/>
              <a:ext cx="3534214" cy="2760892"/>
              <a:chOff x="806700" y="4727137"/>
              <a:chExt cx="3146977" cy="2458385"/>
            </a:xfrm>
          </p:grpSpPr>
          <p:sp>
            <p:nvSpPr>
              <p:cNvPr id="32" name="Rectangle: Rounded Corners 31"/>
              <p:cNvSpPr/>
              <p:nvPr/>
            </p:nvSpPr>
            <p:spPr>
              <a:xfrm>
                <a:off x="2887587" y="5720441"/>
                <a:ext cx="1066090" cy="1066088"/>
              </a:xfrm>
              <a:prstGeom prst="roundRect">
                <a:avLst/>
              </a:prstGeom>
              <a:noFill/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ectangle: Rounded Corners 32"/>
              <p:cNvSpPr/>
              <p:nvPr/>
            </p:nvSpPr>
            <p:spPr>
              <a:xfrm>
                <a:off x="806700" y="5359584"/>
                <a:ext cx="867283" cy="867279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chemeClr val="bg1">
                      <a:alpha val="5000"/>
                    </a:scheme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Rectangle: Rounded Corners 33"/>
              <p:cNvSpPr/>
              <p:nvPr/>
            </p:nvSpPr>
            <p:spPr>
              <a:xfrm>
                <a:off x="1881515" y="6468679"/>
                <a:ext cx="533045" cy="533043"/>
              </a:xfrm>
              <a:prstGeom prst="roundRect">
                <a:avLst/>
              </a:prstGeom>
              <a:noFill/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: Rounded Corners 34"/>
              <p:cNvSpPr/>
              <p:nvPr/>
            </p:nvSpPr>
            <p:spPr>
              <a:xfrm>
                <a:off x="2567078" y="5474929"/>
                <a:ext cx="1066090" cy="1066088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chemeClr val="bg1">
                      <a:alpha val="5000"/>
                    </a:scheme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Rectangle: Rounded Corners 35"/>
              <p:cNvSpPr/>
              <p:nvPr/>
            </p:nvSpPr>
            <p:spPr>
              <a:xfrm>
                <a:off x="1143408" y="4727137"/>
                <a:ext cx="1066090" cy="1066088"/>
              </a:xfrm>
              <a:prstGeom prst="roundRect">
                <a:avLst/>
              </a:prstGeom>
              <a:noFill/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Rectangle: Rounded Corners 36"/>
              <p:cNvSpPr/>
              <p:nvPr/>
            </p:nvSpPr>
            <p:spPr>
              <a:xfrm>
                <a:off x="1693490" y="6836554"/>
                <a:ext cx="348968" cy="348968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chemeClr val="bg1">
                      <a:alpha val="5000"/>
                    </a:scheme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5538463" y="2372099"/>
            <a:ext cx="2095500" cy="2095500"/>
          </a:xfrm>
          <a:custGeom>
            <a:avLst/>
            <a:gdLst>
              <a:gd name="connsiteX0" fmla="*/ 349257 w 2095500"/>
              <a:gd name="connsiteY0" fmla="*/ 0 h 2095500"/>
              <a:gd name="connsiteX1" fmla="*/ 1746243 w 2095500"/>
              <a:gd name="connsiteY1" fmla="*/ 0 h 2095500"/>
              <a:gd name="connsiteX2" fmla="*/ 2095500 w 2095500"/>
              <a:gd name="connsiteY2" fmla="*/ 349257 h 2095500"/>
              <a:gd name="connsiteX3" fmla="*/ 2095500 w 2095500"/>
              <a:gd name="connsiteY3" fmla="*/ 1746243 h 2095500"/>
              <a:gd name="connsiteX4" fmla="*/ 1746243 w 2095500"/>
              <a:gd name="connsiteY4" fmla="*/ 2095500 h 2095500"/>
              <a:gd name="connsiteX5" fmla="*/ 349257 w 2095500"/>
              <a:gd name="connsiteY5" fmla="*/ 2095500 h 2095500"/>
              <a:gd name="connsiteX6" fmla="*/ 0 w 2095500"/>
              <a:gd name="connsiteY6" fmla="*/ 1746243 h 2095500"/>
              <a:gd name="connsiteX7" fmla="*/ 0 w 2095500"/>
              <a:gd name="connsiteY7" fmla="*/ 349257 h 2095500"/>
              <a:gd name="connsiteX8" fmla="*/ 349257 w 2095500"/>
              <a:gd name="connsiteY8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2095500">
                <a:moveTo>
                  <a:pt x="349257" y="0"/>
                </a:moveTo>
                <a:lnTo>
                  <a:pt x="1746243" y="0"/>
                </a:lnTo>
                <a:cubicBezTo>
                  <a:pt x="1939132" y="0"/>
                  <a:pt x="2095500" y="156368"/>
                  <a:pt x="2095500" y="349257"/>
                </a:cubicBezTo>
                <a:lnTo>
                  <a:pt x="2095500" y="1746243"/>
                </a:lnTo>
                <a:cubicBezTo>
                  <a:pt x="2095500" y="1939132"/>
                  <a:pt x="1939132" y="2095500"/>
                  <a:pt x="1746243" y="2095500"/>
                </a:cubicBezTo>
                <a:lnTo>
                  <a:pt x="349257" y="2095500"/>
                </a:lnTo>
                <a:cubicBezTo>
                  <a:pt x="156368" y="2095500"/>
                  <a:pt x="0" y="1939132"/>
                  <a:pt x="0" y="1746243"/>
                </a:cubicBezTo>
                <a:lnTo>
                  <a:pt x="0" y="349257"/>
                </a:lnTo>
                <a:cubicBezTo>
                  <a:pt x="0" y="156368"/>
                  <a:pt x="156368" y="0"/>
                  <a:pt x="3492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7781939" y="2372099"/>
            <a:ext cx="2095500" cy="2095500"/>
          </a:xfrm>
          <a:custGeom>
            <a:avLst/>
            <a:gdLst>
              <a:gd name="connsiteX0" fmla="*/ 349257 w 2095500"/>
              <a:gd name="connsiteY0" fmla="*/ 0 h 2095500"/>
              <a:gd name="connsiteX1" fmla="*/ 1746243 w 2095500"/>
              <a:gd name="connsiteY1" fmla="*/ 0 h 2095500"/>
              <a:gd name="connsiteX2" fmla="*/ 2095500 w 2095500"/>
              <a:gd name="connsiteY2" fmla="*/ 349257 h 2095500"/>
              <a:gd name="connsiteX3" fmla="*/ 2095500 w 2095500"/>
              <a:gd name="connsiteY3" fmla="*/ 1746243 h 2095500"/>
              <a:gd name="connsiteX4" fmla="*/ 1746243 w 2095500"/>
              <a:gd name="connsiteY4" fmla="*/ 2095500 h 2095500"/>
              <a:gd name="connsiteX5" fmla="*/ 349257 w 2095500"/>
              <a:gd name="connsiteY5" fmla="*/ 2095500 h 2095500"/>
              <a:gd name="connsiteX6" fmla="*/ 0 w 2095500"/>
              <a:gd name="connsiteY6" fmla="*/ 1746243 h 2095500"/>
              <a:gd name="connsiteX7" fmla="*/ 0 w 2095500"/>
              <a:gd name="connsiteY7" fmla="*/ 349257 h 2095500"/>
              <a:gd name="connsiteX8" fmla="*/ 349257 w 2095500"/>
              <a:gd name="connsiteY8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2095500">
                <a:moveTo>
                  <a:pt x="349257" y="0"/>
                </a:moveTo>
                <a:lnTo>
                  <a:pt x="1746243" y="0"/>
                </a:lnTo>
                <a:cubicBezTo>
                  <a:pt x="1939132" y="0"/>
                  <a:pt x="2095500" y="156368"/>
                  <a:pt x="2095500" y="349257"/>
                </a:cubicBezTo>
                <a:lnTo>
                  <a:pt x="2095500" y="1746243"/>
                </a:lnTo>
                <a:cubicBezTo>
                  <a:pt x="2095500" y="1939132"/>
                  <a:pt x="1939132" y="2095500"/>
                  <a:pt x="1746243" y="2095500"/>
                </a:cubicBezTo>
                <a:lnTo>
                  <a:pt x="349257" y="2095500"/>
                </a:lnTo>
                <a:cubicBezTo>
                  <a:pt x="156368" y="2095500"/>
                  <a:pt x="0" y="1939132"/>
                  <a:pt x="0" y="1746243"/>
                </a:cubicBezTo>
                <a:lnTo>
                  <a:pt x="0" y="349257"/>
                </a:lnTo>
                <a:cubicBezTo>
                  <a:pt x="0" y="156368"/>
                  <a:pt x="156368" y="0"/>
                  <a:pt x="3492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294988" y="2372099"/>
            <a:ext cx="2095500" cy="2095500"/>
          </a:xfrm>
          <a:custGeom>
            <a:avLst/>
            <a:gdLst>
              <a:gd name="connsiteX0" fmla="*/ 349257 w 2095500"/>
              <a:gd name="connsiteY0" fmla="*/ 0 h 2095500"/>
              <a:gd name="connsiteX1" fmla="*/ 1746243 w 2095500"/>
              <a:gd name="connsiteY1" fmla="*/ 0 h 2095500"/>
              <a:gd name="connsiteX2" fmla="*/ 2095500 w 2095500"/>
              <a:gd name="connsiteY2" fmla="*/ 349257 h 2095500"/>
              <a:gd name="connsiteX3" fmla="*/ 2095500 w 2095500"/>
              <a:gd name="connsiteY3" fmla="*/ 1746243 h 2095500"/>
              <a:gd name="connsiteX4" fmla="*/ 1746243 w 2095500"/>
              <a:gd name="connsiteY4" fmla="*/ 2095500 h 2095500"/>
              <a:gd name="connsiteX5" fmla="*/ 349257 w 2095500"/>
              <a:gd name="connsiteY5" fmla="*/ 2095500 h 2095500"/>
              <a:gd name="connsiteX6" fmla="*/ 0 w 2095500"/>
              <a:gd name="connsiteY6" fmla="*/ 1746243 h 2095500"/>
              <a:gd name="connsiteX7" fmla="*/ 0 w 2095500"/>
              <a:gd name="connsiteY7" fmla="*/ 349257 h 2095500"/>
              <a:gd name="connsiteX8" fmla="*/ 349257 w 2095500"/>
              <a:gd name="connsiteY8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2095500">
                <a:moveTo>
                  <a:pt x="349257" y="0"/>
                </a:moveTo>
                <a:lnTo>
                  <a:pt x="1746243" y="0"/>
                </a:lnTo>
                <a:cubicBezTo>
                  <a:pt x="1939132" y="0"/>
                  <a:pt x="2095500" y="156368"/>
                  <a:pt x="2095500" y="349257"/>
                </a:cubicBezTo>
                <a:lnTo>
                  <a:pt x="2095500" y="1746243"/>
                </a:lnTo>
                <a:cubicBezTo>
                  <a:pt x="2095500" y="1939132"/>
                  <a:pt x="1939132" y="2095500"/>
                  <a:pt x="1746243" y="2095500"/>
                </a:cubicBezTo>
                <a:lnTo>
                  <a:pt x="349257" y="2095500"/>
                </a:lnTo>
                <a:cubicBezTo>
                  <a:pt x="156368" y="2095500"/>
                  <a:pt x="0" y="1939132"/>
                  <a:pt x="0" y="1746243"/>
                </a:cubicBezTo>
                <a:lnTo>
                  <a:pt x="0" y="349257"/>
                </a:lnTo>
                <a:cubicBezTo>
                  <a:pt x="0" y="156368"/>
                  <a:pt x="156368" y="0"/>
                  <a:pt x="3492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051513" y="2372099"/>
            <a:ext cx="2095500" cy="2095500"/>
          </a:xfrm>
          <a:custGeom>
            <a:avLst/>
            <a:gdLst>
              <a:gd name="connsiteX0" fmla="*/ 349257 w 2095500"/>
              <a:gd name="connsiteY0" fmla="*/ 0 h 2095500"/>
              <a:gd name="connsiteX1" fmla="*/ 1746243 w 2095500"/>
              <a:gd name="connsiteY1" fmla="*/ 0 h 2095500"/>
              <a:gd name="connsiteX2" fmla="*/ 2095500 w 2095500"/>
              <a:gd name="connsiteY2" fmla="*/ 349257 h 2095500"/>
              <a:gd name="connsiteX3" fmla="*/ 2095500 w 2095500"/>
              <a:gd name="connsiteY3" fmla="*/ 1746243 h 2095500"/>
              <a:gd name="connsiteX4" fmla="*/ 1746243 w 2095500"/>
              <a:gd name="connsiteY4" fmla="*/ 2095500 h 2095500"/>
              <a:gd name="connsiteX5" fmla="*/ 349257 w 2095500"/>
              <a:gd name="connsiteY5" fmla="*/ 2095500 h 2095500"/>
              <a:gd name="connsiteX6" fmla="*/ 0 w 2095500"/>
              <a:gd name="connsiteY6" fmla="*/ 1746243 h 2095500"/>
              <a:gd name="connsiteX7" fmla="*/ 0 w 2095500"/>
              <a:gd name="connsiteY7" fmla="*/ 349257 h 2095500"/>
              <a:gd name="connsiteX8" fmla="*/ 349257 w 2095500"/>
              <a:gd name="connsiteY8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2095500">
                <a:moveTo>
                  <a:pt x="349257" y="0"/>
                </a:moveTo>
                <a:lnTo>
                  <a:pt x="1746243" y="0"/>
                </a:lnTo>
                <a:cubicBezTo>
                  <a:pt x="1939132" y="0"/>
                  <a:pt x="2095500" y="156368"/>
                  <a:pt x="2095500" y="349257"/>
                </a:cubicBezTo>
                <a:lnTo>
                  <a:pt x="2095500" y="1746243"/>
                </a:lnTo>
                <a:cubicBezTo>
                  <a:pt x="2095500" y="1939132"/>
                  <a:pt x="1939132" y="2095500"/>
                  <a:pt x="1746243" y="2095500"/>
                </a:cubicBezTo>
                <a:lnTo>
                  <a:pt x="349257" y="2095500"/>
                </a:lnTo>
                <a:cubicBezTo>
                  <a:pt x="156368" y="2095500"/>
                  <a:pt x="0" y="1939132"/>
                  <a:pt x="0" y="1746243"/>
                </a:cubicBezTo>
                <a:lnTo>
                  <a:pt x="0" y="349257"/>
                </a:lnTo>
                <a:cubicBezTo>
                  <a:pt x="0" y="156368"/>
                  <a:pt x="156368" y="0"/>
                  <a:pt x="3492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/>
          <p:cNvSpPr/>
          <p:nvPr userDrawn="1"/>
        </p:nvSpPr>
        <p:spPr>
          <a:xfrm>
            <a:off x="428172" y="3594076"/>
            <a:ext cx="11335658" cy="2753944"/>
          </a:xfrm>
          <a:prstGeom prst="roundRect">
            <a:avLst>
              <a:gd name="adj" fmla="val 10839"/>
            </a:avLst>
          </a:prstGeom>
          <a:solidFill>
            <a:schemeClr val="bg1"/>
          </a:solidFill>
          <a:ln>
            <a:noFill/>
          </a:ln>
          <a:effectLst>
            <a:outerShdw blurRad="723900" sx="90000" sy="90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28171" y="509980"/>
            <a:ext cx="11335658" cy="2754086"/>
          </a:xfrm>
          <a:custGeom>
            <a:avLst/>
            <a:gdLst>
              <a:gd name="connsiteX0" fmla="*/ 324073 w 11335658"/>
              <a:gd name="connsiteY0" fmla="*/ 0 h 2754086"/>
              <a:gd name="connsiteX1" fmla="*/ 11011585 w 11335658"/>
              <a:gd name="connsiteY1" fmla="*/ 0 h 2754086"/>
              <a:gd name="connsiteX2" fmla="*/ 11335658 w 11335658"/>
              <a:gd name="connsiteY2" fmla="*/ 324073 h 2754086"/>
              <a:gd name="connsiteX3" fmla="*/ 11335658 w 11335658"/>
              <a:gd name="connsiteY3" fmla="*/ 2430013 h 2754086"/>
              <a:gd name="connsiteX4" fmla="*/ 11011585 w 11335658"/>
              <a:gd name="connsiteY4" fmla="*/ 2754086 h 2754086"/>
              <a:gd name="connsiteX5" fmla="*/ 324073 w 11335658"/>
              <a:gd name="connsiteY5" fmla="*/ 2754086 h 2754086"/>
              <a:gd name="connsiteX6" fmla="*/ 0 w 11335658"/>
              <a:gd name="connsiteY6" fmla="*/ 2430013 h 2754086"/>
              <a:gd name="connsiteX7" fmla="*/ 0 w 11335658"/>
              <a:gd name="connsiteY7" fmla="*/ 324073 h 2754086"/>
              <a:gd name="connsiteX8" fmla="*/ 324073 w 11335658"/>
              <a:gd name="connsiteY8" fmla="*/ 0 h 2754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35658" h="2754086">
                <a:moveTo>
                  <a:pt x="324073" y="0"/>
                </a:moveTo>
                <a:lnTo>
                  <a:pt x="11011585" y="0"/>
                </a:lnTo>
                <a:cubicBezTo>
                  <a:pt x="11190566" y="0"/>
                  <a:pt x="11335658" y="145092"/>
                  <a:pt x="11335658" y="324073"/>
                </a:cubicBezTo>
                <a:lnTo>
                  <a:pt x="11335658" y="2430013"/>
                </a:lnTo>
                <a:cubicBezTo>
                  <a:pt x="11335658" y="2608994"/>
                  <a:pt x="11190566" y="2754086"/>
                  <a:pt x="11011585" y="2754086"/>
                </a:cubicBezTo>
                <a:lnTo>
                  <a:pt x="324073" y="2754086"/>
                </a:lnTo>
                <a:cubicBezTo>
                  <a:pt x="145092" y="2754086"/>
                  <a:pt x="0" y="2608994"/>
                  <a:pt x="0" y="2430013"/>
                </a:cubicBezTo>
                <a:lnTo>
                  <a:pt x="0" y="324073"/>
                </a:lnTo>
                <a:cubicBezTo>
                  <a:pt x="0" y="145092"/>
                  <a:pt x="145092" y="0"/>
                  <a:pt x="324073" y="0"/>
                </a:cubicBezTo>
                <a:close/>
              </a:path>
            </a:pathLst>
          </a:custGeom>
          <a:pattFill prst="pct6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514036" y="1507728"/>
            <a:ext cx="3163926" cy="3163926"/>
          </a:xfrm>
          <a:custGeom>
            <a:avLst/>
            <a:gdLst>
              <a:gd name="connsiteX0" fmla="*/ 1581963 w 3163926"/>
              <a:gd name="connsiteY0" fmla="*/ 0 h 3163926"/>
              <a:gd name="connsiteX1" fmla="*/ 3163926 w 3163926"/>
              <a:gd name="connsiteY1" fmla="*/ 1581963 h 3163926"/>
              <a:gd name="connsiteX2" fmla="*/ 1581963 w 3163926"/>
              <a:gd name="connsiteY2" fmla="*/ 3163926 h 3163926"/>
              <a:gd name="connsiteX3" fmla="*/ 0 w 3163926"/>
              <a:gd name="connsiteY3" fmla="*/ 1581963 h 3163926"/>
              <a:gd name="connsiteX4" fmla="*/ 1581963 w 3163926"/>
              <a:gd name="connsiteY4" fmla="*/ 0 h 3163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3926" h="3163926">
                <a:moveTo>
                  <a:pt x="1581963" y="0"/>
                </a:moveTo>
                <a:cubicBezTo>
                  <a:pt x="2455657" y="0"/>
                  <a:pt x="3163926" y="708269"/>
                  <a:pt x="3163926" y="1581963"/>
                </a:cubicBezTo>
                <a:cubicBezTo>
                  <a:pt x="3163926" y="2455657"/>
                  <a:pt x="2455657" y="3163926"/>
                  <a:pt x="1581963" y="3163926"/>
                </a:cubicBezTo>
                <a:cubicBezTo>
                  <a:pt x="708269" y="3163926"/>
                  <a:pt x="0" y="2455657"/>
                  <a:pt x="0" y="1581963"/>
                </a:cubicBezTo>
                <a:cubicBezTo>
                  <a:pt x="0" y="708269"/>
                  <a:pt x="708269" y="0"/>
                  <a:pt x="158196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bg1"/>
            </a:solidFill>
          </a:ln>
          <a:effectLst>
            <a:outerShdw blurRad="635000" dist="381000" dir="5400000" algn="t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-707621" y="-2620879"/>
            <a:ext cx="13617568" cy="10052532"/>
            <a:chOff x="-707621" y="-2620879"/>
            <a:chExt cx="13617568" cy="10052532"/>
          </a:xfrm>
        </p:grpSpPr>
        <p:grpSp>
          <p:nvGrpSpPr>
            <p:cNvPr id="5" name="Group 4"/>
            <p:cNvGrpSpPr/>
            <p:nvPr/>
          </p:nvGrpSpPr>
          <p:grpSpPr>
            <a:xfrm rot="10800000">
              <a:off x="-707621" y="1783371"/>
              <a:ext cx="4735856" cy="5648282"/>
              <a:chOff x="9401305" y="539750"/>
              <a:chExt cx="2120775" cy="2529374"/>
            </a:xfrm>
          </p:grpSpPr>
          <p:sp>
            <p:nvSpPr>
              <p:cNvPr id="14" name="Rectangle: Rounded Corners 13"/>
              <p:cNvSpPr/>
              <p:nvPr/>
            </p:nvSpPr>
            <p:spPr>
              <a:xfrm>
                <a:off x="9401305" y="1082210"/>
                <a:ext cx="743880" cy="743879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/>
              <p:cNvSpPr/>
              <p:nvPr/>
            </p:nvSpPr>
            <p:spPr>
              <a:xfrm>
                <a:off x="10280415" y="2454274"/>
                <a:ext cx="457200" cy="457200"/>
              </a:xfrm>
              <a:prstGeom prst="roundRect">
                <a:avLst/>
              </a:prstGeom>
              <a:noFill/>
              <a:ln>
                <a:solidFill>
                  <a:srgbClr val="00387A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Rounded Corners 15"/>
              <p:cNvSpPr/>
              <p:nvPr/>
            </p:nvSpPr>
            <p:spPr>
              <a:xfrm>
                <a:off x="10607680" y="1391723"/>
                <a:ext cx="914400" cy="914400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/>
              <p:cNvSpPr/>
              <p:nvPr/>
            </p:nvSpPr>
            <p:spPr>
              <a:xfrm>
                <a:off x="9690104" y="539750"/>
                <a:ext cx="914400" cy="914400"/>
              </a:xfrm>
              <a:prstGeom prst="roundRect">
                <a:avLst/>
              </a:prstGeom>
              <a:noFill/>
              <a:ln>
                <a:solidFill>
                  <a:srgbClr val="00387A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/>
              <p:cNvSpPr/>
              <p:nvPr/>
            </p:nvSpPr>
            <p:spPr>
              <a:xfrm>
                <a:off x="10119144" y="2769809"/>
                <a:ext cx="299315" cy="299315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rot="10800000">
              <a:off x="6593758" y="-2620879"/>
              <a:ext cx="6316189" cy="5238475"/>
              <a:chOff x="9401305" y="1082210"/>
              <a:chExt cx="2395680" cy="1986914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9401305" y="1082210"/>
                <a:ext cx="743880" cy="743879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/>
              <p:cNvSpPr/>
              <p:nvPr/>
            </p:nvSpPr>
            <p:spPr>
              <a:xfrm>
                <a:off x="10280415" y="2454274"/>
                <a:ext cx="457200" cy="457200"/>
              </a:xfrm>
              <a:prstGeom prst="roundRect">
                <a:avLst/>
              </a:prstGeom>
              <a:noFill/>
              <a:ln>
                <a:solidFill>
                  <a:srgbClr val="00387A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: Rounded Corners 8"/>
              <p:cNvSpPr/>
              <p:nvPr/>
            </p:nvSpPr>
            <p:spPr>
              <a:xfrm>
                <a:off x="10607680" y="1391723"/>
                <a:ext cx="914400" cy="914400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/>
              <p:cNvSpPr/>
              <p:nvPr/>
            </p:nvSpPr>
            <p:spPr>
              <a:xfrm>
                <a:off x="10119144" y="2769809"/>
                <a:ext cx="299315" cy="299315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/>
              <p:cNvSpPr/>
              <p:nvPr/>
            </p:nvSpPr>
            <p:spPr>
              <a:xfrm>
                <a:off x="10882585" y="1602302"/>
                <a:ext cx="914400" cy="914400"/>
              </a:xfrm>
              <a:prstGeom prst="roundRect">
                <a:avLst/>
              </a:prstGeom>
              <a:noFill/>
              <a:ln>
                <a:solidFill>
                  <a:srgbClr val="00387A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31127" y="2918696"/>
            <a:ext cx="5216977" cy="3291840"/>
          </a:xfrm>
          <a:custGeom>
            <a:avLst/>
            <a:gdLst>
              <a:gd name="connsiteX0" fmla="*/ 302092 w 5216977"/>
              <a:gd name="connsiteY0" fmla="*/ 0 h 3291840"/>
              <a:gd name="connsiteX1" fmla="*/ 4914885 w 5216977"/>
              <a:gd name="connsiteY1" fmla="*/ 0 h 3291840"/>
              <a:gd name="connsiteX2" fmla="*/ 5216977 w 5216977"/>
              <a:gd name="connsiteY2" fmla="*/ 302092 h 3291840"/>
              <a:gd name="connsiteX3" fmla="*/ 5216977 w 5216977"/>
              <a:gd name="connsiteY3" fmla="*/ 2989748 h 3291840"/>
              <a:gd name="connsiteX4" fmla="*/ 4914885 w 5216977"/>
              <a:gd name="connsiteY4" fmla="*/ 3291840 h 3291840"/>
              <a:gd name="connsiteX5" fmla="*/ 302092 w 5216977"/>
              <a:gd name="connsiteY5" fmla="*/ 3291840 h 3291840"/>
              <a:gd name="connsiteX6" fmla="*/ 0 w 5216977"/>
              <a:gd name="connsiteY6" fmla="*/ 2989748 h 3291840"/>
              <a:gd name="connsiteX7" fmla="*/ 0 w 5216977"/>
              <a:gd name="connsiteY7" fmla="*/ 302092 h 3291840"/>
              <a:gd name="connsiteX8" fmla="*/ 302092 w 5216977"/>
              <a:gd name="connsiteY8" fmla="*/ 0 h 329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6977" h="3291840">
                <a:moveTo>
                  <a:pt x="302092" y="0"/>
                </a:moveTo>
                <a:lnTo>
                  <a:pt x="4914885" y="0"/>
                </a:lnTo>
                <a:cubicBezTo>
                  <a:pt x="5081726" y="0"/>
                  <a:pt x="5216977" y="135251"/>
                  <a:pt x="5216977" y="302092"/>
                </a:cubicBezTo>
                <a:lnTo>
                  <a:pt x="5216977" y="2989748"/>
                </a:lnTo>
                <a:cubicBezTo>
                  <a:pt x="5216977" y="3156589"/>
                  <a:pt x="5081726" y="3291840"/>
                  <a:pt x="4914885" y="3291840"/>
                </a:cubicBezTo>
                <a:lnTo>
                  <a:pt x="302092" y="3291840"/>
                </a:lnTo>
                <a:cubicBezTo>
                  <a:pt x="135251" y="3291840"/>
                  <a:pt x="0" y="3156589"/>
                  <a:pt x="0" y="2989748"/>
                </a:cubicBezTo>
                <a:lnTo>
                  <a:pt x="0" y="302092"/>
                </a:lnTo>
                <a:cubicBezTo>
                  <a:pt x="0" y="135251"/>
                  <a:pt x="135251" y="0"/>
                  <a:pt x="30209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6143899" y="647463"/>
            <a:ext cx="5216977" cy="3291840"/>
          </a:xfrm>
          <a:custGeom>
            <a:avLst/>
            <a:gdLst>
              <a:gd name="connsiteX0" fmla="*/ 302092 w 5216977"/>
              <a:gd name="connsiteY0" fmla="*/ 0 h 3291840"/>
              <a:gd name="connsiteX1" fmla="*/ 4914885 w 5216977"/>
              <a:gd name="connsiteY1" fmla="*/ 0 h 3291840"/>
              <a:gd name="connsiteX2" fmla="*/ 5216977 w 5216977"/>
              <a:gd name="connsiteY2" fmla="*/ 302092 h 3291840"/>
              <a:gd name="connsiteX3" fmla="*/ 5216977 w 5216977"/>
              <a:gd name="connsiteY3" fmla="*/ 2989748 h 3291840"/>
              <a:gd name="connsiteX4" fmla="*/ 4914885 w 5216977"/>
              <a:gd name="connsiteY4" fmla="*/ 3291840 h 3291840"/>
              <a:gd name="connsiteX5" fmla="*/ 302092 w 5216977"/>
              <a:gd name="connsiteY5" fmla="*/ 3291840 h 3291840"/>
              <a:gd name="connsiteX6" fmla="*/ 0 w 5216977"/>
              <a:gd name="connsiteY6" fmla="*/ 2989748 h 3291840"/>
              <a:gd name="connsiteX7" fmla="*/ 0 w 5216977"/>
              <a:gd name="connsiteY7" fmla="*/ 302092 h 3291840"/>
              <a:gd name="connsiteX8" fmla="*/ 302092 w 5216977"/>
              <a:gd name="connsiteY8" fmla="*/ 0 h 329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6977" h="3291840">
                <a:moveTo>
                  <a:pt x="302092" y="0"/>
                </a:moveTo>
                <a:lnTo>
                  <a:pt x="4914885" y="0"/>
                </a:lnTo>
                <a:cubicBezTo>
                  <a:pt x="5081726" y="0"/>
                  <a:pt x="5216977" y="135251"/>
                  <a:pt x="5216977" y="302092"/>
                </a:cubicBezTo>
                <a:lnTo>
                  <a:pt x="5216977" y="2989748"/>
                </a:lnTo>
                <a:cubicBezTo>
                  <a:pt x="5216977" y="3156589"/>
                  <a:pt x="5081726" y="3291840"/>
                  <a:pt x="4914885" y="3291840"/>
                </a:cubicBezTo>
                <a:lnTo>
                  <a:pt x="302092" y="3291840"/>
                </a:lnTo>
                <a:cubicBezTo>
                  <a:pt x="135251" y="3291840"/>
                  <a:pt x="0" y="3156589"/>
                  <a:pt x="0" y="2989748"/>
                </a:cubicBezTo>
                <a:lnTo>
                  <a:pt x="0" y="302092"/>
                </a:lnTo>
                <a:cubicBezTo>
                  <a:pt x="0" y="135251"/>
                  <a:pt x="135251" y="0"/>
                  <a:pt x="30209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707621" y="-2620879"/>
            <a:ext cx="13617568" cy="10052532"/>
            <a:chOff x="-707621" y="-2620879"/>
            <a:chExt cx="13617568" cy="10052532"/>
          </a:xfrm>
        </p:grpSpPr>
        <p:grpSp>
          <p:nvGrpSpPr>
            <p:cNvPr id="4" name="Group 3"/>
            <p:cNvGrpSpPr/>
            <p:nvPr/>
          </p:nvGrpSpPr>
          <p:grpSpPr>
            <a:xfrm rot="10800000">
              <a:off x="-707621" y="1783371"/>
              <a:ext cx="4735856" cy="5648282"/>
              <a:chOff x="9401305" y="539750"/>
              <a:chExt cx="2120775" cy="2529374"/>
            </a:xfrm>
          </p:grpSpPr>
          <p:sp>
            <p:nvSpPr>
              <p:cNvPr id="12" name="Rectangle: Rounded Corners 11"/>
              <p:cNvSpPr/>
              <p:nvPr/>
            </p:nvSpPr>
            <p:spPr>
              <a:xfrm>
                <a:off x="9401305" y="1082210"/>
                <a:ext cx="743880" cy="743879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/>
              <p:cNvSpPr/>
              <p:nvPr/>
            </p:nvSpPr>
            <p:spPr>
              <a:xfrm>
                <a:off x="10280415" y="2454274"/>
                <a:ext cx="457200" cy="457200"/>
              </a:xfrm>
              <a:prstGeom prst="roundRect">
                <a:avLst/>
              </a:prstGeom>
              <a:noFill/>
              <a:ln>
                <a:solidFill>
                  <a:srgbClr val="00387A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/>
              <p:cNvSpPr/>
              <p:nvPr/>
            </p:nvSpPr>
            <p:spPr>
              <a:xfrm>
                <a:off x="10607680" y="1391723"/>
                <a:ext cx="914400" cy="914400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/>
              <p:cNvSpPr/>
              <p:nvPr/>
            </p:nvSpPr>
            <p:spPr>
              <a:xfrm>
                <a:off x="9690104" y="539750"/>
                <a:ext cx="914400" cy="914400"/>
              </a:xfrm>
              <a:prstGeom prst="roundRect">
                <a:avLst/>
              </a:prstGeom>
              <a:noFill/>
              <a:ln>
                <a:solidFill>
                  <a:srgbClr val="00387A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Rounded Corners 15"/>
              <p:cNvSpPr/>
              <p:nvPr/>
            </p:nvSpPr>
            <p:spPr>
              <a:xfrm>
                <a:off x="10119144" y="2769809"/>
                <a:ext cx="299315" cy="299315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 rot="10800000">
              <a:off x="6593758" y="-2620879"/>
              <a:ext cx="6316189" cy="5238475"/>
              <a:chOff x="9401305" y="1082210"/>
              <a:chExt cx="2395680" cy="1986914"/>
            </a:xfrm>
          </p:grpSpPr>
          <p:sp>
            <p:nvSpPr>
              <p:cNvPr id="6" name="Rectangle: Rounded Corners 5"/>
              <p:cNvSpPr/>
              <p:nvPr/>
            </p:nvSpPr>
            <p:spPr>
              <a:xfrm>
                <a:off x="9401305" y="1082210"/>
                <a:ext cx="743880" cy="743879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/>
              <p:cNvSpPr/>
              <p:nvPr/>
            </p:nvSpPr>
            <p:spPr>
              <a:xfrm>
                <a:off x="10280415" y="2454274"/>
                <a:ext cx="457200" cy="457200"/>
              </a:xfrm>
              <a:prstGeom prst="roundRect">
                <a:avLst/>
              </a:prstGeom>
              <a:noFill/>
              <a:ln>
                <a:solidFill>
                  <a:srgbClr val="00387A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: Rounded Corners 8"/>
              <p:cNvSpPr/>
              <p:nvPr/>
            </p:nvSpPr>
            <p:spPr>
              <a:xfrm>
                <a:off x="10607680" y="1391723"/>
                <a:ext cx="914400" cy="914400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/>
              <p:cNvSpPr/>
              <p:nvPr/>
            </p:nvSpPr>
            <p:spPr>
              <a:xfrm>
                <a:off x="10119144" y="2769809"/>
                <a:ext cx="299315" cy="299315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: Rounded Corners 10"/>
              <p:cNvSpPr/>
              <p:nvPr/>
            </p:nvSpPr>
            <p:spPr>
              <a:xfrm>
                <a:off x="10882585" y="1602302"/>
                <a:ext cx="914400" cy="914400"/>
              </a:xfrm>
              <a:prstGeom prst="roundRect">
                <a:avLst/>
              </a:prstGeom>
              <a:noFill/>
              <a:ln>
                <a:solidFill>
                  <a:srgbClr val="00387A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692150"/>
            <a:ext cx="12192000" cy="5473700"/>
          </a:xfrm>
          <a:custGeom>
            <a:avLst/>
            <a:gdLst>
              <a:gd name="connsiteX0" fmla="*/ 0 w 4342826"/>
              <a:gd name="connsiteY0" fmla="*/ 0 h 6858000"/>
              <a:gd name="connsiteX1" fmla="*/ 4342826 w 4342826"/>
              <a:gd name="connsiteY1" fmla="*/ 0 h 6858000"/>
              <a:gd name="connsiteX2" fmla="*/ 4342826 w 4342826"/>
              <a:gd name="connsiteY2" fmla="*/ 6858000 h 6858000"/>
              <a:gd name="connsiteX3" fmla="*/ 0 w 434282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826" h="6858000">
                <a:moveTo>
                  <a:pt x="0" y="0"/>
                </a:moveTo>
                <a:lnTo>
                  <a:pt x="4342826" y="0"/>
                </a:lnTo>
                <a:lnTo>
                  <a:pt x="434282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 flipH="1">
            <a:off x="-364584" y="-2421392"/>
            <a:ext cx="13149679" cy="10052532"/>
            <a:chOff x="-468240" y="-2620879"/>
            <a:chExt cx="13149679" cy="10052532"/>
          </a:xfrm>
        </p:grpSpPr>
        <p:grpSp>
          <p:nvGrpSpPr>
            <p:cNvPr id="21" name="Group 20"/>
            <p:cNvGrpSpPr/>
            <p:nvPr/>
          </p:nvGrpSpPr>
          <p:grpSpPr>
            <a:xfrm rot="10800000">
              <a:off x="-468240" y="1783371"/>
              <a:ext cx="4735856" cy="5648282"/>
              <a:chOff x="9401305" y="539750"/>
              <a:chExt cx="2120775" cy="2529374"/>
            </a:xfrm>
          </p:grpSpPr>
          <p:sp>
            <p:nvSpPr>
              <p:cNvPr id="27" name="Rectangle: Rounded Corners 26"/>
              <p:cNvSpPr/>
              <p:nvPr/>
            </p:nvSpPr>
            <p:spPr>
              <a:xfrm>
                <a:off x="9401305" y="1082210"/>
                <a:ext cx="743880" cy="743879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: Rounded Corners 27"/>
              <p:cNvSpPr/>
              <p:nvPr/>
            </p:nvSpPr>
            <p:spPr>
              <a:xfrm>
                <a:off x="10280415" y="2454274"/>
                <a:ext cx="457200" cy="457200"/>
              </a:xfrm>
              <a:prstGeom prst="roundRect">
                <a:avLst/>
              </a:prstGeom>
              <a:noFill/>
              <a:ln>
                <a:solidFill>
                  <a:srgbClr val="00387A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/>
              <p:cNvSpPr/>
              <p:nvPr/>
            </p:nvSpPr>
            <p:spPr>
              <a:xfrm>
                <a:off x="10607680" y="1391723"/>
                <a:ext cx="914400" cy="914400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: Rounded Corners 29"/>
              <p:cNvSpPr/>
              <p:nvPr/>
            </p:nvSpPr>
            <p:spPr>
              <a:xfrm>
                <a:off x="9690104" y="539750"/>
                <a:ext cx="914400" cy="914400"/>
              </a:xfrm>
              <a:prstGeom prst="roundRect">
                <a:avLst/>
              </a:prstGeom>
              <a:noFill/>
              <a:ln>
                <a:solidFill>
                  <a:srgbClr val="00387A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/>
              <p:cNvSpPr/>
              <p:nvPr/>
            </p:nvSpPr>
            <p:spPr>
              <a:xfrm>
                <a:off x="10119144" y="2769809"/>
                <a:ext cx="299315" cy="299315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10800000">
              <a:off x="7318545" y="-2620879"/>
              <a:ext cx="5362894" cy="5238475"/>
              <a:chOff x="9487977" y="1082210"/>
              <a:chExt cx="2034103" cy="1986914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9487977" y="1082210"/>
                <a:ext cx="743880" cy="743879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10280415" y="2454274"/>
                <a:ext cx="457200" cy="457200"/>
              </a:xfrm>
              <a:prstGeom prst="roundRect">
                <a:avLst/>
              </a:prstGeom>
              <a:noFill/>
              <a:ln>
                <a:solidFill>
                  <a:srgbClr val="00387A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10607680" y="1391723"/>
                <a:ext cx="914400" cy="914400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10119144" y="2769809"/>
                <a:ext cx="299315" cy="299315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865448" y="1781175"/>
            <a:ext cx="1835302" cy="3295650"/>
          </a:xfrm>
          <a:custGeom>
            <a:avLst/>
            <a:gdLst>
              <a:gd name="connsiteX0" fmla="*/ 169196 w 1835302"/>
              <a:gd name="connsiteY0" fmla="*/ 0 h 3295650"/>
              <a:gd name="connsiteX1" fmla="*/ 1666106 w 1835302"/>
              <a:gd name="connsiteY1" fmla="*/ 0 h 3295650"/>
              <a:gd name="connsiteX2" fmla="*/ 1835302 w 1835302"/>
              <a:gd name="connsiteY2" fmla="*/ 169196 h 3295650"/>
              <a:gd name="connsiteX3" fmla="*/ 1835302 w 1835302"/>
              <a:gd name="connsiteY3" fmla="*/ 3126454 h 3295650"/>
              <a:gd name="connsiteX4" fmla="*/ 1666106 w 1835302"/>
              <a:gd name="connsiteY4" fmla="*/ 3295650 h 3295650"/>
              <a:gd name="connsiteX5" fmla="*/ 169196 w 1835302"/>
              <a:gd name="connsiteY5" fmla="*/ 3295650 h 3295650"/>
              <a:gd name="connsiteX6" fmla="*/ 0 w 1835302"/>
              <a:gd name="connsiteY6" fmla="*/ 3126454 h 3295650"/>
              <a:gd name="connsiteX7" fmla="*/ 0 w 1835302"/>
              <a:gd name="connsiteY7" fmla="*/ 169196 h 3295650"/>
              <a:gd name="connsiteX8" fmla="*/ 169196 w 1835302"/>
              <a:gd name="connsiteY8" fmla="*/ 0 h 329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5302" h="3295650">
                <a:moveTo>
                  <a:pt x="169196" y="0"/>
                </a:moveTo>
                <a:lnTo>
                  <a:pt x="1666106" y="0"/>
                </a:lnTo>
                <a:cubicBezTo>
                  <a:pt x="1759550" y="0"/>
                  <a:pt x="1835302" y="75752"/>
                  <a:pt x="1835302" y="169196"/>
                </a:cubicBezTo>
                <a:lnTo>
                  <a:pt x="1835302" y="3126454"/>
                </a:lnTo>
                <a:cubicBezTo>
                  <a:pt x="1835302" y="3219898"/>
                  <a:pt x="1759550" y="3295650"/>
                  <a:pt x="1666106" y="3295650"/>
                </a:cubicBezTo>
                <a:lnTo>
                  <a:pt x="169196" y="3295650"/>
                </a:lnTo>
                <a:cubicBezTo>
                  <a:pt x="75752" y="3295650"/>
                  <a:pt x="0" y="3219898"/>
                  <a:pt x="0" y="3126454"/>
                </a:cubicBezTo>
                <a:lnTo>
                  <a:pt x="0" y="169196"/>
                </a:lnTo>
                <a:cubicBezTo>
                  <a:pt x="0" y="75752"/>
                  <a:pt x="75752" y="0"/>
                  <a:pt x="16919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noFill/>
          </a:ln>
          <a:effectLst>
            <a:outerShdw blurRad="635000" dist="381000" dir="5400000" algn="t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1854717" y="1619250"/>
            <a:ext cx="2015650" cy="3619500"/>
          </a:xfrm>
          <a:custGeom>
            <a:avLst/>
            <a:gdLst>
              <a:gd name="connsiteX0" fmla="*/ 185823 w 2015650"/>
              <a:gd name="connsiteY0" fmla="*/ 0 h 3619500"/>
              <a:gd name="connsiteX1" fmla="*/ 1829827 w 2015650"/>
              <a:gd name="connsiteY1" fmla="*/ 0 h 3619500"/>
              <a:gd name="connsiteX2" fmla="*/ 2015650 w 2015650"/>
              <a:gd name="connsiteY2" fmla="*/ 185823 h 3619500"/>
              <a:gd name="connsiteX3" fmla="*/ 2015650 w 2015650"/>
              <a:gd name="connsiteY3" fmla="*/ 3433677 h 3619500"/>
              <a:gd name="connsiteX4" fmla="*/ 1829827 w 2015650"/>
              <a:gd name="connsiteY4" fmla="*/ 3619500 h 3619500"/>
              <a:gd name="connsiteX5" fmla="*/ 185823 w 2015650"/>
              <a:gd name="connsiteY5" fmla="*/ 3619500 h 3619500"/>
              <a:gd name="connsiteX6" fmla="*/ 0 w 2015650"/>
              <a:gd name="connsiteY6" fmla="*/ 3433677 h 3619500"/>
              <a:gd name="connsiteX7" fmla="*/ 0 w 2015650"/>
              <a:gd name="connsiteY7" fmla="*/ 185823 h 3619500"/>
              <a:gd name="connsiteX8" fmla="*/ 185823 w 2015650"/>
              <a:gd name="connsiteY8" fmla="*/ 0 h 361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5650" h="3619500">
                <a:moveTo>
                  <a:pt x="185823" y="0"/>
                </a:moveTo>
                <a:lnTo>
                  <a:pt x="1829827" y="0"/>
                </a:lnTo>
                <a:cubicBezTo>
                  <a:pt x="1932454" y="0"/>
                  <a:pt x="2015650" y="83196"/>
                  <a:pt x="2015650" y="185823"/>
                </a:cubicBezTo>
                <a:lnTo>
                  <a:pt x="2015650" y="3433677"/>
                </a:lnTo>
                <a:cubicBezTo>
                  <a:pt x="2015650" y="3536304"/>
                  <a:pt x="1932454" y="3619500"/>
                  <a:pt x="1829827" y="3619500"/>
                </a:cubicBezTo>
                <a:lnTo>
                  <a:pt x="185823" y="3619500"/>
                </a:lnTo>
                <a:cubicBezTo>
                  <a:pt x="83196" y="3619500"/>
                  <a:pt x="0" y="3536304"/>
                  <a:pt x="0" y="3433677"/>
                </a:cubicBezTo>
                <a:lnTo>
                  <a:pt x="0" y="185823"/>
                </a:lnTo>
                <a:cubicBezTo>
                  <a:pt x="0" y="83196"/>
                  <a:pt x="83196" y="0"/>
                  <a:pt x="18582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noFill/>
          </a:ln>
          <a:effectLst>
            <a:outerShdw blurRad="635000" dist="381000" dir="5400000" algn="t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3024334" y="1457325"/>
            <a:ext cx="2195998" cy="3943350"/>
          </a:xfrm>
          <a:custGeom>
            <a:avLst/>
            <a:gdLst>
              <a:gd name="connsiteX0" fmla="*/ 202449 w 2195998"/>
              <a:gd name="connsiteY0" fmla="*/ 0 h 3943350"/>
              <a:gd name="connsiteX1" fmla="*/ 1993549 w 2195998"/>
              <a:gd name="connsiteY1" fmla="*/ 0 h 3943350"/>
              <a:gd name="connsiteX2" fmla="*/ 2195998 w 2195998"/>
              <a:gd name="connsiteY2" fmla="*/ 202449 h 3943350"/>
              <a:gd name="connsiteX3" fmla="*/ 2195998 w 2195998"/>
              <a:gd name="connsiteY3" fmla="*/ 3740901 h 3943350"/>
              <a:gd name="connsiteX4" fmla="*/ 1993549 w 2195998"/>
              <a:gd name="connsiteY4" fmla="*/ 3943350 h 3943350"/>
              <a:gd name="connsiteX5" fmla="*/ 202449 w 2195998"/>
              <a:gd name="connsiteY5" fmla="*/ 3943350 h 3943350"/>
              <a:gd name="connsiteX6" fmla="*/ 0 w 2195998"/>
              <a:gd name="connsiteY6" fmla="*/ 3740901 h 3943350"/>
              <a:gd name="connsiteX7" fmla="*/ 0 w 2195998"/>
              <a:gd name="connsiteY7" fmla="*/ 202449 h 3943350"/>
              <a:gd name="connsiteX8" fmla="*/ 202449 w 2195998"/>
              <a:gd name="connsiteY8" fmla="*/ 0 h 394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5998" h="3943350">
                <a:moveTo>
                  <a:pt x="202449" y="0"/>
                </a:moveTo>
                <a:lnTo>
                  <a:pt x="1993549" y="0"/>
                </a:lnTo>
                <a:cubicBezTo>
                  <a:pt x="2105358" y="0"/>
                  <a:pt x="2195998" y="90640"/>
                  <a:pt x="2195998" y="202449"/>
                </a:cubicBezTo>
                <a:lnTo>
                  <a:pt x="2195998" y="3740901"/>
                </a:lnTo>
                <a:cubicBezTo>
                  <a:pt x="2195998" y="3852710"/>
                  <a:pt x="2105358" y="3943350"/>
                  <a:pt x="1993549" y="3943350"/>
                </a:cubicBezTo>
                <a:lnTo>
                  <a:pt x="202449" y="3943350"/>
                </a:lnTo>
                <a:cubicBezTo>
                  <a:pt x="90640" y="3943350"/>
                  <a:pt x="0" y="3852710"/>
                  <a:pt x="0" y="3740901"/>
                </a:cubicBezTo>
                <a:lnTo>
                  <a:pt x="0" y="202449"/>
                </a:lnTo>
                <a:cubicBezTo>
                  <a:pt x="0" y="90640"/>
                  <a:pt x="90640" y="0"/>
                  <a:pt x="20244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noFill/>
          </a:ln>
          <a:effectLst>
            <a:outerShdw blurRad="635000" dist="381000" dir="5400000" algn="t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4374298" y="1247503"/>
            <a:ext cx="2429691" cy="4362994"/>
          </a:xfrm>
          <a:custGeom>
            <a:avLst/>
            <a:gdLst>
              <a:gd name="connsiteX0" fmla="*/ 223993 w 2429691"/>
              <a:gd name="connsiteY0" fmla="*/ 0 h 4362994"/>
              <a:gd name="connsiteX1" fmla="*/ 2205698 w 2429691"/>
              <a:gd name="connsiteY1" fmla="*/ 0 h 4362994"/>
              <a:gd name="connsiteX2" fmla="*/ 2429691 w 2429691"/>
              <a:gd name="connsiteY2" fmla="*/ 223993 h 4362994"/>
              <a:gd name="connsiteX3" fmla="*/ 2429691 w 2429691"/>
              <a:gd name="connsiteY3" fmla="*/ 4139001 h 4362994"/>
              <a:gd name="connsiteX4" fmla="*/ 2205698 w 2429691"/>
              <a:gd name="connsiteY4" fmla="*/ 4362994 h 4362994"/>
              <a:gd name="connsiteX5" fmla="*/ 223993 w 2429691"/>
              <a:gd name="connsiteY5" fmla="*/ 4362994 h 4362994"/>
              <a:gd name="connsiteX6" fmla="*/ 0 w 2429691"/>
              <a:gd name="connsiteY6" fmla="*/ 4139001 h 4362994"/>
              <a:gd name="connsiteX7" fmla="*/ 0 w 2429691"/>
              <a:gd name="connsiteY7" fmla="*/ 223993 h 4362994"/>
              <a:gd name="connsiteX8" fmla="*/ 223993 w 2429691"/>
              <a:gd name="connsiteY8" fmla="*/ 0 h 436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9691" h="4362994">
                <a:moveTo>
                  <a:pt x="223993" y="0"/>
                </a:moveTo>
                <a:lnTo>
                  <a:pt x="2205698" y="0"/>
                </a:lnTo>
                <a:cubicBezTo>
                  <a:pt x="2329406" y="0"/>
                  <a:pt x="2429691" y="100285"/>
                  <a:pt x="2429691" y="223993"/>
                </a:cubicBezTo>
                <a:lnTo>
                  <a:pt x="2429691" y="4139001"/>
                </a:lnTo>
                <a:cubicBezTo>
                  <a:pt x="2429691" y="4262709"/>
                  <a:pt x="2329406" y="4362994"/>
                  <a:pt x="2205698" y="4362994"/>
                </a:cubicBezTo>
                <a:lnTo>
                  <a:pt x="223993" y="4362994"/>
                </a:lnTo>
                <a:cubicBezTo>
                  <a:pt x="100285" y="4362994"/>
                  <a:pt x="0" y="4262709"/>
                  <a:pt x="0" y="4139001"/>
                </a:cubicBezTo>
                <a:lnTo>
                  <a:pt x="0" y="223993"/>
                </a:lnTo>
                <a:cubicBezTo>
                  <a:pt x="0" y="100285"/>
                  <a:pt x="100285" y="0"/>
                  <a:pt x="22399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bg1"/>
            </a:solidFill>
          </a:ln>
          <a:effectLst>
            <a:outerShdw blurRad="635000" dist="381000" dir="5400000" algn="t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7926-8D3F-4AD2-BCCD-7DAFE73B09DD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712E3-FCE3-4F87-8D1C-BB8272699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 rot="10800000">
            <a:off x="-468240" y="1783371"/>
            <a:ext cx="4735856" cy="5648282"/>
            <a:chOff x="9401305" y="539750"/>
            <a:chExt cx="2120775" cy="2529374"/>
          </a:xfrm>
        </p:grpSpPr>
        <p:sp>
          <p:nvSpPr>
            <p:cNvPr id="21" name="Rectangle: Rounded Corners 20"/>
            <p:cNvSpPr/>
            <p:nvPr/>
          </p:nvSpPr>
          <p:spPr>
            <a:xfrm>
              <a:off x="9401305" y="1082210"/>
              <a:ext cx="743880" cy="743879"/>
            </a:xfrm>
            <a:prstGeom prst="roundRect">
              <a:avLst/>
            </a:prstGeom>
            <a:gradFill>
              <a:gsLst>
                <a:gs pos="0">
                  <a:srgbClr val="00387A">
                    <a:alpha val="0"/>
                  </a:srgbClr>
                </a:gs>
                <a:gs pos="100000">
                  <a:srgbClr val="00387A">
                    <a:alpha val="5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/>
            <p:cNvSpPr/>
            <p:nvPr/>
          </p:nvSpPr>
          <p:spPr>
            <a:xfrm>
              <a:off x="10280415" y="2454274"/>
              <a:ext cx="457200" cy="457200"/>
            </a:xfrm>
            <a:prstGeom prst="roundRect">
              <a:avLst/>
            </a:prstGeom>
            <a:noFill/>
            <a:ln>
              <a:solidFill>
                <a:srgbClr val="00387A">
                  <a:alpha val="1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10607680" y="1391723"/>
              <a:ext cx="914400" cy="914400"/>
            </a:xfrm>
            <a:prstGeom prst="roundRect">
              <a:avLst/>
            </a:prstGeom>
            <a:gradFill>
              <a:gsLst>
                <a:gs pos="0">
                  <a:srgbClr val="00387A">
                    <a:alpha val="0"/>
                  </a:srgbClr>
                </a:gs>
                <a:gs pos="100000">
                  <a:srgbClr val="00387A">
                    <a:alpha val="5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/>
            <p:cNvSpPr/>
            <p:nvPr/>
          </p:nvSpPr>
          <p:spPr>
            <a:xfrm>
              <a:off x="9690104" y="539750"/>
              <a:ext cx="914400" cy="914400"/>
            </a:xfrm>
            <a:prstGeom prst="roundRect">
              <a:avLst/>
            </a:prstGeom>
            <a:noFill/>
            <a:ln>
              <a:solidFill>
                <a:srgbClr val="00387A">
                  <a:alpha val="1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/>
            <p:cNvSpPr/>
            <p:nvPr/>
          </p:nvSpPr>
          <p:spPr>
            <a:xfrm>
              <a:off x="10119144" y="2769809"/>
              <a:ext cx="299315" cy="299315"/>
            </a:xfrm>
            <a:prstGeom prst="roundRect">
              <a:avLst/>
            </a:prstGeom>
            <a:gradFill>
              <a:gsLst>
                <a:gs pos="0">
                  <a:srgbClr val="00387A">
                    <a:alpha val="0"/>
                  </a:srgbClr>
                </a:gs>
                <a:gs pos="100000">
                  <a:srgbClr val="00387A">
                    <a:alpha val="5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rot="10800000">
            <a:off x="6593758" y="-2620879"/>
            <a:ext cx="6316189" cy="5238475"/>
            <a:chOff x="9401305" y="1082210"/>
            <a:chExt cx="2395680" cy="1986914"/>
          </a:xfrm>
        </p:grpSpPr>
        <p:sp>
          <p:nvSpPr>
            <p:cNvPr id="27" name="Rectangle: Rounded Corners 26"/>
            <p:cNvSpPr/>
            <p:nvPr/>
          </p:nvSpPr>
          <p:spPr>
            <a:xfrm>
              <a:off x="9401305" y="1082210"/>
              <a:ext cx="743880" cy="743879"/>
            </a:xfrm>
            <a:prstGeom prst="roundRect">
              <a:avLst/>
            </a:prstGeom>
            <a:gradFill>
              <a:gsLst>
                <a:gs pos="0">
                  <a:srgbClr val="00387A">
                    <a:alpha val="0"/>
                  </a:srgbClr>
                </a:gs>
                <a:gs pos="100000">
                  <a:srgbClr val="00387A">
                    <a:alpha val="5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27"/>
            <p:cNvSpPr/>
            <p:nvPr/>
          </p:nvSpPr>
          <p:spPr>
            <a:xfrm>
              <a:off x="10280415" y="2454274"/>
              <a:ext cx="457200" cy="457200"/>
            </a:xfrm>
            <a:prstGeom prst="roundRect">
              <a:avLst/>
            </a:prstGeom>
            <a:noFill/>
            <a:ln>
              <a:solidFill>
                <a:srgbClr val="00387A">
                  <a:alpha val="1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: Rounded Corners 28"/>
            <p:cNvSpPr/>
            <p:nvPr/>
          </p:nvSpPr>
          <p:spPr>
            <a:xfrm>
              <a:off x="10607680" y="1391723"/>
              <a:ext cx="914400" cy="914400"/>
            </a:xfrm>
            <a:prstGeom prst="roundRect">
              <a:avLst/>
            </a:prstGeom>
            <a:gradFill>
              <a:gsLst>
                <a:gs pos="0">
                  <a:srgbClr val="00387A">
                    <a:alpha val="0"/>
                  </a:srgbClr>
                </a:gs>
                <a:gs pos="100000">
                  <a:srgbClr val="00387A">
                    <a:alpha val="5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/>
            <p:cNvSpPr/>
            <p:nvPr/>
          </p:nvSpPr>
          <p:spPr>
            <a:xfrm>
              <a:off x="10119144" y="2769809"/>
              <a:ext cx="299315" cy="299315"/>
            </a:xfrm>
            <a:prstGeom prst="roundRect">
              <a:avLst/>
            </a:prstGeom>
            <a:gradFill>
              <a:gsLst>
                <a:gs pos="0">
                  <a:srgbClr val="00387A">
                    <a:alpha val="0"/>
                  </a:srgbClr>
                </a:gs>
                <a:gs pos="100000">
                  <a:srgbClr val="00387A">
                    <a:alpha val="5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/>
            <p:cNvSpPr/>
            <p:nvPr/>
          </p:nvSpPr>
          <p:spPr>
            <a:xfrm>
              <a:off x="10882585" y="1602302"/>
              <a:ext cx="914400" cy="914400"/>
            </a:xfrm>
            <a:prstGeom prst="roundRect">
              <a:avLst/>
            </a:prstGeom>
            <a:noFill/>
            <a:ln>
              <a:solidFill>
                <a:srgbClr val="00387A">
                  <a:alpha val="1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468240" y="-2620879"/>
            <a:ext cx="13378187" cy="10052532"/>
            <a:chOff x="-468240" y="-2620879"/>
            <a:chExt cx="13378187" cy="10052532"/>
          </a:xfrm>
        </p:grpSpPr>
        <p:grpSp>
          <p:nvGrpSpPr>
            <p:cNvPr id="4" name="Group 3"/>
            <p:cNvGrpSpPr/>
            <p:nvPr/>
          </p:nvGrpSpPr>
          <p:grpSpPr>
            <a:xfrm rot="10800000">
              <a:off x="-468240" y="1783371"/>
              <a:ext cx="4735856" cy="5648282"/>
              <a:chOff x="9401305" y="539750"/>
              <a:chExt cx="2120775" cy="2529374"/>
            </a:xfrm>
          </p:grpSpPr>
          <p:sp>
            <p:nvSpPr>
              <p:cNvPr id="12" name="Rectangle: Rounded Corners 11"/>
              <p:cNvSpPr/>
              <p:nvPr/>
            </p:nvSpPr>
            <p:spPr>
              <a:xfrm>
                <a:off x="9401305" y="1082210"/>
                <a:ext cx="743880" cy="743879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/>
              <p:cNvSpPr/>
              <p:nvPr/>
            </p:nvSpPr>
            <p:spPr>
              <a:xfrm>
                <a:off x="10280415" y="2454274"/>
                <a:ext cx="457200" cy="457200"/>
              </a:xfrm>
              <a:prstGeom prst="roundRect">
                <a:avLst/>
              </a:prstGeom>
              <a:noFill/>
              <a:ln>
                <a:solidFill>
                  <a:srgbClr val="00387A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/>
              <p:cNvSpPr/>
              <p:nvPr/>
            </p:nvSpPr>
            <p:spPr>
              <a:xfrm>
                <a:off x="10607680" y="1391723"/>
                <a:ext cx="914400" cy="914400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/>
              <p:cNvSpPr/>
              <p:nvPr/>
            </p:nvSpPr>
            <p:spPr>
              <a:xfrm>
                <a:off x="9690104" y="539750"/>
                <a:ext cx="914400" cy="914400"/>
              </a:xfrm>
              <a:prstGeom prst="roundRect">
                <a:avLst/>
              </a:prstGeom>
              <a:noFill/>
              <a:ln>
                <a:solidFill>
                  <a:srgbClr val="00387A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Rounded Corners 15"/>
              <p:cNvSpPr/>
              <p:nvPr/>
            </p:nvSpPr>
            <p:spPr>
              <a:xfrm>
                <a:off x="10119144" y="2769809"/>
                <a:ext cx="299315" cy="299315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 rot="10800000">
              <a:off x="6593758" y="-2620879"/>
              <a:ext cx="6316189" cy="5238475"/>
              <a:chOff x="9401305" y="1082210"/>
              <a:chExt cx="2395680" cy="1986914"/>
            </a:xfrm>
          </p:grpSpPr>
          <p:sp>
            <p:nvSpPr>
              <p:cNvPr id="6" name="Rectangle: Rounded Corners 5"/>
              <p:cNvSpPr/>
              <p:nvPr/>
            </p:nvSpPr>
            <p:spPr>
              <a:xfrm>
                <a:off x="9401305" y="1082210"/>
                <a:ext cx="743880" cy="743879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: Rounded Corners 6"/>
              <p:cNvSpPr/>
              <p:nvPr/>
            </p:nvSpPr>
            <p:spPr>
              <a:xfrm>
                <a:off x="10280415" y="2454274"/>
                <a:ext cx="457200" cy="457200"/>
              </a:xfrm>
              <a:prstGeom prst="roundRect">
                <a:avLst/>
              </a:prstGeom>
              <a:noFill/>
              <a:ln>
                <a:solidFill>
                  <a:srgbClr val="00387A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: Rounded Corners 8"/>
              <p:cNvSpPr/>
              <p:nvPr/>
            </p:nvSpPr>
            <p:spPr>
              <a:xfrm>
                <a:off x="10607680" y="1391723"/>
                <a:ext cx="914400" cy="914400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/>
              <p:cNvSpPr/>
              <p:nvPr/>
            </p:nvSpPr>
            <p:spPr>
              <a:xfrm>
                <a:off x="10119144" y="2769809"/>
                <a:ext cx="299315" cy="299315"/>
              </a:xfrm>
              <a:prstGeom prst="roundRect">
                <a:avLst/>
              </a:prstGeom>
              <a:gradFill>
                <a:gsLst>
                  <a:gs pos="0">
                    <a:srgbClr val="00387A">
                      <a:alpha val="0"/>
                    </a:srgbClr>
                  </a:gs>
                  <a:gs pos="100000">
                    <a:srgbClr val="00387A">
                      <a:alpha val="5000"/>
                    </a:srgb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: Rounded Corners 10"/>
              <p:cNvSpPr/>
              <p:nvPr/>
            </p:nvSpPr>
            <p:spPr>
              <a:xfrm>
                <a:off x="10882585" y="1602302"/>
                <a:ext cx="914400" cy="914400"/>
              </a:xfrm>
              <a:prstGeom prst="roundRect">
                <a:avLst/>
              </a:prstGeom>
              <a:noFill/>
              <a:ln>
                <a:solidFill>
                  <a:srgbClr val="00387A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981700" y="1048232"/>
            <a:ext cx="4761536" cy="4761536"/>
          </a:xfrm>
          <a:custGeom>
            <a:avLst/>
            <a:gdLst>
              <a:gd name="connsiteX0" fmla="*/ 793605 w 4761536"/>
              <a:gd name="connsiteY0" fmla="*/ 0 h 4761536"/>
              <a:gd name="connsiteX1" fmla="*/ 3967931 w 4761536"/>
              <a:gd name="connsiteY1" fmla="*/ 0 h 4761536"/>
              <a:gd name="connsiteX2" fmla="*/ 4761536 w 4761536"/>
              <a:gd name="connsiteY2" fmla="*/ 793605 h 4761536"/>
              <a:gd name="connsiteX3" fmla="*/ 4761536 w 4761536"/>
              <a:gd name="connsiteY3" fmla="*/ 3967931 h 4761536"/>
              <a:gd name="connsiteX4" fmla="*/ 3967931 w 4761536"/>
              <a:gd name="connsiteY4" fmla="*/ 4761536 h 4761536"/>
              <a:gd name="connsiteX5" fmla="*/ 793605 w 4761536"/>
              <a:gd name="connsiteY5" fmla="*/ 4761536 h 4761536"/>
              <a:gd name="connsiteX6" fmla="*/ 0 w 4761536"/>
              <a:gd name="connsiteY6" fmla="*/ 3967931 h 4761536"/>
              <a:gd name="connsiteX7" fmla="*/ 0 w 4761536"/>
              <a:gd name="connsiteY7" fmla="*/ 793605 h 4761536"/>
              <a:gd name="connsiteX8" fmla="*/ 793605 w 4761536"/>
              <a:gd name="connsiteY8" fmla="*/ 0 h 476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61536" h="4761536">
                <a:moveTo>
                  <a:pt x="793605" y="0"/>
                </a:moveTo>
                <a:lnTo>
                  <a:pt x="3967931" y="0"/>
                </a:lnTo>
                <a:cubicBezTo>
                  <a:pt x="4406227" y="0"/>
                  <a:pt x="4761536" y="355309"/>
                  <a:pt x="4761536" y="793605"/>
                </a:cubicBezTo>
                <a:lnTo>
                  <a:pt x="4761536" y="3967931"/>
                </a:lnTo>
                <a:cubicBezTo>
                  <a:pt x="4761536" y="4406227"/>
                  <a:pt x="4406227" y="4761536"/>
                  <a:pt x="3967931" y="4761536"/>
                </a:cubicBezTo>
                <a:lnTo>
                  <a:pt x="793605" y="4761536"/>
                </a:lnTo>
                <a:cubicBezTo>
                  <a:pt x="355309" y="4761536"/>
                  <a:pt x="0" y="4406227"/>
                  <a:pt x="0" y="3967931"/>
                </a:cubicBezTo>
                <a:lnTo>
                  <a:pt x="0" y="793605"/>
                </a:lnTo>
                <a:cubicBezTo>
                  <a:pt x="0" y="355309"/>
                  <a:pt x="355309" y="0"/>
                  <a:pt x="79360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6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3201747"/>
            <a:ext cx="12192000" cy="3656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 userDrawn="1"/>
        </p:nvGrpSpPr>
        <p:grpSpPr>
          <a:xfrm rot="10800000">
            <a:off x="-468240" y="1783371"/>
            <a:ext cx="4735856" cy="5648282"/>
            <a:chOff x="9401305" y="539750"/>
            <a:chExt cx="2120775" cy="2529374"/>
          </a:xfrm>
        </p:grpSpPr>
        <p:sp>
          <p:nvSpPr>
            <p:cNvPr id="4" name="Rectangle: Rounded Corners 3"/>
            <p:cNvSpPr/>
            <p:nvPr/>
          </p:nvSpPr>
          <p:spPr>
            <a:xfrm>
              <a:off x="9401305" y="1082210"/>
              <a:ext cx="743880" cy="743879"/>
            </a:xfrm>
            <a:prstGeom prst="roundRect">
              <a:avLst/>
            </a:prstGeom>
            <a:gradFill>
              <a:gsLst>
                <a:gs pos="0">
                  <a:srgbClr val="00387A">
                    <a:alpha val="0"/>
                  </a:srgbClr>
                </a:gs>
                <a:gs pos="100000">
                  <a:srgbClr val="00387A">
                    <a:alpha val="5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/>
            <p:cNvSpPr/>
            <p:nvPr/>
          </p:nvSpPr>
          <p:spPr>
            <a:xfrm>
              <a:off x="10280415" y="2454274"/>
              <a:ext cx="457200" cy="457200"/>
            </a:xfrm>
            <a:prstGeom prst="roundRect">
              <a:avLst/>
            </a:prstGeom>
            <a:noFill/>
            <a:ln>
              <a:solidFill>
                <a:srgbClr val="00387A">
                  <a:alpha val="1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10607680" y="1391723"/>
              <a:ext cx="914400" cy="914400"/>
            </a:xfrm>
            <a:prstGeom prst="roundRect">
              <a:avLst/>
            </a:prstGeom>
            <a:gradFill>
              <a:gsLst>
                <a:gs pos="0">
                  <a:srgbClr val="00387A">
                    <a:alpha val="0"/>
                  </a:srgbClr>
                </a:gs>
                <a:gs pos="100000">
                  <a:srgbClr val="00387A">
                    <a:alpha val="5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9690104" y="539750"/>
              <a:ext cx="914400" cy="914400"/>
            </a:xfrm>
            <a:prstGeom prst="roundRect">
              <a:avLst/>
            </a:prstGeom>
            <a:noFill/>
            <a:ln>
              <a:solidFill>
                <a:srgbClr val="00387A">
                  <a:alpha val="1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10119144" y="2769809"/>
              <a:ext cx="299315" cy="299315"/>
            </a:xfrm>
            <a:prstGeom prst="roundRect">
              <a:avLst/>
            </a:prstGeom>
            <a:gradFill>
              <a:gsLst>
                <a:gs pos="0">
                  <a:srgbClr val="00387A">
                    <a:alpha val="0"/>
                  </a:srgbClr>
                </a:gs>
                <a:gs pos="100000">
                  <a:srgbClr val="00387A">
                    <a:alpha val="5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0800000">
            <a:off x="6593758" y="-2620879"/>
            <a:ext cx="6316189" cy="5238475"/>
            <a:chOff x="9401305" y="1082210"/>
            <a:chExt cx="2395680" cy="1986914"/>
          </a:xfrm>
        </p:grpSpPr>
        <p:sp>
          <p:nvSpPr>
            <p:cNvPr id="11" name="Rectangle: Rounded Corners 10"/>
            <p:cNvSpPr/>
            <p:nvPr/>
          </p:nvSpPr>
          <p:spPr>
            <a:xfrm>
              <a:off x="9401305" y="1082210"/>
              <a:ext cx="743880" cy="743879"/>
            </a:xfrm>
            <a:prstGeom prst="roundRect">
              <a:avLst/>
            </a:prstGeom>
            <a:gradFill>
              <a:gsLst>
                <a:gs pos="0">
                  <a:srgbClr val="00387A">
                    <a:alpha val="0"/>
                  </a:srgbClr>
                </a:gs>
                <a:gs pos="100000">
                  <a:srgbClr val="00387A">
                    <a:alpha val="5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/>
            <p:cNvSpPr/>
            <p:nvPr/>
          </p:nvSpPr>
          <p:spPr>
            <a:xfrm>
              <a:off x="10280415" y="2454274"/>
              <a:ext cx="457200" cy="457200"/>
            </a:xfrm>
            <a:prstGeom prst="roundRect">
              <a:avLst/>
            </a:prstGeom>
            <a:noFill/>
            <a:ln>
              <a:solidFill>
                <a:srgbClr val="00387A">
                  <a:alpha val="1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/>
            <p:cNvSpPr/>
            <p:nvPr/>
          </p:nvSpPr>
          <p:spPr>
            <a:xfrm>
              <a:off x="10607680" y="1391723"/>
              <a:ext cx="914400" cy="914400"/>
            </a:xfrm>
            <a:prstGeom prst="roundRect">
              <a:avLst/>
            </a:prstGeom>
            <a:gradFill>
              <a:gsLst>
                <a:gs pos="0">
                  <a:srgbClr val="00387A">
                    <a:alpha val="0"/>
                  </a:srgbClr>
                </a:gs>
                <a:gs pos="100000">
                  <a:srgbClr val="00387A">
                    <a:alpha val="5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10119144" y="2769809"/>
              <a:ext cx="299315" cy="299315"/>
            </a:xfrm>
            <a:prstGeom prst="roundRect">
              <a:avLst/>
            </a:prstGeom>
            <a:gradFill>
              <a:gsLst>
                <a:gs pos="0">
                  <a:srgbClr val="00387A">
                    <a:alpha val="0"/>
                  </a:srgbClr>
                </a:gs>
                <a:gs pos="100000">
                  <a:srgbClr val="00387A">
                    <a:alpha val="5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10882585" y="1602302"/>
              <a:ext cx="914400" cy="914400"/>
            </a:xfrm>
            <a:prstGeom prst="roundRect">
              <a:avLst/>
            </a:prstGeom>
            <a:noFill/>
            <a:ln>
              <a:solidFill>
                <a:srgbClr val="00387A">
                  <a:alpha val="1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7926-8D3F-4AD2-BCCD-7DAFE73B09DD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712E3-FCE3-4F87-8D1C-BB8272699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7926-8D3F-4AD2-BCCD-7DAFE73B09DD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712E3-FCE3-4F87-8D1C-BB8272699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7926-8D3F-4AD2-BCCD-7DAFE73B09DD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712E3-FCE3-4F87-8D1C-BB8272699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7926-8D3F-4AD2-BCCD-7DAFE73B09DD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712E3-FCE3-4F87-8D1C-BB8272699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7926-8D3F-4AD2-BCCD-7DAFE73B09DD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712E3-FCE3-4F87-8D1C-BB8272699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7926-8D3F-4AD2-BCCD-7DAFE73B09DD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712E3-FCE3-4F87-8D1C-BB8272699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7926-8D3F-4AD2-BCCD-7DAFE73B09DD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712E3-FCE3-4F87-8D1C-BB8272699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27926-8D3F-4AD2-BCCD-7DAFE73B09DD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712E3-FCE3-4F87-8D1C-BB8272699273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6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67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71.jpe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hyperlink" Target="https://www.youtube.com/watch?v=xxmgnCKqJ_I&amp;t=43s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8.png"/><Relationship Id="rId8" Type="http://schemas.openxmlformats.org/officeDocument/2006/relationships/image" Target="../media/image87.png"/><Relationship Id="rId7" Type="http://schemas.openxmlformats.org/officeDocument/2006/relationships/image" Target="../media/image86.png"/><Relationship Id="rId6" Type="http://schemas.openxmlformats.org/officeDocument/2006/relationships/image" Target="../media/image85.png"/><Relationship Id="rId5" Type="http://schemas.openxmlformats.org/officeDocument/2006/relationships/image" Target="../media/image84.jpeg"/><Relationship Id="rId4" Type="http://schemas.openxmlformats.org/officeDocument/2006/relationships/image" Target="../media/image83.jpeg"/><Relationship Id="rId3" Type="http://schemas.openxmlformats.org/officeDocument/2006/relationships/image" Target="../media/image82.png"/><Relationship Id="rId29" Type="http://schemas.openxmlformats.org/officeDocument/2006/relationships/slideLayout" Target="../slideLayouts/slideLayout22.xml"/><Relationship Id="rId28" Type="http://schemas.openxmlformats.org/officeDocument/2006/relationships/image" Target="../media/image107.png"/><Relationship Id="rId27" Type="http://schemas.openxmlformats.org/officeDocument/2006/relationships/image" Target="../media/image106.png"/><Relationship Id="rId26" Type="http://schemas.openxmlformats.org/officeDocument/2006/relationships/image" Target="../media/image105.png"/><Relationship Id="rId25" Type="http://schemas.openxmlformats.org/officeDocument/2006/relationships/image" Target="../media/image104.png"/><Relationship Id="rId24" Type="http://schemas.openxmlformats.org/officeDocument/2006/relationships/image" Target="../media/image103.png"/><Relationship Id="rId23" Type="http://schemas.openxmlformats.org/officeDocument/2006/relationships/image" Target="../media/image102.png"/><Relationship Id="rId22" Type="http://schemas.openxmlformats.org/officeDocument/2006/relationships/image" Target="../media/image101.png"/><Relationship Id="rId21" Type="http://schemas.openxmlformats.org/officeDocument/2006/relationships/image" Target="../media/image100.png"/><Relationship Id="rId20" Type="http://schemas.openxmlformats.org/officeDocument/2006/relationships/image" Target="../media/image99.png"/><Relationship Id="rId2" Type="http://schemas.openxmlformats.org/officeDocument/2006/relationships/image" Target="../media/image81.png"/><Relationship Id="rId19" Type="http://schemas.openxmlformats.org/officeDocument/2006/relationships/image" Target="../media/image98.png"/><Relationship Id="rId18" Type="http://schemas.openxmlformats.org/officeDocument/2006/relationships/image" Target="../media/image97.png"/><Relationship Id="rId17" Type="http://schemas.openxmlformats.org/officeDocument/2006/relationships/image" Target="../media/image96.png"/><Relationship Id="rId16" Type="http://schemas.openxmlformats.org/officeDocument/2006/relationships/image" Target="../media/image95.png"/><Relationship Id="rId15" Type="http://schemas.openxmlformats.org/officeDocument/2006/relationships/image" Target="../media/image94.png"/><Relationship Id="rId14" Type="http://schemas.openxmlformats.org/officeDocument/2006/relationships/image" Target="../media/image93.png"/><Relationship Id="rId13" Type="http://schemas.openxmlformats.org/officeDocument/2006/relationships/image" Target="../media/image92.png"/><Relationship Id="rId12" Type="http://schemas.openxmlformats.org/officeDocument/2006/relationships/image" Target="../media/image91.png"/><Relationship Id="rId11" Type="http://schemas.openxmlformats.org/officeDocument/2006/relationships/image" Target="../media/image90.png"/><Relationship Id="rId10" Type="http://schemas.openxmlformats.org/officeDocument/2006/relationships/image" Target="../media/image89.png"/><Relationship Id="rId1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png"/><Relationship Id="rId8" Type="http://schemas.openxmlformats.org/officeDocument/2006/relationships/image" Target="../media/image115.png"/><Relationship Id="rId7" Type="http://schemas.openxmlformats.org/officeDocument/2006/relationships/image" Target="../media/image114.png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30" Type="http://schemas.openxmlformats.org/officeDocument/2006/relationships/slideLayout" Target="../slideLayouts/slideLayout22.xml"/><Relationship Id="rId3" Type="http://schemas.openxmlformats.org/officeDocument/2006/relationships/image" Target="../media/image110.png"/><Relationship Id="rId29" Type="http://schemas.openxmlformats.org/officeDocument/2006/relationships/image" Target="../media/image136.png"/><Relationship Id="rId28" Type="http://schemas.openxmlformats.org/officeDocument/2006/relationships/image" Target="../media/image135.jpeg"/><Relationship Id="rId27" Type="http://schemas.openxmlformats.org/officeDocument/2006/relationships/image" Target="../media/image134.png"/><Relationship Id="rId26" Type="http://schemas.openxmlformats.org/officeDocument/2006/relationships/image" Target="../media/image133.png"/><Relationship Id="rId25" Type="http://schemas.openxmlformats.org/officeDocument/2006/relationships/image" Target="../media/image132.png"/><Relationship Id="rId24" Type="http://schemas.openxmlformats.org/officeDocument/2006/relationships/image" Target="../media/image131.png"/><Relationship Id="rId23" Type="http://schemas.openxmlformats.org/officeDocument/2006/relationships/image" Target="../media/image130.jpeg"/><Relationship Id="rId22" Type="http://schemas.openxmlformats.org/officeDocument/2006/relationships/image" Target="../media/image129.jpeg"/><Relationship Id="rId21" Type="http://schemas.openxmlformats.org/officeDocument/2006/relationships/image" Target="../media/image128.png"/><Relationship Id="rId20" Type="http://schemas.openxmlformats.org/officeDocument/2006/relationships/image" Target="../media/image127.jpeg"/><Relationship Id="rId2" Type="http://schemas.openxmlformats.org/officeDocument/2006/relationships/image" Target="../media/image109.png"/><Relationship Id="rId19" Type="http://schemas.openxmlformats.org/officeDocument/2006/relationships/image" Target="../media/image126.jpeg"/><Relationship Id="rId18" Type="http://schemas.openxmlformats.org/officeDocument/2006/relationships/image" Target="../media/image125.png"/><Relationship Id="rId17" Type="http://schemas.openxmlformats.org/officeDocument/2006/relationships/image" Target="../media/image124.jpeg"/><Relationship Id="rId16" Type="http://schemas.openxmlformats.org/officeDocument/2006/relationships/image" Target="../media/image123.png"/><Relationship Id="rId15" Type="http://schemas.openxmlformats.org/officeDocument/2006/relationships/image" Target="../media/image122.png"/><Relationship Id="rId14" Type="http://schemas.openxmlformats.org/officeDocument/2006/relationships/image" Target="../media/image121.png"/><Relationship Id="rId13" Type="http://schemas.openxmlformats.org/officeDocument/2006/relationships/image" Target="../media/image120.png"/><Relationship Id="rId12" Type="http://schemas.openxmlformats.org/officeDocument/2006/relationships/image" Target="../media/image119.png"/><Relationship Id="rId11" Type="http://schemas.openxmlformats.org/officeDocument/2006/relationships/image" Target="../media/image118.png"/><Relationship Id="rId10" Type="http://schemas.openxmlformats.org/officeDocument/2006/relationships/image" Target="../media/image117.png"/><Relationship Id="rId1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5.png"/><Relationship Id="rId8" Type="http://schemas.openxmlformats.org/officeDocument/2006/relationships/image" Target="../media/image144.jpeg"/><Relationship Id="rId7" Type="http://schemas.openxmlformats.org/officeDocument/2006/relationships/image" Target="../media/image143.png"/><Relationship Id="rId6" Type="http://schemas.openxmlformats.org/officeDocument/2006/relationships/image" Target="../media/image142.jpe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8" Type="http://schemas.openxmlformats.org/officeDocument/2006/relationships/slideLayout" Target="../slideLayouts/slideLayout22.xml"/><Relationship Id="rId17" Type="http://schemas.openxmlformats.org/officeDocument/2006/relationships/image" Target="../media/image153.png"/><Relationship Id="rId16" Type="http://schemas.openxmlformats.org/officeDocument/2006/relationships/image" Target="../media/image152.png"/><Relationship Id="rId15" Type="http://schemas.openxmlformats.org/officeDocument/2006/relationships/image" Target="../media/image151.png"/><Relationship Id="rId14" Type="http://schemas.openxmlformats.org/officeDocument/2006/relationships/image" Target="../media/image150.jpeg"/><Relationship Id="rId13" Type="http://schemas.openxmlformats.org/officeDocument/2006/relationships/image" Target="../media/image149.png"/><Relationship Id="rId12" Type="http://schemas.openxmlformats.org/officeDocument/2006/relationships/image" Target="../media/image148.png"/><Relationship Id="rId11" Type="http://schemas.openxmlformats.org/officeDocument/2006/relationships/image" Target="../media/image147.png"/><Relationship Id="rId10" Type="http://schemas.openxmlformats.org/officeDocument/2006/relationships/image" Target="../media/image146.png"/><Relationship Id="rId1" Type="http://schemas.openxmlformats.org/officeDocument/2006/relationships/image" Target="../media/image137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1.jpeg"/><Relationship Id="rId8" Type="http://schemas.openxmlformats.org/officeDocument/2006/relationships/image" Target="../media/image160.png"/><Relationship Id="rId7" Type="http://schemas.openxmlformats.org/officeDocument/2006/relationships/image" Target="../media/image159.png"/><Relationship Id="rId6" Type="http://schemas.openxmlformats.org/officeDocument/2006/relationships/image" Target="../media/image86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3" Type="http://schemas.openxmlformats.org/officeDocument/2006/relationships/image" Target="../media/image156.png"/><Relationship Id="rId2" Type="http://schemas.openxmlformats.org/officeDocument/2006/relationships/image" Target="../media/image155.jpeg"/><Relationship Id="rId17" Type="http://schemas.openxmlformats.org/officeDocument/2006/relationships/slideLayout" Target="../slideLayouts/slideLayout22.xml"/><Relationship Id="rId16" Type="http://schemas.openxmlformats.org/officeDocument/2006/relationships/image" Target="../media/image168.png"/><Relationship Id="rId15" Type="http://schemas.openxmlformats.org/officeDocument/2006/relationships/image" Target="../media/image167.jpeg"/><Relationship Id="rId14" Type="http://schemas.openxmlformats.org/officeDocument/2006/relationships/image" Target="../media/image166.png"/><Relationship Id="rId13" Type="http://schemas.openxmlformats.org/officeDocument/2006/relationships/image" Target="../media/image165.png"/><Relationship Id="rId12" Type="http://schemas.openxmlformats.org/officeDocument/2006/relationships/image" Target="../media/image164.png"/><Relationship Id="rId11" Type="http://schemas.openxmlformats.org/officeDocument/2006/relationships/image" Target="../media/image163.png"/><Relationship Id="rId10" Type="http://schemas.openxmlformats.org/officeDocument/2006/relationships/image" Target="../media/image162.png"/><Relationship Id="rId1" Type="http://schemas.openxmlformats.org/officeDocument/2006/relationships/image" Target="../media/image15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6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7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7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7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7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75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7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7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7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7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1.png"/><Relationship Id="rId1" Type="http://schemas.openxmlformats.org/officeDocument/2006/relationships/image" Target="../media/image18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9" Type="http://schemas.microsoft.com/office/2007/relationships/hdphoto" Target="../media/image16.wdp"/><Relationship Id="rId8" Type="http://schemas.openxmlformats.org/officeDocument/2006/relationships/image" Target="../media/image15.png"/><Relationship Id="rId7" Type="http://schemas.microsoft.com/office/2007/relationships/hdphoto" Target="../media/image14.wdp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microsoft.com/office/2007/relationships/hdphoto" Target="../media/image11.wdp"/><Relationship Id="rId3" Type="http://schemas.openxmlformats.org/officeDocument/2006/relationships/image" Target="../media/image10.jpeg"/><Relationship Id="rId2" Type="http://schemas.microsoft.com/office/2007/relationships/hdphoto" Target="../media/image9.wdp"/><Relationship Id="rId18" Type="http://schemas.openxmlformats.org/officeDocument/2006/relationships/slideLayout" Target="../slideLayouts/slideLayout15.xml"/><Relationship Id="rId17" Type="http://schemas.microsoft.com/office/2007/relationships/hdphoto" Target="../media/image24.wdp"/><Relationship Id="rId16" Type="http://schemas.openxmlformats.org/officeDocument/2006/relationships/image" Target="../media/image23.png"/><Relationship Id="rId15" Type="http://schemas.microsoft.com/office/2007/relationships/hdphoto" Target="../media/image22.wdp"/><Relationship Id="rId14" Type="http://schemas.openxmlformats.org/officeDocument/2006/relationships/image" Target="../media/image21.jpeg"/><Relationship Id="rId13" Type="http://schemas.microsoft.com/office/2007/relationships/hdphoto" Target="../media/image20.wdp"/><Relationship Id="rId12" Type="http://schemas.openxmlformats.org/officeDocument/2006/relationships/image" Target="../media/image19.png"/><Relationship Id="rId11" Type="http://schemas.openxmlformats.org/officeDocument/2006/relationships/image" Target="../media/image18.jpeg"/><Relationship Id="rId10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microsoft.com/office/2007/relationships/hdphoto" Target="../media/image32.wdp"/><Relationship Id="rId7" Type="http://schemas.openxmlformats.org/officeDocument/2006/relationships/image" Target="../media/image31.png"/><Relationship Id="rId6" Type="http://schemas.microsoft.com/office/2007/relationships/hdphoto" Target="../media/image30.wdp"/><Relationship Id="rId5" Type="http://schemas.openxmlformats.org/officeDocument/2006/relationships/image" Target="../media/image29.png"/><Relationship Id="rId4" Type="http://schemas.microsoft.com/office/2007/relationships/hdphoto" Target="../media/image28.wdp"/><Relationship Id="rId3" Type="http://schemas.openxmlformats.org/officeDocument/2006/relationships/image" Target="../media/image27.png"/><Relationship Id="rId20" Type="http://schemas.openxmlformats.org/officeDocument/2006/relationships/slideLayout" Target="../slideLayouts/slideLayout15.xml"/><Relationship Id="rId2" Type="http://schemas.microsoft.com/office/2007/relationships/hdphoto" Target="../media/image26.wdp"/><Relationship Id="rId19" Type="http://schemas.microsoft.com/office/2007/relationships/hdphoto" Target="../media/image43.wdp"/><Relationship Id="rId18" Type="http://schemas.openxmlformats.org/officeDocument/2006/relationships/image" Target="../media/image42.png"/><Relationship Id="rId17" Type="http://schemas.openxmlformats.org/officeDocument/2006/relationships/image" Target="../media/image41.png"/><Relationship Id="rId16" Type="http://schemas.microsoft.com/office/2007/relationships/hdphoto" Target="../media/image40.wdp"/><Relationship Id="rId15" Type="http://schemas.openxmlformats.org/officeDocument/2006/relationships/image" Target="../media/image39.png"/><Relationship Id="rId14" Type="http://schemas.microsoft.com/office/2007/relationships/hdphoto" Target="../media/image38.wdp"/><Relationship Id="rId13" Type="http://schemas.openxmlformats.org/officeDocument/2006/relationships/image" Target="../media/image37.jpeg"/><Relationship Id="rId12" Type="http://schemas.microsoft.com/office/2007/relationships/hdphoto" Target="../media/image36.wdp"/><Relationship Id="rId11" Type="http://schemas.openxmlformats.org/officeDocument/2006/relationships/image" Target="../media/image35.png"/><Relationship Id="rId10" Type="http://schemas.microsoft.com/office/2007/relationships/hdphoto" Target="../media/image34.wdp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microsoft.com/office/2007/relationships/hdphoto" Target="../media/image51.wdp"/><Relationship Id="rId7" Type="http://schemas.openxmlformats.org/officeDocument/2006/relationships/image" Target="../media/image50.png"/><Relationship Id="rId6" Type="http://schemas.microsoft.com/office/2007/relationships/hdphoto" Target="../media/image49.wdp"/><Relationship Id="rId5" Type="http://schemas.openxmlformats.org/officeDocument/2006/relationships/image" Target="../media/image48.jpeg"/><Relationship Id="rId4" Type="http://schemas.microsoft.com/office/2007/relationships/hdphoto" Target="../media/image47.wdp"/><Relationship Id="rId3" Type="http://schemas.openxmlformats.org/officeDocument/2006/relationships/image" Target="../media/image46.jpeg"/><Relationship Id="rId2" Type="http://schemas.microsoft.com/office/2007/relationships/hdphoto" Target="../media/image45.wdp"/><Relationship Id="rId19" Type="http://schemas.openxmlformats.org/officeDocument/2006/relationships/slideLayout" Target="../slideLayouts/slideLayout15.xml"/><Relationship Id="rId18" Type="http://schemas.microsoft.com/office/2007/relationships/hdphoto" Target="../media/image61.wdp"/><Relationship Id="rId17" Type="http://schemas.openxmlformats.org/officeDocument/2006/relationships/image" Target="../media/image60.jpeg"/><Relationship Id="rId16" Type="http://schemas.microsoft.com/office/2007/relationships/hdphoto" Target="../media/image59.wdp"/><Relationship Id="rId15" Type="http://schemas.openxmlformats.org/officeDocument/2006/relationships/image" Target="../media/image58.png"/><Relationship Id="rId14" Type="http://schemas.microsoft.com/office/2007/relationships/hdphoto" Target="../media/image57.wdp"/><Relationship Id="rId13" Type="http://schemas.openxmlformats.org/officeDocument/2006/relationships/image" Target="../media/image56.png"/><Relationship Id="rId12" Type="http://schemas.openxmlformats.org/officeDocument/2006/relationships/image" Target="../media/image55.jpeg"/><Relationship Id="rId11" Type="http://schemas.openxmlformats.org/officeDocument/2006/relationships/image" Target="../media/image54.jpeg"/><Relationship Id="rId10" Type="http://schemas.microsoft.com/office/2007/relationships/hdphoto" Target="../media/image53.wdp"/><Relationship Id="rId1" Type="http://schemas.openxmlformats.org/officeDocument/2006/relationships/image" Target="../media/image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84" y="1771201"/>
            <a:ext cx="2618844" cy="86796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89133" y="5658337"/>
            <a:ext cx="32355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Sustainable Development</a:t>
            </a:r>
            <a:endParaRPr lang="en-US" sz="1400" b="1" dirty="0">
              <a:solidFill>
                <a:srgbClr val="00206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756952" y="1683088"/>
            <a:ext cx="473798" cy="265087"/>
            <a:chOff x="7715894" y="9146"/>
            <a:chExt cx="4464664" cy="2140398"/>
          </a:xfrm>
        </p:grpSpPr>
        <p:sp>
          <p:nvSpPr>
            <p:cNvPr id="10" name="Freeform: Shape 9"/>
            <p:cNvSpPr/>
            <p:nvPr/>
          </p:nvSpPr>
          <p:spPr>
            <a:xfrm>
              <a:off x="7715894" y="9146"/>
              <a:ext cx="4464664" cy="2140398"/>
            </a:xfrm>
            <a:custGeom>
              <a:avLst/>
              <a:gdLst>
                <a:gd name="connsiteX0" fmla="*/ 1804035 w 1804034"/>
                <a:gd name="connsiteY0" fmla="*/ 952 h 864869"/>
                <a:gd name="connsiteX1" fmla="*/ 1804035 w 1804034"/>
                <a:gd name="connsiteY1" fmla="*/ 287655 h 864869"/>
                <a:gd name="connsiteX2" fmla="*/ 386715 w 1804034"/>
                <a:gd name="connsiteY2" fmla="*/ 864870 h 864869"/>
                <a:gd name="connsiteX3" fmla="*/ 43815 w 1804034"/>
                <a:gd name="connsiteY3" fmla="*/ 834390 h 864869"/>
                <a:gd name="connsiteX4" fmla="*/ 0 w 1804034"/>
                <a:gd name="connsiteY4" fmla="*/ 825818 h 864869"/>
                <a:gd name="connsiteX5" fmla="*/ 1400175 w 1804034"/>
                <a:gd name="connsiteY5" fmla="*/ 0 h 864869"/>
                <a:gd name="connsiteX6" fmla="*/ 1804035 w 1804034"/>
                <a:gd name="connsiteY6" fmla="*/ 0 h 86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4034" h="864869">
                  <a:moveTo>
                    <a:pt x="1804035" y="952"/>
                  </a:moveTo>
                  <a:lnTo>
                    <a:pt x="1804035" y="287655"/>
                  </a:lnTo>
                  <a:cubicBezTo>
                    <a:pt x="1410653" y="649605"/>
                    <a:pt x="919163" y="864870"/>
                    <a:pt x="386715" y="864870"/>
                  </a:cubicBezTo>
                  <a:cubicBezTo>
                    <a:pt x="270510" y="864870"/>
                    <a:pt x="156210" y="854393"/>
                    <a:pt x="43815" y="834390"/>
                  </a:cubicBezTo>
                  <a:cubicBezTo>
                    <a:pt x="29528" y="831533"/>
                    <a:pt x="14288" y="828675"/>
                    <a:pt x="0" y="825818"/>
                  </a:cubicBezTo>
                  <a:cubicBezTo>
                    <a:pt x="545782" y="822008"/>
                    <a:pt x="1040130" y="507683"/>
                    <a:pt x="1400175" y="0"/>
                  </a:cubicBezTo>
                  <a:lnTo>
                    <a:pt x="1804035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7715894" y="11504"/>
              <a:ext cx="4403376" cy="2067325"/>
            </a:xfrm>
            <a:custGeom>
              <a:avLst/>
              <a:gdLst>
                <a:gd name="connsiteX0" fmla="*/ 1779270 w 1779270"/>
                <a:gd name="connsiteY0" fmla="*/ 0 h 835342"/>
                <a:gd name="connsiteX1" fmla="*/ 118110 w 1779270"/>
                <a:gd name="connsiteY1" fmla="*/ 835343 h 835342"/>
                <a:gd name="connsiteX2" fmla="*/ 43815 w 1779270"/>
                <a:gd name="connsiteY2" fmla="*/ 834390 h 835342"/>
                <a:gd name="connsiteX3" fmla="*/ 0 w 1779270"/>
                <a:gd name="connsiteY3" fmla="*/ 825818 h 835342"/>
                <a:gd name="connsiteX4" fmla="*/ 1400175 w 1779270"/>
                <a:gd name="connsiteY4" fmla="*/ 0 h 835342"/>
                <a:gd name="connsiteX5" fmla="*/ 1779270 w 1779270"/>
                <a:gd name="connsiteY5" fmla="*/ 0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9270" h="835342">
                  <a:moveTo>
                    <a:pt x="1779270" y="0"/>
                  </a:moveTo>
                  <a:cubicBezTo>
                    <a:pt x="1354455" y="515303"/>
                    <a:pt x="767715" y="835343"/>
                    <a:pt x="118110" y="835343"/>
                  </a:cubicBezTo>
                  <a:cubicBezTo>
                    <a:pt x="93345" y="835343"/>
                    <a:pt x="68580" y="835343"/>
                    <a:pt x="43815" y="834390"/>
                  </a:cubicBezTo>
                  <a:cubicBezTo>
                    <a:pt x="29528" y="831533"/>
                    <a:pt x="14288" y="828675"/>
                    <a:pt x="0" y="825818"/>
                  </a:cubicBezTo>
                  <a:cubicBezTo>
                    <a:pt x="545782" y="822008"/>
                    <a:pt x="1040130" y="507683"/>
                    <a:pt x="1400175" y="0"/>
                  </a:cubicBezTo>
                  <a:lnTo>
                    <a:pt x="1779270" y="0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27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" t="-3425" r="9466" b="30324"/>
          <a:stretch>
            <a:fillRect/>
          </a:stretch>
        </p:blipFill>
        <p:spPr>
          <a:xfrm>
            <a:off x="5006714" y="-370401"/>
            <a:ext cx="8212751" cy="7210944"/>
          </a:xfrm>
        </p:spPr>
      </p:pic>
      <p:sp>
        <p:nvSpPr>
          <p:cNvPr id="7" name="TextBox 6"/>
          <p:cNvSpPr txBox="1"/>
          <p:nvPr/>
        </p:nvSpPr>
        <p:spPr>
          <a:xfrm>
            <a:off x="1545287" y="5246853"/>
            <a:ext cx="112323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rgbClr val="002060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Our </a:t>
            </a:r>
            <a:r>
              <a:rPr lang="en-US" sz="1300" i="1" dirty="0">
                <a:solidFill>
                  <a:srgbClr val="002060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Ikigai : </a:t>
            </a:r>
            <a:endParaRPr lang="en-US" sz="1300" i="1" dirty="0">
              <a:solidFill>
                <a:srgbClr val="002060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09774" y="6046336"/>
            <a:ext cx="810202" cy="103492"/>
            <a:chOff x="2558013" y="2071365"/>
            <a:chExt cx="587618" cy="64712"/>
          </a:xfrm>
        </p:grpSpPr>
        <p:sp>
          <p:nvSpPr>
            <p:cNvPr id="12" name="Oval 11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13" name="Rectangle: Rounded Corners 12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56028" y="3929255"/>
            <a:ext cx="23017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Corporate Deck 2024</a:t>
            </a:r>
            <a:endParaRPr lang="en-US" sz="1400" b="1" dirty="0">
              <a:solidFill>
                <a:srgbClr val="002060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005" y="2527019"/>
            <a:ext cx="247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Managing Data Centre Life Cycle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: Shape 63"/>
          <p:cNvSpPr/>
          <p:nvPr/>
        </p:nvSpPr>
        <p:spPr>
          <a:xfrm>
            <a:off x="8230081" y="3954017"/>
            <a:ext cx="1704973" cy="1331115"/>
          </a:xfrm>
          <a:custGeom>
            <a:avLst/>
            <a:gdLst>
              <a:gd name="connsiteX0" fmla="*/ 717213 w 1434426"/>
              <a:gd name="connsiteY0" fmla="*/ 1119892 h 1119892"/>
              <a:gd name="connsiteX1" fmla="*/ 0 w 1434426"/>
              <a:gd name="connsiteY1" fmla="*/ 402679 h 1119892"/>
              <a:gd name="connsiteX2" fmla="*/ 0 w 1434426"/>
              <a:gd name="connsiteY2" fmla="*/ 0 h 1119892"/>
              <a:gd name="connsiteX3" fmla="*/ 142875 w 1434426"/>
              <a:gd name="connsiteY3" fmla="*/ 0 h 1119892"/>
              <a:gd name="connsiteX4" fmla="*/ 142875 w 1434426"/>
              <a:gd name="connsiteY4" fmla="*/ 402679 h 1119892"/>
              <a:gd name="connsiteX5" fmla="*/ 717213 w 1434426"/>
              <a:gd name="connsiteY5" fmla="*/ 977017 h 1119892"/>
              <a:gd name="connsiteX6" fmla="*/ 1291552 w 1434426"/>
              <a:gd name="connsiteY6" fmla="*/ 402679 h 1119892"/>
              <a:gd name="connsiteX7" fmla="*/ 1291552 w 1434426"/>
              <a:gd name="connsiteY7" fmla="*/ 0 h 1119892"/>
              <a:gd name="connsiteX8" fmla="*/ 1434427 w 1434426"/>
              <a:gd name="connsiteY8" fmla="*/ 0 h 1119892"/>
              <a:gd name="connsiteX9" fmla="*/ 1434427 w 1434426"/>
              <a:gd name="connsiteY9" fmla="*/ 402679 h 1119892"/>
              <a:gd name="connsiteX10" fmla="*/ 717213 w 1434426"/>
              <a:gd name="connsiteY10" fmla="*/ 1119892 h 111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4426" h="1119892">
                <a:moveTo>
                  <a:pt x="717213" y="1119892"/>
                </a:moveTo>
                <a:cubicBezTo>
                  <a:pt x="321736" y="1119892"/>
                  <a:pt x="0" y="798157"/>
                  <a:pt x="0" y="402679"/>
                </a:cubicBezTo>
                <a:lnTo>
                  <a:pt x="0" y="0"/>
                </a:lnTo>
                <a:lnTo>
                  <a:pt x="142875" y="0"/>
                </a:lnTo>
                <a:lnTo>
                  <a:pt x="142875" y="402679"/>
                </a:lnTo>
                <a:cubicBezTo>
                  <a:pt x="142875" y="719376"/>
                  <a:pt x="400526" y="977017"/>
                  <a:pt x="717213" y="977017"/>
                </a:cubicBezTo>
                <a:cubicBezTo>
                  <a:pt x="1033901" y="977017"/>
                  <a:pt x="1291552" y="719376"/>
                  <a:pt x="1291552" y="402679"/>
                </a:cubicBezTo>
                <a:lnTo>
                  <a:pt x="1291552" y="0"/>
                </a:lnTo>
                <a:lnTo>
                  <a:pt x="1434427" y="0"/>
                </a:lnTo>
                <a:lnTo>
                  <a:pt x="1434427" y="402679"/>
                </a:lnTo>
                <a:cubicBezTo>
                  <a:pt x="1434427" y="798148"/>
                  <a:pt x="1112691" y="1119892"/>
                  <a:pt x="717213" y="1119892"/>
                </a:cubicBez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9867347" y="5239704"/>
            <a:ext cx="16460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100" dirty="0">
                <a:solidFill>
                  <a:srgbClr val="003A7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2023</a:t>
            </a:r>
            <a:endParaRPr lang="en-US" sz="1100" b="1" spc="100" dirty="0">
              <a:solidFill>
                <a:srgbClr val="003A7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30744" y="5233744"/>
            <a:ext cx="1775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100" dirty="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2019</a:t>
            </a:r>
            <a:endParaRPr lang="en-US" sz="1100" b="1" spc="100" dirty="0">
              <a:solidFill>
                <a:srgbClr val="00206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1369" y="5234874"/>
            <a:ext cx="1525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100" dirty="0">
                <a:solidFill>
                  <a:srgbClr val="003A7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2021</a:t>
            </a:r>
            <a:endParaRPr lang="en-US" sz="1100" b="1" spc="100" dirty="0">
              <a:solidFill>
                <a:srgbClr val="003A7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4330" y="5204960"/>
            <a:ext cx="16460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100" dirty="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2016</a:t>
            </a:r>
            <a:endParaRPr lang="en-US" sz="1100" b="1" spc="100" dirty="0">
              <a:solidFill>
                <a:srgbClr val="00206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11559" y="1469091"/>
            <a:ext cx="16460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100" dirty="0">
                <a:solidFill>
                  <a:schemeClr val="accent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2017</a:t>
            </a:r>
            <a:endParaRPr lang="en-US" sz="1100" b="1" spc="100" dirty="0">
              <a:solidFill>
                <a:schemeClr val="accent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60760" y="1698623"/>
            <a:ext cx="25783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Nominated as Best MSME for Excellence </a:t>
            </a:r>
            <a:endParaRPr lang="en-US" sz="1100" dirty="0">
              <a:solidFill>
                <a:srgbClr val="53576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566411" y="5521335"/>
            <a:ext cx="21253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Rated as SME 01 in Performance Rating</a:t>
            </a:r>
            <a:endParaRPr lang="en-US" sz="1100" dirty="0">
              <a:solidFill>
                <a:srgbClr val="53576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algn="ctr"/>
            <a:r>
              <a:rPr lang="en-US" sz="1100" dirty="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by ” Brickworks Analytics”</a:t>
            </a:r>
            <a:endParaRPr lang="en-US" sz="1100" dirty="0">
              <a:solidFill>
                <a:srgbClr val="53576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6000" y="5525401"/>
            <a:ext cx="27459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Most Promising Datacenter Solution </a:t>
            </a:r>
            <a:endParaRPr lang="en-US" sz="1100" dirty="0">
              <a:solidFill>
                <a:srgbClr val="53576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algn="ctr"/>
            <a:r>
              <a:rPr lang="en-US" sz="1100" dirty="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Providers by “ Silicon “ Magazine</a:t>
            </a:r>
            <a:endParaRPr lang="en-US" sz="1100" dirty="0">
              <a:solidFill>
                <a:srgbClr val="53576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0334" y="5534550"/>
            <a:ext cx="24833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“ Best in Class ” Award for APJ Region for Green  DC and Energy Management.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33733" y="5531681"/>
            <a:ext cx="212533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Most Promising Datacenter Solution Providers by</a:t>
            </a:r>
            <a:endParaRPr lang="en-US" sz="1100" dirty="0">
              <a:solidFill>
                <a:srgbClr val="53576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algn="ctr"/>
            <a:r>
              <a:rPr lang="en-US" sz="1100" dirty="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“ Silicon India Magazine “</a:t>
            </a:r>
            <a:endParaRPr lang="en-US" sz="1100" dirty="0">
              <a:solidFill>
                <a:srgbClr val="53576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60" name="Kotak Teks 3"/>
          <p:cNvSpPr txBox="1"/>
          <p:nvPr/>
        </p:nvSpPr>
        <p:spPr>
          <a:xfrm>
            <a:off x="2410656" y="529478"/>
            <a:ext cx="7370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387A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Recognitions Over Last Few Years..</a:t>
            </a:r>
            <a:endParaRPr lang="en-ID" sz="2800" dirty="0">
              <a:solidFill>
                <a:srgbClr val="00387A"/>
              </a:solidFill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Freeform: Shape 26"/>
          <p:cNvSpPr/>
          <p:nvPr/>
        </p:nvSpPr>
        <p:spPr>
          <a:xfrm>
            <a:off x="7522244" y="3322990"/>
            <a:ext cx="33965" cy="1498401"/>
          </a:xfrm>
          <a:custGeom>
            <a:avLst/>
            <a:gdLst>
              <a:gd name="connsiteX0" fmla="*/ 0 w 28575"/>
              <a:gd name="connsiteY0" fmla="*/ 0 h 1260633"/>
              <a:gd name="connsiteX1" fmla="*/ 28575 w 28575"/>
              <a:gd name="connsiteY1" fmla="*/ 0 h 1260633"/>
              <a:gd name="connsiteX2" fmla="*/ 28575 w 28575"/>
              <a:gd name="connsiteY2" fmla="*/ 1260634 h 1260633"/>
              <a:gd name="connsiteX3" fmla="*/ 0 w 28575"/>
              <a:gd name="connsiteY3" fmla="*/ 1260634 h 126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" h="1260633">
                <a:moveTo>
                  <a:pt x="0" y="0"/>
                </a:moveTo>
                <a:lnTo>
                  <a:pt x="28575" y="0"/>
                </a:lnTo>
                <a:lnTo>
                  <a:pt x="28575" y="1260634"/>
                </a:lnTo>
                <a:lnTo>
                  <a:pt x="0" y="1260634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/>
          <p:cNvSpPr/>
          <p:nvPr/>
        </p:nvSpPr>
        <p:spPr>
          <a:xfrm>
            <a:off x="4451954" y="3322990"/>
            <a:ext cx="33965" cy="1498401"/>
          </a:xfrm>
          <a:custGeom>
            <a:avLst/>
            <a:gdLst>
              <a:gd name="connsiteX0" fmla="*/ 0 w 28575"/>
              <a:gd name="connsiteY0" fmla="*/ 0 h 1260633"/>
              <a:gd name="connsiteX1" fmla="*/ 28575 w 28575"/>
              <a:gd name="connsiteY1" fmla="*/ 0 h 1260633"/>
              <a:gd name="connsiteX2" fmla="*/ 28575 w 28575"/>
              <a:gd name="connsiteY2" fmla="*/ 1260634 h 1260633"/>
              <a:gd name="connsiteX3" fmla="*/ 0 w 28575"/>
              <a:gd name="connsiteY3" fmla="*/ 1260634 h 126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" h="1260633">
                <a:moveTo>
                  <a:pt x="0" y="0"/>
                </a:moveTo>
                <a:lnTo>
                  <a:pt x="28575" y="0"/>
                </a:lnTo>
                <a:lnTo>
                  <a:pt x="28575" y="1260634"/>
                </a:lnTo>
                <a:lnTo>
                  <a:pt x="0" y="1260634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/>
          <p:cNvSpPr/>
          <p:nvPr/>
        </p:nvSpPr>
        <p:spPr>
          <a:xfrm>
            <a:off x="1381663" y="3322990"/>
            <a:ext cx="33965" cy="1498401"/>
          </a:xfrm>
          <a:custGeom>
            <a:avLst/>
            <a:gdLst>
              <a:gd name="connsiteX0" fmla="*/ 0 w 28575"/>
              <a:gd name="connsiteY0" fmla="*/ 0 h 1260633"/>
              <a:gd name="connsiteX1" fmla="*/ 28575 w 28575"/>
              <a:gd name="connsiteY1" fmla="*/ 0 h 1260633"/>
              <a:gd name="connsiteX2" fmla="*/ 28575 w 28575"/>
              <a:gd name="connsiteY2" fmla="*/ 1260634 h 1260633"/>
              <a:gd name="connsiteX3" fmla="*/ 0 w 28575"/>
              <a:gd name="connsiteY3" fmla="*/ 1260634 h 126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" h="1260633">
                <a:moveTo>
                  <a:pt x="0" y="0"/>
                </a:moveTo>
                <a:lnTo>
                  <a:pt x="28575" y="0"/>
                </a:lnTo>
                <a:lnTo>
                  <a:pt x="28575" y="1260634"/>
                </a:lnTo>
                <a:lnTo>
                  <a:pt x="0" y="1260634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6686741" y="2470502"/>
            <a:ext cx="1704962" cy="1331115"/>
          </a:xfrm>
          <a:custGeom>
            <a:avLst/>
            <a:gdLst>
              <a:gd name="connsiteX0" fmla="*/ 1434417 w 1434417"/>
              <a:gd name="connsiteY0" fmla="*/ 1119892 h 1119892"/>
              <a:gd name="connsiteX1" fmla="*/ 1291542 w 1434417"/>
              <a:gd name="connsiteY1" fmla="*/ 1119892 h 1119892"/>
              <a:gd name="connsiteX2" fmla="*/ 1291542 w 1434417"/>
              <a:gd name="connsiteY2" fmla="*/ 717214 h 1119892"/>
              <a:gd name="connsiteX3" fmla="*/ 717213 w 1434417"/>
              <a:gd name="connsiteY3" fmla="*/ 142875 h 1119892"/>
              <a:gd name="connsiteX4" fmla="*/ 142875 w 1434417"/>
              <a:gd name="connsiteY4" fmla="*/ 717214 h 1119892"/>
              <a:gd name="connsiteX5" fmla="*/ 142875 w 1434417"/>
              <a:gd name="connsiteY5" fmla="*/ 1119892 h 1119892"/>
              <a:gd name="connsiteX6" fmla="*/ 0 w 1434417"/>
              <a:gd name="connsiteY6" fmla="*/ 1119892 h 1119892"/>
              <a:gd name="connsiteX7" fmla="*/ 0 w 1434417"/>
              <a:gd name="connsiteY7" fmla="*/ 717214 h 1119892"/>
              <a:gd name="connsiteX8" fmla="*/ 717213 w 1434417"/>
              <a:gd name="connsiteY8" fmla="*/ 0 h 1119892"/>
              <a:gd name="connsiteX9" fmla="*/ 1434417 w 1434417"/>
              <a:gd name="connsiteY9" fmla="*/ 717214 h 1119892"/>
              <a:gd name="connsiteX10" fmla="*/ 1434417 w 1434417"/>
              <a:gd name="connsiteY10" fmla="*/ 1119892 h 111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4417" h="1119892">
                <a:moveTo>
                  <a:pt x="1434417" y="1119892"/>
                </a:moveTo>
                <a:lnTo>
                  <a:pt x="1291542" y="1119892"/>
                </a:lnTo>
                <a:lnTo>
                  <a:pt x="1291542" y="717214"/>
                </a:lnTo>
                <a:cubicBezTo>
                  <a:pt x="1291542" y="400517"/>
                  <a:pt x="1033900" y="142875"/>
                  <a:pt x="717213" y="142875"/>
                </a:cubicBezTo>
                <a:cubicBezTo>
                  <a:pt x="400526" y="142875"/>
                  <a:pt x="142875" y="400517"/>
                  <a:pt x="142875" y="717214"/>
                </a:cubicBezTo>
                <a:lnTo>
                  <a:pt x="142875" y="1119892"/>
                </a:lnTo>
                <a:lnTo>
                  <a:pt x="0" y="1119892"/>
                </a:lnTo>
                <a:lnTo>
                  <a:pt x="0" y="717214"/>
                </a:lnTo>
                <a:cubicBezTo>
                  <a:pt x="0" y="321735"/>
                  <a:pt x="321736" y="0"/>
                  <a:pt x="717213" y="0"/>
                </a:cubicBezTo>
                <a:cubicBezTo>
                  <a:pt x="1112682" y="0"/>
                  <a:pt x="1434417" y="321735"/>
                  <a:pt x="1434417" y="717214"/>
                </a:cubicBezTo>
                <a:lnTo>
                  <a:pt x="1434417" y="1119892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/>
          <p:cNvSpPr/>
          <p:nvPr/>
        </p:nvSpPr>
        <p:spPr>
          <a:xfrm>
            <a:off x="5151589" y="3801617"/>
            <a:ext cx="1704973" cy="1331115"/>
          </a:xfrm>
          <a:custGeom>
            <a:avLst/>
            <a:gdLst>
              <a:gd name="connsiteX0" fmla="*/ 717213 w 1434426"/>
              <a:gd name="connsiteY0" fmla="*/ 1119892 h 1119892"/>
              <a:gd name="connsiteX1" fmla="*/ 0 w 1434426"/>
              <a:gd name="connsiteY1" fmla="*/ 402679 h 1119892"/>
              <a:gd name="connsiteX2" fmla="*/ 0 w 1434426"/>
              <a:gd name="connsiteY2" fmla="*/ 0 h 1119892"/>
              <a:gd name="connsiteX3" fmla="*/ 142875 w 1434426"/>
              <a:gd name="connsiteY3" fmla="*/ 0 h 1119892"/>
              <a:gd name="connsiteX4" fmla="*/ 142875 w 1434426"/>
              <a:gd name="connsiteY4" fmla="*/ 402679 h 1119892"/>
              <a:gd name="connsiteX5" fmla="*/ 717213 w 1434426"/>
              <a:gd name="connsiteY5" fmla="*/ 977017 h 1119892"/>
              <a:gd name="connsiteX6" fmla="*/ 1291552 w 1434426"/>
              <a:gd name="connsiteY6" fmla="*/ 402679 h 1119892"/>
              <a:gd name="connsiteX7" fmla="*/ 1291552 w 1434426"/>
              <a:gd name="connsiteY7" fmla="*/ 0 h 1119892"/>
              <a:gd name="connsiteX8" fmla="*/ 1434427 w 1434426"/>
              <a:gd name="connsiteY8" fmla="*/ 0 h 1119892"/>
              <a:gd name="connsiteX9" fmla="*/ 1434427 w 1434426"/>
              <a:gd name="connsiteY9" fmla="*/ 402679 h 1119892"/>
              <a:gd name="connsiteX10" fmla="*/ 717213 w 1434426"/>
              <a:gd name="connsiteY10" fmla="*/ 1119892 h 111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4426" h="1119892">
                <a:moveTo>
                  <a:pt x="717213" y="1119892"/>
                </a:moveTo>
                <a:cubicBezTo>
                  <a:pt x="321736" y="1119892"/>
                  <a:pt x="0" y="798157"/>
                  <a:pt x="0" y="402679"/>
                </a:cubicBezTo>
                <a:lnTo>
                  <a:pt x="0" y="0"/>
                </a:lnTo>
                <a:lnTo>
                  <a:pt x="142875" y="0"/>
                </a:lnTo>
                <a:lnTo>
                  <a:pt x="142875" y="402679"/>
                </a:lnTo>
                <a:cubicBezTo>
                  <a:pt x="142875" y="719376"/>
                  <a:pt x="400526" y="977017"/>
                  <a:pt x="717213" y="977017"/>
                </a:cubicBezTo>
                <a:cubicBezTo>
                  <a:pt x="1033901" y="977017"/>
                  <a:pt x="1291552" y="719376"/>
                  <a:pt x="1291552" y="402679"/>
                </a:cubicBezTo>
                <a:lnTo>
                  <a:pt x="1291552" y="0"/>
                </a:lnTo>
                <a:lnTo>
                  <a:pt x="1434427" y="0"/>
                </a:lnTo>
                <a:lnTo>
                  <a:pt x="1434427" y="402679"/>
                </a:lnTo>
                <a:cubicBezTo>
                  <a:pt x="1434427" y="798148"/>
                  <a:pt x="1112691" y="1119892"/>
                  <a:pt x="717213" y="1119892"/>
                </a:cubicBez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/>
          <p:cNvSpPr/>
          <p:nvPr/>
        </p:nvSpPr>
        <p:spPr>
          <a:xfrm>
            <a:off x="3616449" y="2470502"/>
            <a:ext cx="1704962" cy="1331115"/>
          </a:xfrm>
          <a:custGeom>
            <a:avLst/>
            <a:gdLst>
              <a:gd name="connsiteX0" fmla="*/ 1434417 w 1434417"/>
              <a:gd name="connsiteY0" fmla="*/ 1119892 h 1119892"/>
              <a:gd name="connsiteX1" fmla="*/ 1291542 w 1434417"/>
              <a:gd name="connsiteY1" fmla="*/ 1119892 h 1119892"/>
              <a:gd name="connsiteX2" fmla="*/ 1291542 w 1434417"/>
              <a:gd name="connsiteY2" fmla="*/ 717214 h 1119892"/>
              <a:gd name="connsiteX3" fmla="*/ 717204 w 1434417"/>
              <a:gd name="connsiteY3" fmla="*/ 142875 h 1119892"/>
              <a:gd name="connsiteX4" fmla="*/ 142875 w 1434417"/>
              <a:gd name="connsiteY4" fmla="*/ 717214 h 1119892"/>
              <a:gd name="connsiteX5" fmla="*/ 142875 w 1434417"/>
              <a:gd name="connsiteY5" fmla="*/ 1119892 h 1119892"/>
              <a:gd name="connsiteX6" fmla="*/ 0 w 1434417"/>
              <a:gd name="connsiteY6" fmla="*/ 1119892 h 1119892"/>
              <a:gd name="connsiteX7" fmla="*/ 0 w 1434417"/>
              <a:gd name="connsiteY7" fmla="*/ 717214 h 1119892"/>
              <a:gd name="connsiteX8" fmla="*/ 717204 w 1434417"/>
              <a:gd name="connsiteY8" fmla="*/ 0 h 1119892"/>
              <a:gd name="connsiteX9" fmla="*/ 1434417 w 1434417"/>
              <a:gd name="connsiteY9" fmla="*/ 717214 h 1119892"/>
              <a:gd name="connsiteX10" fmla="*/ 1434417 w 1434417"/>
              <a:gd name="connsiteY10" fmla="*/ 1119892 h 111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4417" h="1119892">
                <a:moveTo>
                  <a:pt x="1434417" y="1119892"/>
                </a:moveTo>
                <a:lnTo>
                  <a:pt x="1291542" y="1119892"/>
                </a:lnTo>
                <a:lnTo>
                  <a:pt x="1291542" y="717214"/>
                </a:lnTo>
                <a:cubicBezTo>
                  <a:pt x="1291542" y="400517"/>
                  <a:pt x="1033891" y="142875"/>
                  <a:pt x="717204" y="142875"/>
                </a:cubicBezTo>
                <a:cubicBezTo>
                  <a:pt x="400517" y="142875"/>
                  <a:pt x="142875" y="400517"/>
                  <a:pt x="142875" y="717214"/>
                </a:cubicBezTo>
                <a:lnTo>
                  <a:pt x="142875" y="1119892"/>
                </a:lnTo>
                <a:lnTo>
                  <a:pt x="0" y="1119892"/>
                </a:lnTo>
                <a:lnTo>
                  <a:pt x="0" y="717214"/>
                </a:lnTo>
                <a:cubicBezTo>
                  <a:pt x="0" y="321735"/>
                  <a:pt x="321735" y="0"/>
                  <a:pt x="717204" y="0"/>
                </a:cubicBezTo>
                <a:cubicBezTo>
                  <a:pt x="1112682" y="0"/>
                  <a:pt x="1434417" y="321735"/>
                  <a:pt x="1434417" y="717214"/>
                </a:cubicBezTo>
                <a:lnTo>
                  <a:pt x="1434417" y="1119892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/>
          <p:cNvSpPr/>
          <p:nvPr/>
        </p:nvSpPr>
        <p:spPr>
          <a:xfrm>
            <a:off x="2081309" y="3801617"/>
            <a:ext cx="1704973" cy="1331115"/>
          </a:xfrm>
          <a:custGeom>
            <a:avLst/>
            <a:gdLst>
              <a:gd name="connsiteX0" fmla="*/ 717214 w 1434426"/>
              <a:gd name="connsiteY0" fmla="*/ 1119892 h 1119892"/>
              <a:gd name="connsiteX1" fmla="*/ 0 w 1434426"/>
              <a:gd name="connsiteY1" fmla="*/ 402679 h 1119892"/>
              <a:gd name="connsiteX2" fmla="*/ 0 w 1434426"/>
              <a:gd name="connsiteY2" fmla="*/ 0 h 1119892"/>
              <a:gd name="connsiteX3" fmla="*/ 142875 w 1434426"/>
              <a:gd name="connsiteY3" fmla="*/ 0 h 1119892"/>
              <a:gd name="connsiteX4" fmla="*/ 142875 w 1434426"/>
              <a:gd name="connsiteY4" fmla="*/ 402679 h 1119892"/>
              <a:gd name="connsiteX5" fmla="*/ 717214 w 1434426"/>
              <a:gd name="connsiteY5" fmla="*/ 977017 h 1119892"/>
              <a:gd name="connsiteX6" fmla="*/ 1291552 w 1434426"/>
              <a:gd name="connsiteY6" fmla="*/ 402679 h 1119892"/>
              <a:gd name="connsiteX7" fmla="*/ 1291552 w 1434426"/>
              <a:gd name="connsiteY7" fmla="*/ 0 h 1119892"/>
              <a:gd name="connsiteX8" fmla="*/ 1434427 w 1434426"/>
              <a:gd name="connsiteY8" fmla="*/ 0 h 1119892"/>
              <a:gd name="connsiteX9" fmla="*/ 1434427 w 1434426"/>
              <a:gd name="connsiteY9" fmla="*/ 402679 h 1119892"/>
              <a:gd name="connsiteX10" fmla="*/ 717214 w 1434426"/>
              <a:gd name="connsiteY10" fmla="*/ 1119892 h 111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4426" h="1119892">
                <a:moveTo>
                  <a:pt x="717214" y="1119892"/>
                </a:moveTo>
                <a:cubicBezTo>
                  <a:pt x="321735" y="1119892"/>
                  <a:pt x="0" y="798157"/>
                  <a:pt x="0" y="402679"/>
                </a:cubicBezTo>
                <a:lnTo>
                  <a:pt x="0" y="0"/>
                </a:lnTo>
                <a:lnTo>
                  <a:pt x="142875" y="0"/>
                </a:lnTo>
                <a:lnTo>
                  <a:pt x="142875" y="402679"/>
                </a:lnTo>
                <a:cubicBezTo>
                  <a:pt x="142875" y="719376"/>
                  <a:pt x="400526" y="977017"/>
                  <a:pt x="717214" y="977017"/>
                </a:cubicBezTo>
                <a:cubicBezTo>
                  <a:pt x="1033901" y="977017"/>
                  <a:pt x="1291552" y="719376"/>
                  <a:pt x="1291552" y="402679"/>
                </a:cubicBezTo>
                <a:lnTo>
                  <a:pt x="1291552" y="0"/>
                </a:lnTo>
                <a:lnTo>
                  <a:pt x="1434427" y="0"/>
                </a:lnTo>
                <a:lnTo>
                  <a:pt x="1434427" y="402679"/>
                </a:lnTo>
                <a:cubicBezTo>
                  <a:pt x="1434427" y="798148"/>
                  <a:pt x="1112682" y="1119892"/>
                  <a:pt x="717214" y="1119892"/>
                </a:cubicBez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/>
          <p:cNvSpPr/>
          <p:nvPr/>
        </p:nvSpPr>
        <p:spPr>
          <a:xfrm>
            <a:off x="546158" y="2470502"/>
            <a:ext cx="1704973" cy="1331115"/>
          </a:xfrm>
          <a:custGeom>
            <a:avLst/>
            <a:gdLst>
              <a:gd name="connsiteX0" fmla="*/ 1434427 w 1434426"/>
              <a:gd name="connsiteY0" fmla="*/ 1119892 h 1119892"/>
              <a:gd name="connsiteX1" fmla="*/ 1291552 w 1434426"/>
              <a:gd name="connsiteY1" fmla="*/ 1119892 h 1119892"/>
              <a:gd name="connsiteX2" fmla="*/ 1291552 w 1434426"/>
              <a:gd name="connsiteY2" fmla="*/ 717214 h 1119892"/>
              <a:gd name="connsiteX3" fmla="*/ 717213 w 1434426"/>
              <a:gd name="connsiteY3" fmla="*/ 142875 h 1119892"/>
              <a:gd name="connsiteX4" fmla="*/ 142875 w 1434426"/>
              <a:gd name="connsiteY4" fmla="*/ 717214 h 1119892"/>
              <a:gd name="connsiteX5" fmla="*/ 142875 w 1434426"/>
              <a:gd name="connsiteY5" fmla="*/ 1119892 h 1119892"/>
              <a:gd name="connsiteX6" fmla="*/ 0 w 1434426"/>
              <a:gd name="connsiteY6" fmla="*/ 1119892 h 1119892"/>
              <a:gd name="connsiteX7" fmla="*/ 0 w 1434426"/>
              <a:gd name="connsiteY7" fmla="*/ 717214 h 1119892"/>
              <a:gd name="connsiteX8" fmla="*/ 717213 w 1434426"/>
              <a:gd name="connsiteY8" fmla="*/ 0 h 1119892"/>
              <a:gd name="connsiteX9" fmla="*/ 1434427 w 1434426"/>
              <a:gd name="connsiteY9" fmla="*/ 717214 h 1119892"/>
              <a:gd name="connsiteX10" fmla="*/ 1434427 w 1434426"/>
              <a:gd name="connsiteY10" fmla="*/ 1119892 h 111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4426" h="1119892">
                <a:moveTo>
                  <a:pt x="1434427" y="1119892"/>
                </a:moveTo>
                <a:lnTo>
                  <a:pt x="1291552" y="1119892"/>
                </a:lnTo>
                <a:lnTo>
                  <a:pt x="1291552" y="717214"/>
                </a:lnTo>
                <a:cubicBezTo>
                  <a:pt x="1291552" y="400517"/>
                  <a:pt x="1033901" y="142875"/>
                  <a:pt x="717213" y="142875"/>
                </a:cubicBezTo>
                <a:cubicBezTo>
                  <a:pt x="400526" y="142875"/>
                  <a:pt x="142875" y="400517"/>
                  <a:pt x="142875" y="717214"/>
                </a:cubicBezTo>
                <a:lnTo>
                  <a:pt x="142875" y="1119892"/>
                </a:lnTo>
                <a:lnTo>
                  <a:pt x="0" y="1119892"/>
                </a:lnTo>
                <a:lnTo>
                  <a:pt x="0" y="717214"/>
                </a:lnTo>
                <a:cubicBezTo>
                  <a:pt x="0" y="321735"/>
                  <a:pt x="321735" y="0"/>
                  <a:pt x="717213" y="0"/>
                </a:cubicBezTo>
                <a:cubicBezTo>
                  <a:pt x="1112692" y="0"/>
                  <a:pt x="1434427" y="321735"/>
                  <a:pt x="1434427" y="717214"/>
                </a:cubicBezTo>
                <a:lnTo>
                  <a:pt x="1434427" y="1119892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Graphic 2"/>
          <p:cNvGrpSpPr/>
          <p:nvPr/>
        </p:nvGrpSpPr>
        <p:grpSpPr>
          <a:xfrm>
            <a:off x="1927450" y="3562847"/>
            <a:ext cx="477541" cy="477541"/>
            <a:chOff x="3957275" y="3610431"/>
            <a:chExt cx="401764" cy="401764"/>
          </a:xfrm>
          <a:solidFill>
            <a:schemeClr val="tx1"/>
          </a:solidFill>
        </p:grpSpPr>
        <p:sp>
          <p:nvSpPr>
            <p:cNvPr id="56" name="Freeform: Shape 55"/>
            <p:cNvSpPr/>
            <p:nvPr/>
          </p:nvSpPr>
          <p:spPr>
            <a:xfrm>
              <a:off x="4028713" y="3681869"/>
              <a:ext cx="258889" cy="258889"/>
            </a:xfrm>
            <a:custGeom>
              <a:avLst/>
              <a:gdLst>
                <a:gd name="connsiteX0" fmla="*/ 258889 w 258889"/>
                <a:gd name="connsiteY0" fmla="*/ 129445 h 258889"/>
                <a:gd name="connsiteX1" fmla="*/ 129445 w 258889"/>
                <a:gd name="connsiteY1" fmla="*/ 258889 h 258889"/>
                <a:gd name="connsiteX2" fmla="*/ 0 w 258889"/>
                <a:gd name="connsiteY2" fmla="*/ 129445 h 258889"/>
                <a:gd name="connsiteX3" fmla="*/ 129445 w 258889"/>
                <a:gd name="connsiteY3" fmla="*/ 0 h 258889"/>
                <a:gd name="connsiteX4" fmla="*/ 258889 w 258889"/>
                <a:gd name="connsiteY4" fmla="*/ 129445 h 2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89" h="258889">
                  <a:moveTo>
                    <a:pt x="258889" y="129445"/>
                  </a:moveTo>
                  <a:cubicBezTo>
                    <a:pt x="258889" y="200935"/>
                    <a:pt x="200935" y="258889"/>
                    <a:pt x="129445" y="258889"/>
                  </a:cubicBezTo>
                  <a:cubicBezTo>
                    <a:pt x="57954" y="258889"/>
                    <a:pt x="0" y="200935"/>
                    <a:pt x="0" y="129445"/>
                  </a:cubicBezTo>
                  <a:cubicBezTo>
                    <a:pt x="0" y="57954"/>
                    <a:pt x="57955" y="0"/>
                    <a:pt x="129445" y="0"/>
                  </a:cubicBezTo>
                  <a:cubicBezTo>
                    <a:pt x="200935" y="0"/>
                    <a:pt x="258889" y="57954"/>
                    <a:pt x="258889" y="12944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/>
            <p:cNvSpPr/>
            <p:nvPr/>
          </p:nvSpPr>
          <p:spPr>
            <a:xfrm>
              <a:off x="3957275" y="3610431"/>
              <a:ext cx="401764" cy="401764"/>
            </a:xfrm>
            <a:custGeom>
              <a:avLst/>
              <a:gdLst>
                <a:gd name="connsiteX0" fmla="*/ 200882 w 401764"/>
                <a:gd name="connsiteY0" fmla="*/ 401764 h 401764"/>
                <a:gd name="connsiteX1" fmla="*/ 0 w 401764"/>
                <a:gd name="connsiteY1" fmla="*/ 200882 h 401764"/>
                <a:gd name="connsiteX2" fmla="*/ 200882 w 401764"/>
                <a:gd name="connsiteY2" fmla="*/ 0 h 401764"/>
                <a:gd name="connsiteX3" fmla="*/ 401764 w 401764"/>
                <a:gd name="connsiteY3" fmla="*/ 200882 h 401764"/>
                <a:gd name="connsiteX4" fmla="*/ 200882 w 401764"/>
                <a:gd name="connsiteY4" fmla="*/ 401764 h 401764"/>
                <a:gd name="connsiteX5" fmla="*/ 200882 w 401764"/>
                <a:gd name="connsiteY5" fmla="*/ 142875 h 401764"/>
                <a:gd name="connsiteX6" fmla="*/ 142875 w 401764"/>
                <a:gd name="connsiteY6" fmla="*/ 200882 h 401764"/>
                <a:gd name="connsiteX7" fmla="*/ 200882 w 401764"/>
                <a:gd name="connsiteY7" fmla="*/ 258889 h 401764"/>
                <a:gd name="connsiteX8" fmla="*/ 258889 w 401764"/>
                <a:gd name="connsiteY8" fmla="*/ 200882 h 401764"/>
                <a:gd name="connsiteX9" fmla="*/ 200882 w 401764"/>
                <a:gd name="connsiteY9" fmla="*/ 142875 h 40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764" h="401764">
                  <a:moveTo>
                    <a:pt x="200882" y="401764"/>
                  </a:moveTo>
                  <a:cubicBezTo>
                    <a:pt x="90116" y="401764"/>
                    <a:pt x="0" y="311648"/>
                    <a:pt x="0" y="200882"/>
                  </a:cubicBezTo>
                  <a:cubicBezTo>
                    <a:pt x="0" y="90116"/>
                    <a:pt x="90116" y="0"/>
                    <a:pt x="200882" y="0"/>
                  </a:cubicBezTo>
                  <a:cubicBezTo>
                    <a:pt x="311648" y="0"/>
                    <a:pt x="401764" y="90116"/>
                    <a:pt x="401764" y="200882"/>
                  </a:cubicBezTo>
                  <a:cubicBezTo>
                    <a:pt x="401764" y="311648"/>
                    <a:pt x="311648" y="401764"/>
                    <a:pt x="200882" y="401764"/>
                  </a:cubicBezTo>
                  <a:close/>
                  <a:moveTo>
                    <a:pt x="200882" y="142875"/>
                  </a:moveTo>
                  <a:cubicBezTo>
                    <a:pt x="168897" y="142875"/>
                    <a:pt x="142875" y="168897"/>
                    <a:pt x="142875" y="200882"/>
                  </a:cubicBezTo>
                  <a:cubicBezTo>
                    <a:pt x="142875" y="232867"/>
                    <a:pt x="168888" y="258889"/>
                    <a:pt x="200882" y="258889"/>
                  </a:cubicBezTo>
                  <a:cubicBezTo>
                    <a:pt x="232877" y="258889"/>
                    <a:pt x="258889" y="232867"/>
                    <a:pt x="258889" y="200882"/>
                  </a:cubicBezTo>
                  <a:cubicBezTo>
                    <a:pt x="258889" y="168897"/>
                    <a:pt x="232867" y="142875"/>
                    <a:pt x="200882" y="142875"/>
                  </a:cubicBezTo>
                  <a:close/>
                </a:path>
              </a:pathLst>
            </a:custGeom>
            <a:solidFill>
              <a:srgbClr val="0038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2"/>
          <p:cNvGrpSpPr/>
          <p:nvPr/>
        </p:nvGrpSpPr>
        <p:grpSpPr>
          <a:xfrm>
            <a:off x="3462589" y="3562847"/>
            <a:ext cx="477553" cy="477541"/>
            <a:chOff x="5248817" y="3610431"/>
            <a:chExt cx="401774" cy="401764"/>
          </a:xfrm>
          <a:solidFill>
            <a:schemeClr val="accent1"/>
          </a:solidFill>
        </p:grpSpPr>
        <p:sp>
          <p:nvSpPr>
            <p:cNvPr id="54" name="Freeform: Shape 53"/>
            <p:cNvSpPr/>
            <p:nvPr/>
          </p:nvSpPr>
          <p:spPr>
            <a:xfrm>
              <a:off x="5320255" y="3681869"/>
              <a:ext cx="258889" cy="258889"/>
            </a:xfrm>
            <a:custGeom>
              <a:avLst/>
              <a:gdLst>
                <a:gd name="connsiteX0" fmla="*/ 258890 w 258889"/>
                <a:gd name="connsiteY0" fmla="*/ 129445 h 258889"/>
                <a:gd name="connsiteX1" fmla="*/ 129445 w 258889"/>
                <a:gd name="connsiteY1" fmla="*/ 258889 h 258889"/>
                <a:gd name="connsiteX2" fmla="*/ 0 w 258889"/>
                <a:gd name="connsiteY2" fmla="*/ 129445 h 258889"/>
                <a:gd name="connsiteX3" fmla="*/ 129445 w 258889"/>
                <a:gd name="connsiteY3" fmla="*/ 0 h 258889"/>
                <a:gd name="connsiteX4" fmla="*/ 258890 w 258889"/>
                <a:gd name="connsiteY4" fmla="*/ 129445 h 2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89" h="258889">
                  <a:moveTo>
                    <a:pt x="258890" y="129445"/>
                  </a:moveTo>
                  <a:cubicBezTo>
                    <a:pt x="258890" y="200935"/>
                    <a:pt x="200935" y="258889"/>
                    <a:pt x="129445" y="258889"/>
                  </a:cubicBezTo>
                  <a:cubicBezTo>
                    <a:pt x="57954" y="258889"/>
                    <a:pt x="0" y="200935"/>
                    <a:pt x="0" y="129445"/>
                  </a:cubicBezTo>
                  <a:cubicBezTo>
                    <a:pt x="0" y="57954"/>
                    <a:pt x="57954" y="0"/>
                    <a:pt x="129445" y="0"/>
                  </a:cubicBezTo>
                  <a:cubicBezTo>
                    <a:pt x="200935" y="0"/>
                    <a:pt x="258890" y="57954"/>
                    <a:pt x="258890" y="129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/>
            <p:cNvSpPr/>
            <p:nvPr/>
          </p:nvSpPr>
          <p:spPr>
            <a:xfrm>
              <a:off x="5248817" y="3610431"/>
              <a:ext cx="401774" cy="401764"/>
            </a:xfrm>
            <a:custGeom>
              <a:avLst/>
              <a:gdLst>
                <a:gd name="connsiteX0" fmla="*/ 200892 w 401774"/>
                <a:gd name="connsiteY0" fmla="*/ 401764 h 401764"/>
                <a:gd name="connsiteX1" fmla="*/ 0 w 401774"/>
                <a:gd name="connsiteY1" fmla="*/ 200882 h 401764"/>
                <a:gd name="connsiteX2" fmla="*/ 200892 w 401774"/>
                <a:gd name="connsiteY2" fmla="*/ 0 h 401764"/>
                <a:gd name="connsiteX3" fmla="*/ 401774 w 401774"/>
                <a:gd name="connsiteY3" fmla="*/ 200882 h 401764"/>
                <a:gd name="connsiteX4" fmla="*/ 200892 w 401774"/>
                <a:gd name="connsiteY4" fmla="*/ 401764 h 401764"/>
                <a:gd name="connsiteX5" fmla="*/ 200892 w 401774"/>
                <a:gd name="connsiteY5" fmla="*/ 142875 h 401764"/>
                <a:gd name="connsiteX6" fmla="*/ 142875 w 401774"/>
                <a:gd name="connsiteY6" fmla="*/ 200882 h 401764"/>
                <a:gd name="connsiteX7" fmla="*/ 200892 w 401774"/>
                <a:gd name="connsiteY7" fmla="*/ 258889 h 401764"/>
                <a:gd name="connsiteX8" fmla="*/ 258899 w 401774"/>
                <a:gd name="connsiteY8" fmla="*/ 200882 h 401764"/>
                <a:gd name="connsiteX9" fmla="*/ 200892 w 401774"/>
                <a:gd name="connsiteY9" fmla="*/ 142875 h 40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774" h="401764">
                  <a:moveTo>
                    <a:pt x="200892" y="401764"/>
                  </a:moveTo>
                  <a:cubicBezTo>
                    <a:pt x="90116" y="401764"/>
                    <a:pt x="0" y="311648"/>
                    <a:pt x="0" y="200882"/>
                  </a:cubicBezTo>
                  <a:cubicBezTo>
                    <a:pt x="0" y="90116"/>
                    <a:pt x="90116" y="0"/>
                    <a:pt x="200892" y="0"/>
                  </a:cubicBezTo>
                  <a:cubicBezTo>
                    <a:pt x="311658" y="0"/>
                    <a:pt x="401774" y="90116"/>
                    <a:pt x="401774" y="200882"/>
                  </a:cubicBezTo>
                  <a:cubicBezTo>
                    <a:pt x="401774" y="311648"/>
                    <a:pt x="311658" y="401764"/>
                    <a:pt x="200892" y="401764"/>
                  </a:cubicBezTo>
                  <a:close/>
                  <a:moveTo>
                    <a:pt x="200892" y="142875"/>
                  </a:moveTo>
                  <a:cubicBezTo>
                    <a:pt x="168907" y="142875"/>
                    <a:pt x="142875" y="168897"/>
                    <a:pt x="142875" y="200882"/>
                  </a:cubicBezTo>
                  <a:cubicBezTo>
                    <a:pt x="142875" y="232867"/>
                    <a:pt x="168897" y="258889"/>
                    <a:pt x="200892" y="258889"/>
                  </a:cubicBezTo>
                  <a:cubicBezTo>
                    <a:pt x="232886" y="258889"/>
                    <a:pt x="258899" y="232867"/>
                    <a:pt x="258899" y="200882"/>
                  </a:cubicBezTo>
                  <a:cubicBezTo>
                    <a:pt x="258899" y="168897"/>
                    <a:pt x="232877" y="142875"/>
                    <a:pt x="200892" y="142875"/>
                  </a:cubicBezTo>
                  <a:close/>
                </a:path>
              </a:pathLst>
            </a:custGeom>
            <a:solidFill>
              <a:srgbClr val="F265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aphic 2"/>
          <p:cNvGrpSpPr/>
          <p:nvPr/>
        </p:nvGrpSpPr>
        <p:grpSpPr>
          <a:xfrm>
            <a:off x="4997730" y="3562847"/>
            <a:ext cx="477553" cy="477541"/>
            <a:chOff x="6540360" y="3610431"/>
            <a:chExt cx="401774" cy="401764"/>
          </a:xfrm>
          <a:solidFill>
            <a:schemeClr val="accent1"/>
          </a:solidFill>
        </p:grpSpPr>
        <p:sp>
          <p:nvSpPr>
            <p:cNvPr id="52" name="Freeform: Shape 51"/>
            <p:cNvSpPr/>
            <p:nvPr/>
          </p:nvSpPr>
          <p:spPr>
            <a:xfrm>
              <a:off x="6611807" y="3681869"/>
              <a:ext cx="258889" cy="258889"/>
            </a:xfrm>
            <a:custGeom>
              <a:avLst/>
              <a:gdLst>
                <a:gd name="connsiteX0" fmla="*/ 258890 w 258889"/>
                <a:gd name="connsiteY0" fmla="*/ 129445 h 258889"/>
                <a:gd name="connsiteX1" fmla="*/ 129445 w 258889"/>
                <a:gd name="connsiteY1" fmla="*/ 258889 h 258889"/>
                <a:gd name="connsiteX2" fmla="*/ 0 w 258889"/>
                <a:gd name="connsiteY2" fmla="*/ 129445 h 258889"/>
                <a:gd name="connsiteX3" fmla="*/ 129445 w 258889"/>
                <a:gd name="connsiteY3" fmla="*/ 0 h 258889"/>
                <a:gd name="connsiteX4" fmla="*/ 258890 w 258889"/>
                <a:gd name="connsiteY4" fmla="*/ 129445 h 2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89" h="258889">
                  <a:moveTo>
                    <a:pt x="258890" y="129445"/>
                  </a:moveTo>
                  <a:cubicBezTo>
                    <a:pt x="258890" y="200935"/>
                    <a:pt x="200935" y="258889"/>
                    <a:pt x="129445" y="258889"/>
                  </a:cubicBezTo>
                  <a:cubicBezTo>
                    <a:pt x="57954" y="258889"/>
                    <a:pt x="0" y="200935"/>
                    <a:pt x="0" y="129445"/>
                  </a:cubicBezTo>
                  <a:cubicBezTo>
                    <a:pt x="0" y="57954"/>
                    <a:pt x="57954" y="0"/>
                    <a:pt x="129445" y="0"/>
                  </a:cubicBezTo>
                  <a:cubicBezTo>
                    <a:pt x="200935" y="0"/>
                    <a:pt x="258890" y="57954"/>
                    <a:pt x="258890" y="129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/>
            <p:cNvSpPr/>
            <p:nvPr/>
          </p:nvSpPr>
          <p:spPr>
            <a:xfrm>
              <a:off x="6540360" y="3610431"/>
              <a:ext cx="401774" cy="401764"/>
            </a:xfrm>
            <a:custGeom>
              <a:avLst/>
              <a:gdLst>
                <a:gd name="connsiteX0" fmla="*/ 200882 w 401774"/>
                <a:gd name="connsiteY0" fmla="*/ 401764 h 401764"/>
                <a:gd name="connsiteX1" fmla="*/ 0 w 401774"/>
                <a:gd name="connsiteY1" fmla="*/ 200882 h 401764"/>
                <a:gd name="connsiteX2" fmla="*/ 200882 w 401774"/>
                <a:gd name="connsiteY2" fmla="*/ 0 h 401764"/>
                <a:gd name="connsiteX3" fmla="*/ 401774 w 401774"/>
                <a:gd name="connsiteY3" fmla="*/ 200882 h 401764"/>
                <a:gd name="connsiteX4" fmla="*/ 200882 w 401774"/>
                <a:gd name="connsiteY4" fmla="*/ 401764 h 401764"/>
                <a:gd name="connsiteX5" fmla="*/ 200882 w 401774"/>
                <a:gd name="connsiteY5" fmla="*/ 142875 h 401764"/>
                <a:gd name="connsiteX6" fmla="*/ 142875 w 401774"/>
                <a:gd name="connsiteY6" fmla="*/ 200882 h 401764"/>
                <a:gd name="connsiteX7" fmla="*/ 200882 w 401774"/>
                <a:gd name="connsiteY7" fmla="*/ 258889 h 401764"/>
                <a:gd name="connsiteX8" fmla="*/ 258899 w 401774"/>
                <a:gd name="connsiteY8" fmla="*/ 200882 h 401764"/>
                <a:gd name="connsiteX9" fmla="*/ 200882 w 401774"/>
                <a:gd name="connsiteY9" fmla="*/ 142875 h 40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774" h="401764">
                  <a:moveTo>
                    <a:pt x="200882" y="401764"/>
                  </a:moveTo>
                  <a:cubicBezTo>
                    <a:pt x="90116" y="401764"/>
                    <a:pt x="0" y="311648"/>
                    <a:pt x="0" y="200882"/>
                  </a:cubicBezTo>
                  <a:cubicBezTo>
                    <a:pt x="0" y="90116"/>
                    <a:pt x="90116" y="0"/>
                    <a:pt x="200882" y="0"/>
                  </a:cubicBezTo>
                  <a:cubicBezTo>
                    <a:pt x="311658" y="0"/>
                    <a:pt x="401774" y="90116"/>
                    <a:pt x="401774" y="200882"/>
                  </a:cubicBezTo>
                  <a:cubicBezTo>
                    <a:pt x="401774" y="311648"/>
                    <a:pt x="311658" y="401764"/>
                    <a:pt x="200882" y="401764"/>
                  </a:cubicBezTo>
                  <a:close/>
                  <a:moveTo>
                    <a:pt x="200882" y="142875"/>
                  </a:moveTo>
                  <a:cubicBezTo>
                    <a:pt x="168897" y="142875"/>
                    <a:pt x="142875" y="168897"/>
                    <a:pt x="142875" y="200882"/>
                  </a:cubicBezTo>
                  <a:cubicBezTo>
                    <a:pt x="142875" y="232867"/>
                    <a:pt x="168888" y="258889"/>
                    <a:pt x="200882" y="258889"/>
                  </a:cubicBezTo>
                  <a:cubicBezTo>
                    <a:pt x="232877" y="258889"/>
                    <a:pt x="258899" y="232867"/>
                    <a:pt x="258899" y="200882"/>
                  </a:cubicBezTo>
                  <a:cubicBezTo>
                    <a:pt x="258899" y="168897"/>
                    <a:pt x="232877" y="142875"/>
                    <a:pt x="200882" y="142875"/>
                  </a:cubicBezTo>
                  <a:close/>
                </a:path>
              </a:pathLst>
            </a:custGeom>
            <a:solidFill>
              <a:srgbClr val="0038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aphic 2"/>
          <p:cNvGrpSpPr/>
          <p:nvPr/>
        </p:nvGrpSpPr>
        <p:grpSpPr>
          <a:xfrm>
            <a:off x="6532881" y="3562847"/>
            <a:ext cx="477541" cy="477541"/>
            <a:chOff x="7831912" y="3610431"/>
            <a:chExt cx="401764" cy="401764"/>
          </a:xfrm>
          <a:solidFill>
            <a:schemeClr val="accent1"/>
          </a:solidFill>
        </p:grpSpPr>
        <p:sp>
          <p:nvSpPr>
            <p:cNvPr id="50" name="Freeform: Shape 49"/>
            <p:cNvSpPr/>
            <p:nvPr/>
          </p:nvSpPr>
          <p:spPr>
            <a:xfrm>
              <a:off x="7903349" y="3681869"/>
              <a:ext cx="258889" cy="258889"/>
            </a:xfrm>
            <a:custGeom>
              <a:avLst/>
              <a:gdLst>
                <a:gd name="connsiteX0" fmla="*/ 258889 w 258889"/>
                <a:gd name="connsiteY0" fmla="*/ 129445 h 258889"/>
                <a:gd name="connsiteX1" fmla="*/ 129444 w 258889"/>
                <a:gd name="connsiteY1" fmla="*/ 258889 h 258889"/>
                <a:gd name="connsiteX2" fmla="*/ -1 w 258889"/>
                <a:gd name="connsiteY2" fmla="*/ 129445 h 258889"/>
                <a:gd name="connsiteX3" fmla="*/ 129444 w 258889"/>
                <a:gd name="connsiteY3" fmla="*/ 0 h 258889"/>
                <a:gd name="connsiteX4" fmla="*/ 258889 w 258889"/>
                <a:gd name="connsiteY4" fmla="*/ 129445 h 2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89" h="258889">
                  <a:moveTo>
                    <a:pt x="258889" y="129445"/>
                  </a:moveTo>
                  <a:cubicBezTo>
                    <a:pt x="258889" y="200935"/>
                    <a:pt x="200935" y="258889"/>
                    <a:pt x="129444" y="258889"/>
                  </a:cubicBezTo>
                  <a:cubicBezTo>
                    <a:pt x="57954" y="258889"/>
                    <a:pt x="-1" y="200935"/>
                    <a:pt x="-1" y="129445"/>
                  </a:cubicBezTo>
                  <a:cubicBezTo>
                    <a:pt x="-1" y="57954"/>
                    <a:pt x="57954" y="0"/>
                    <a:pt x="129444" y="0"/>
                  </a:cubicBezTo>
                  <a:cubicBezTo>
                    <a:pt x="200935" y="0"/>
                    <a:pt x="258889" y="57954"/>
                    <a:pt x="258889" y="129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/>
            <p:cNvSpPr/>
            <p:nvPr/>
          </p:nvSpPr>
          <p:spPr>
            <a:xfrm>
              <a:off x="7831912" y="3610431"/>
              <a:ext cx="401764" cy="401764"/>
            </a:xfrm>
            <a:custGeom>
              <a:avLst/>
              <a:gdLst>
                <a:gd name="connsiteX0" fmla="*/ 200883 w 401764"/>
                <a:gd name="connsiteY0" fmla="*/ 401764 h 401764"/>
                <a:gd name="connsiteX1" fmla="*/ 0 w 401764"/>
                <a:gd name="connsiteY1" fmla="*/ 200882 h 401764"/>
                <a:gd name="connsiteX2" fmla="*/ 200883 w 401764"/>
                <a:gd name="connsiteY2" fmla="*/ 0 h 401764"/>
                <a:gd name="connsiteX3" fmla="*/ 401764 w 401764"/>
                <a:gd name="connsiteY3" fmla="*/ 200882 h 401764"/>
                <a:gd name="connsiteX4" fmla="*/ 200883 w 401764"/>
                <a:gd name="connsiteY4" fmla="*/ 401764 h 401764"/>
                <a:gd name="connsiteX5" fmla="*/ 200883 w 401764"/>
                <a:gd name="connsiteY5" fmla="*/ 142875 h 401764"/>
                <a:gd name="connsiteX6" fmla="*/ 142875 w 401764"/>
                <a:gd name="connsiteY6" fmla="*/ 200882 h 401764"/>
                <a:gd name="connsiteX7" fmla="*/ 200883 w 401764"/>
                <a:gd name="connsiteY7" fmla="*/ 258889 h 401764"/>
                <a:gd name="connsiteX8" fmla="*/ 258889 w 401764"/>
                <a:gd name="connsiteY8" fmla="*/ 200882 h 401764"/>
                <a:gd name="connsiteX9" fmla="*/ 200883 w 401764"/>
                <a:gd name="connsiteY9" fmla="*/ 142875 h 40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764" h="401764">
                  <a:moveTo>
                    <a:pt x="200883" y="401764"/>
                  </a:moveTo>
                  <a:cubicBezTo>
                    <a:pt x="90116" y="401764"/>
                    <a:pt x="0" y="311648"/>
                    <a:pt x="0" y="200882"/>
                  </a:cubicBezTo>
                  <a:cubicBezTo>
                    <a:pt x="0" y="90116"/>
                    <a:pt x="90116" y="0"/>
                    <a:pt x="200883" y="0"/>
                  </a:cubicBezTo>
                  <a:cubicBezTo>
                    <a:pt x="311648" y="0"/>
                    <a:pt x="401764" y="90116"/>
                    <a:pt x="401764" y="200882"/>
                  </a:cubicBezTo>
                  <a:cubicBezTo>
                    <a:pt x="401764" y="311648"/>
                    <a:pt x="311648" y="401764"/>
                    <a:pt x="200883" y="401764"/>
                  </a:cubicBezTo>
                  <a:close/>
                  <a:moveTo>
                    <a:pt x="200883" y="142875"/>
                  </a:moveTo>
                  <a:cubicBezTo>
                    <a:pt x="168897" y="142875"/>
                    <a:pt x="142875" y="168897"/>
                    <a:pt x="142875" y="200882"/>
                  </a:cubicBezTo>
                  <a:cubicBezTo>
                    <a:pt x="142875" y="232867"/>
                    <a:pt x="168888" y="258889"/>
                    <a:pt x="200883" y="258889"/>
                  </a:cubicBezTo>
                  <a:cubicBezTo>
                    <a:pt x="232877" y="258889"/>
                    <a:pt x="258889" y="232867"/>
                    <a:pt x="258889" y="200882"/>
                  </a:cubicBezTo>
                  <a:cubicBezTo>
                    <a:pt x="258889" y="168897"/>
                    <a:pt x="232877" y="142875"/>
                    <a:pt x="200883" y="142875"/>
                  </a:cubicBezTo>
                  <a:close/>
                </a:path>
              </a:pathLst>
            </a:custGeom>
            <a:solidFill>
              <a:srgbClr val="F265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aphic 2"/>
          <p:cNvGrpSpPr/>
          <p:nvPr/>
        </p:nvGrpSpPr>
        <p:grpSpPr>
          <a:xfrm>
            <a:off x="8068021" y="3562847"/>
            <a:ext cx="477551" cy="477541"/>
            <a:chOff x="9123454" y="3610431"/>
            <a:chExt cx="401773" cy="401764"/>
          </a:xfrm>
          <a:solidFill>
            <a:srgbClr val="52B147"/>
          </a:solidFill>
        </p:grpSpPr>
        <p:sp>
          <p:nvSpPr>
            <p:cNvPr id="48" name="Freeform: Shape 47"/>
            <p:cNvSpPr/>
            <p:nvPr/>
          </p:nvSpPr>
          <p:spPr>
            <a:xfrm>
              <a:off x="9194892" y="3681869"/>
              <a:ext cx="258889" cy="258889"/>
            </a:xfrm>
            <a:custGeom>
              <a:avLst/>
              <a:gdLst>
                <a:gd name="connsiteX0" fmla="*/ 258890 w 258889"/>
                <a:gd name="connsiteY0" fmla="*/ 129445 h 258889"/>
                <a:gd name="connsiteX1" fmla="*/ 129445 w 258889"/>
                <a:gd name="connsiteY1" fmla="*/ 258889 h 258889"/>
                <a:gd name="connsiteX2" fmla="*/ 0 w 258889"/>
                <a:gd name="connsiteY2" fmla="*/ 129445 h 258889"/>
                <a:gd name="connsiteX3" fmla="*/ 129445 w 258889"/>
                <a:gd name="connsiteY3" fmla="*/ 0 h 258889"/>
                <a:gd name="connsiteX4" fmla="*/ 258890 w 258889"/>
                <a:gd name="connsiteY4" fmla="*/ 129445 h 2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89" h="258889">
                  <a:moveTo>
                    <a:pt x="258890" y="129445"/>
                  </a:moveTo>
                  <a:cubicBezTo>
                    <a:pt x="258890" y="200935"/>
                    <a:pt x="200935" y="258889"/>
                    <a:pt x="129445" y="258889"/>
                  </a:cubicBezTo>
                  <a:cubicBezTo>
                    <a:pt x="57954" y="258889"/>
                    <a:pt x="0" y="200935"/>
                    <a:pt x="0" y="129445"/>
                  </a:cubicBezTo>
                  <a:cubicBezTo>
                    <a:pt x="0" y="57954"/>
                    <a:pt x="57954" y="0"/>
                    <a:pt x="129445" y="0"/>
                  </a:cubicBezTo>
                  <a:cubicBezTo>
                    <a:pt x="200935" y="0"/>
                    <a:pt x="258890" y="57954"/>
                    <a:pt x="258890" y="12944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9123454" y="3610431"/>
              <a:ext cx="401773" cy="401764"/>
            </a:xfrm>
            <a:custGeom>
              <a:avLst/>
              <a:gdLst>
                <a:gd name="connsiteX0" fmla="*/ 200882 w 401773"/>
                <a:gd name="connsiteY0" fmla="*/ 401764 h 401764"/>
                <a:gd name="connsiteX1" fmla="*/ 0 w 401773"/>
                <a:gd name="connsiteY1" fmla="*/ 200882 h 401764"/>
                <a:gd name="connsiteX2" fmla="*/ 200882 w 401773"/>
                <a:gd name="connsiteY2" fmla="*/ 0 h 401764"/>
                <a:gd name="connsiteX3" fmla="*/ 401774 w 401773"/>
                <a:gd name="connsiteY3" fmla="*/ 200882 h 401764"/>
                <a:gd name="connsiteX4" fmla="*/ 200882 w 401773"/>
                <a:gd name="connsiteY4" fmla="*/ 401764 h 401764"/>
                <a:gd name="connsiteX5" fmla="*/ 200882 w 401773"/>
                <a:gd name="connsiteY5" fmla="*/ 142875 h 401764"/>
                <a:gd name="connsiteX6" fmla="*/ 142875 w 401773"/>
                <a:gd name="connsiteY6" fmla="*/ 200882 h 401764"/>
                <a:gd name="connsiteX7" fmla="*/ 200882 w 401773"/>
                <a:gd name="connsiteY7" fmla="*/ 258889 h 401764"/>
                <a:gd name="connsiteX8" fmla="*/ 258899 w 401773"/>
                <a:gd name="connsiteY8" fmla="*/ 200882 h 401764"/>
                <a:gd name="connsiteX9" fmla="*/ 200882 w 401773"/>
                <a:gd name="connsiteY9" fmla="*/ 142875 h 40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773" h="401764">
                  <a:moveTo>
                    <a:pt x="200882" y="401764"/>
                  </a:moveTo>
                  <a:cubicBezTo>
                    <a:pt x="90116" y="401764"/>
                    <a:pt x="0" y="311648"/>
                    <a:pt x="0" y="200882"/>
                  </a:cubicBezTo>
                  <a:cubicBezTo>
                    <a:pt x="0" y="90116"/>
                    <a:pt x="90116" y="0"/>
                    <a:pt x="200882" y="0"/>
                  </a:cubicBezTo>
                  <a:cubicBezTo>
                    <a:pt x="311658" y="0"/>
                    <a:pt x="401774" y="90116"/>
                    <a:pt x="401774" y="200882"/>
                  </a:cubicBezTo>
                  <a:cubicBezTo>
                    <a:pt x="401774" y="311648"/>
                    <a:pt x="311658" y="401764"/>
                    <a:pt x="200882" y="401764"/>
                  </a:cubicBezTo>
                  <a:close/>
                  <a:moveTo>
                    <a:pt x="200882" y="142875"/>
                  </a:moveTo>
                  <a:cubicBezTo>
                    <a:pt x="168897" y="142875"/>
                    <a:pt x="142875" y="168897"/>
                    <a:pt x="142875" y="200882"/>
                  </a:cubicBezTo>
                  <a:cubicBezTo>
                    <a:pt x="142875" y="232867"/>
                    <a:pt x="168887" y="258889"/>
                    <a:pt x="200882" y="258889"/>
                  </a:cubicBezTo>
                  <a:cubicBezTo>
                    <a:pt x="232876" y="258889"/>
                    <a:pt x="258899" y="232867"/>
                    <a:pt x="258899" y="200882"/>
                  </a:cubicBezTo>
                  <a:cubicBezTo>
                    <a:pt x="258899" y="168897"/>
                    <a:pt x="232867" y="142875"/>
                    <a:pt x="200882" y="142875"/>
                  </a:cubicBezTo>
                  <a:close/>
                </a:path>
              </a:pathLst>
            </a:custGeom>
            <a:solidFill>
              <a:srgbClr val="0038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Freeform: Shape 12"/>
          <p:cNvSpPr/>
          <p:nvPr/>
        </p:nvSpPr>
        <p:spPr>
          <a:xfrm>
            <a:off x="886279" y="2810623"/>
            <a:ext cx="1024731" cy="1024731"/>
          </a:xfrm>
          <a:custGeom>
            <a:avLst/>
            <a:gdLst>
              <a:gd name="connsiteX0" fmla="*/ 862127 w 862126"/>
              <a:gd name="connsiteY0" fmla="*/ 431063 h 862126"/>
              <a:gd name="connsiteX1" fmla="*/ 431063 w 862126"/>
              <a:gd name="connsiteY1" fmla="*/ 862127 h 862126"/>
              <a:gd name="connsiteX2" fmla="*/ 0 w 862126"/>
              <a:gd name="connsiteY2" fmla="*/ 431063 h 862126"/>
              <a:gd name="connsiteX3" fmla="*/ 431063 w 862126"/>
              <a:gd name="connsiteY3" fmla="*/ 0 h 862126"/>
              <a:gd name="connsiteX4" fmla="*/ 862127 w 862126"/>
              <a:gd name="connsiteY4" fmla="*/ 431063 h 86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126" h="862126">
                <a:moveTo>
                  <a:pt x="862127" y="431063"/>
                </a:moveTo>
                <a:cubicBezTo>
                  <a:pt x="862127" y="669133"/>
                  <a:pt x="669133" y="862127"/>
                  <a:pt x="431063" y="862127"/>
                </a:cubicBezTo>
                <a:cubicBezTo>
                  <a:pt x="192994" y="862127"/>
                  <a:pt x="0" y="669133"/>
                  <a:pt x="0" y="431063"/>
                </a:cubicBezTo>
                <a:cubicBezTo>
                  <a:pt x="0" y="192994"/>
                  <a:pt x="192994" y="0"/>
                  <a:pt x="431063" y="0"/>
                </a:cubicBezTo>
                <a:cubicBezTo>
                  <a:pt x="669133" y="0"/>
                  <a:pt x="862127" y="192994"/>
                  <a:pt x="862127" y="431063"/>
                </a:cubicBez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/>
          <p:cNvSpPr/>
          <p:nvPr/>
        </p:nvSpPr>
        <p:spPr>
          <a:xfrm>
            <a:off x="2435649" y="3767880"/>
            <a:ext cx="1024731" cy="1024731"/>
          </a:xfrm>
          <a:custGeom>
            <a:avLst/>
            <a:gdLst>
              <a:gd name="connsiteX0" fmla="*/ 862127 w 862126"/>
              <a:gd name="connsiteY0" fmla="*/ 431063 h 862126"/>
              <a:gd name="connsiteX1" fmla="*/ 431063 w 862126"/>
              <a:gd name="connsiteY1" fmla="*/ 862127 h 862126"/>
              <a:gd name="connsiteX2" fmla="*/ 0 w 862126"/>
              <a:gd name="connsiteY2" fmla="*/ 431063 h 862126"/>
              <a:gd name="connsiteX3" fmla="*/ 431063 w 862126"/>
              <a:gd name="connsiteY3" fmla="*/ 0 h 862126"/>
              <a:gd name="connsiteX4" fmla="*/ 862127 w 862126"/>
              <a:gd name="connsiteY4" fmla="*/ 431063 h 86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126" h="862126">
                <a:moveTo>
                  <a:pt x="862127" y="431063"/>
                </a:moveTo>
                <a:cubicBezTo>
                  <a:pt x="862127" y="669133"/>
                  <a:pt x="669133" y="862127"/>
                  <a:pt x="431063" y="862127"/>
                </a:cubicBezTo>
                <a:cubicBezTo>
                  <a:pt x="192994" y="862127"/>
                  <a:pt x="0" y="669133"/>
                  <a:pt x="0" y="431063"/>
                </a:cubicBezTo>
                <a:cubicBezTo>
                  <a:pt x="0" y="192994"/>
                  <a:pt x="192994" y="0"/>
                  <a:pt x="431063" y="0"/>
                </a:cubicBezTo>
                <a:cubicBezTo>
                  <a:pt x="669133" y="0"/>
                  <a:pt x="862127" y="192994"/>
                  <a:pt x="862127" y="431063"/>
                </a:cubicBez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/>
          <p:cNvSpPr/>
          <p:nvPr/>
        </p:nvSpPr>
        <p:spPr>
          <a:xfrm>
            <a:off x="2931033" y="2781844"/>
            <a:ext cx="33965" cy="1498401"/>
          </a:xfrm>
          <a:custGeom>
            <a:avLst/>
            <a:gdLst>
              <a:gd name="connsiteX0" fmla="*/ 0 w 28575"/>
              <a:gd name="connsiteY0" fmla="*/ 0 h 1260633"/>
              <a:gd name="connsiteX1" fmla="*/ 28575 w 28575"/>
              <a:gd name="connsiteY1" fmla="*/ 0 h 1260633"/>
              <a:gd name="connsiteX2" fmla="*/ 28575 w 28575"/>
              <a:gd name="connsiteY2" fmla="*/ 1260634 h 1260633"/>
              <a:gd name="connsiteX3" fmla="*/ 0 w 28575"/>
              <a:gd name="connsiteY3" fmla="*/ 1260634 h 126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" h="1260633">
                <a:moveTo>
                  <a:pt x="0" y="0"/>
                </a:moveTo>
                <a:lnTo>
                  <a:pt x="28575" y="0"/>
                </a:lnTo>
                <a:lnTo>
                  <a:pt x="28575" y="1260634"/>
                </a:lnTo>
                <a:lnTo>
                  <a:pt x="0" y="1260634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/>
          <p:cNvSpPr/>
          <p:nvPr/>
        </p:nvSpPr>
        <p:spPr>
          <a:xfrm>
            <a:off x="5491710" y="3767880"/>
            <a:ext cx="1024731" cy="1024731"/>
          </a:xfrm>
          <a:custGeom>
            <a:avLst/>
            <a:gdLst>
              <a:gd name="connsiteX0" fmla="*/ 862127 w 862126"/>
              <a:gd name="connsiteY0" fmla="*/ 431063 h 862126"/>
              <a:gd name="connsiteX1" fmla="*/ 431064 w 862126"/>
              <a:gd name="connsiteY1" fmla="*/ 862127 h 862126"/>
              <a:gd name="connsiteX2" fmla="*/ 0 w 862126"/>
              <a:gd name="connsiteY2" fmla="*/ 431063 h 862126"/>
              <a:gd name="connsiteX3" fmla="*/ 431064 w 862126"/>
              <a:gd name="connsiteY3" fmla="*/ 0 h 862126"/>
              <a:gd name="connsiteX4" fmla="*/ 862127 w 862126"/>
              <a:gd name="connsiteY4" fmla="*/ 431063 h 86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126" h="862126">
                <a:moveTo>
                  <a:pt x="862127" y="431063"/>
                </a:moveTo>
                <a:cubicBezTo>
                  <a:pt x="862127" y="669133"/>
                  <a:pt x="669134" y="862127"/>
                  <a:pt x="431064" y="862127"/>
                </a:cubicBezTo>
                <a:cubicBezTo>
                  <a:pt x="192994" y="862127"/>
                  <a:pt x="0" y="669133"/>
                  <a:pt x="0" y="431063"/>
                </a:cubicBezTo>
                <a:cubicBezTo>
                  <a:pt x="0" y="192994"/>
                  <a:pt x="192994" y="0"/>
                  <a:pt x="431064" y="0"/>
                </a:cubicBezTo>
                <a:cubicBezTo>
                  <a:pt x="669134" y="0"/>
                  <a:pt x="862127" y="192994"/>
                  <a:pt x="862127" y="431063"/>
                </a:cubicBez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/>
          <p:cNvSpPr/>
          <p:nvPr/>
        </p:nvSpPr>
        <p:spPr>
          <a:xfrm>
            <a:off x="5987094" y="2781844"/>
            <a:ext cx="33965" cy="1498401"/>
          </a:xfrm>
          <a:custGeom>
            <a:avLst/>
            <a:gdLst>
              <a:gd name="connsiteX0" fmla="*/ 0 w 28575"/>
              <a:gd name="connsiteY0" fmla="*/ 0 h 1260633"/>
              <a:gd name="connsiteX1" fmla="*/ 28575 w 28575"/>
              <a:gd name="connsiteY1" fmla="*/ 0 h 1260633"/>
              <a:gd name="connsiteX2" fmla="*/ 28575 w 28575"/>
              <a:gd name="connsiteY2" fmla="*/ 1260634 h 1260633"/>
              <a:gd name="connsiteX3" fmla="*/ 0 w 28575"/>
              <a:gd name="connsiteY3" fmla="*/ 1260634 h 126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" h="1260633">
                <a:moveTo>
                  <a:pt x="0" y="0"/>
                </a:moveTo>
                <a:lnTo>
                  <a:pt x="28575" y="0"/>
                </a:lnTo>
                <a:lnTo>
                  <a:pt x="28575" y="1260634"/>
                </a:lnTo>
                <a:lnTo>
                  <a:pt x="0" y="1260634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/>
          <p:cNvSpPr/>
          <p:nvPr/>
        </p:nvSpPr>
        <p:spPr>
          <a:xfrm>
            <a:off x="3956570" y="2810623"/>
            <a:ext cx="1024731" cy="1024731"/>
          </a:xfrm>
          <a:custGeom>
            <a:avLst/>
            <a:gdLst>
              <a:gd name="connsiteX0" fmla="*/ 862127 w 862126"/>
              <a:gd name="connsiteY0" fmla="*/ 431063 h 862126"/>
              <a:gd name="connsiteX1" fmla="*/ 431063 w 862126"/>
              <a:gd name="connsiteY1" fmla="*/ 862127 h 862126"/>
              <a:gd name="connsiteX2" fmla="*/ 0 w 862126"/>
              <a:gd name="connsiteY2" fmla="*/ 431063 h 862126"/>
              <a:gd name="connsiteX3" fmla="*/ 431063 w 862126"/>
              <a:gd name="connsiteY3" fmla="*/ 0 h 862126"/>
              <a:gd name="connsiteX4" fmla="*/ 862127 w 862126"/>
              <a:gd name="connsiteY4" fmla="*/ 431063 h 86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126" h="862126">
                <a:moveTo>
                  <a:pt x="862127" y="431063"/>
                </a:moveTo>
                <a:cubicBezTo>
                  <a:pt x="862127" y="669133"/>
                  <a:pt x="669133" y="862127"/>
                  <a:pt x="431063" y="862127"/>
                </a:cubicBezTo>
                <a:cubicBezTo>
                  <a:pt x="192993" y="862127"/>
                  <a:pt x="0" y="669133"/>
                  <a:pt x="0" y="431063"/>
                </a:cubicBezTo>
                <a:cubicBezTo>
                  <a:pt x="0" y="192994"/>
                  <a:pt x="192993" y="0"/>
                  <a:pt x="431063" y="0"/>
                </a:cubicBezTo>
                <a:cubicBezTo>
                  <a:pt x="669133" y="0"/>
                  <a:pt x="862127" y="192994"/>
                  <a:pt x="862127" y="431063"/>
                </a:cubicBez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/>
          <p:cNvSpPr/>
          <p:nvPr/>
        </p:nvSpPr>
        <p:spPr>
          <a:xfrm>
            <a:off x="7026862" y="2810623"/>
            <a:ext cx="1024731" cy="1024731"/>
          </a:xfrm>
          <a:custGeom>
            <a:avLst/>
            <a:gdLst>
              <a:gd name="connsiteX0" fmla="*/ 862127 w 862126"/>
              <a:gd name="connsiteY0" fmla="*/ 431063 h 862126"/>
              <a:gd name="connsiteX1" fmla="*/ 431064 w 862126"/>
              <a:gd name="connsiteY1" fmla="*/ 862127 h 862126"/>
              <a:gd name="connsiteX2" fmla="*/ 1 w 862126"/>
              <a:gd name="connsiteY2" fmla="*/ 431063 h 862126"/>
              <a:gd name="connsiteX3" fmla="*/ 431064 w 862126"/>
              <a:gd name="connsiteY3" fmla="*/ 0 h 862126"/>
              <a:gd name="connsiteX4" fmla="*/ 862127 w 862126"/>
              <a:gd name="connsiteY4" fmla="*/ 431063 h 86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126" h="862126">
                <a:moveTo>
                  <a:pt x="862127" y="431063"/>
                </a:moveTo>
                <a:cubicBezTo>
                  <a:pt x="862127" y="669133"/>
                  <a:pt x="669134" y="862127"/>
                  <a:pt x="431064" y="862127"/>
                </a:cubicBezTo>
                <a:cubicBezTo>
                  <a:pt x="192994" y="862127"/>
                  <a:pt x="1" y="669133"/>
                  <a:pt x="1" y="431063"/>
                </a:cubicBezTo>
                <a:cubicBezTo>
                  <a:pt x="1" y="192994"/>
                  <a:pt x="192994" y="0"/>
                  <a:pt x="431064" y="0"/>
                </a:cubicBezTo>
                <a:cubicBezTo>
                  <a:pt x="669134" y="0"/>
                  <a:pt x="862127" y="192994"/>
                  <a:pt x="862127" y="431063"/>
                </a:cubicBez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5" name="Graphic 2"/>
          <p:cNvGrpSpPr/>
          <p:nvPr/>
        </p:nvGrpSpPr>
        <p:grpSpPr>
          <a:xfrm>
            <a:off x="9611373" y="3715247"/>
            <a:ext cx="477541" cy="477541"/>
            <a:chOff x="7831912" y="3610431"/>
            <a:chExt cx="401764" cy="401764"/>
          </a:xfrm>
          <a:solidFill>
            <a:schemeClr val="accent1"/>
          </a:solidFill>
        </p:grpSpPr>
        <p:sp>
          <p:nvSpPr>
            <p:cNvPr id="66" name="Freeform: Shape 65"/>
            <p:cNvSpPr/>
            <p:nvPr/>
          </p:nvSpPr>
          <p:spPr>
            <a:xfrm>
              <a:off x="7903349" y="3681869"/>
              <a:ext cx="258889" cy="258889"/>
            </a:xfrm>
            <a:custGeom>
              <a:avLst/>
              <a:gdLst>
                <a:gd name="connsiteX0" fmla="*/ 258889 w 258889"/>
                <a:gd name="connsiteY0" fmla="*/ 129445 h 258889"/>
                <a:gd name="connsiteX1" fmla="*/ 129444 w 258889"/>
                <a:gd name="connsiteY1" fmla="*/ 258889 h 258889"/>
                <a:gd name="connsiteX2" fmla="*/ -1 w 258889"/>
                <a:gd name="connsiteY2" fmla="*/ 129445 h 258889"/>
                <a:gd name="connsiteX3" fmla="*/ 129444 w 258889"/>
                <a:gd name="connsiteY3" fmla="*/ 0 h 258889"/>
                <a:gd name="connsiteX4" fmla="*/ 258889 w 258889"/>
                <a:gd name="connsiteY4" fmla="*/ 129445 h 2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89" h="258889">
                  <a:moveTo>
                    <a:pt x="258889" y="129445"/>
                  </a:moveTo>
                  <a:cubicBezTo>
                    <a:pt x="258889" y="200935"/>
                    <a:pt x="200935" y="258889"/>
                    <a:pt x="129444" y="258889"/>
                  </a:cubicBezTo>
                  <a:cubicBezTo>
                    <a:pt x="57954" y="258889"/>
                    <a:pt x="-1" y="200935"/>
                    <a:pt x="-1" y="129445"/>
                  </a:cubicBezTo>
                  <a:cubicBezTo>
                    <a:pt x="-1" y="57954"/>
                    <a:pt x="57954" y="0"/>
                    <a:pt x="129444" y="0"/>
                  </a:cubicBezTo>
                  <a:cubicBezTo>
                    <a:pt x="200935" y="0"/>
                    <a:pt x="258889" y="57954"/>
                    <a:pt x="258889" y="129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/>
            <p:cNvSpPr/>
            <p:nvPr/>
          </p:nvSpPr>
          <p:spPr>
            <a:xfrm>
              <a:off x="7831912" y="3610431"/>
              <a:ext cx="401764" cy="401764"/>
            </a:xfrm>
            <a:custGeom>
              <a:avLst/>
              <a:gdLst>
                <a:gd name="connsiteX0" fmla="*/ 200883 w 401764"/>
                <a:gd name="connsiteY0" fmla="*/ 401764 h 401764"/>
                <a:gd name="connsiteX1" fmla="*/ 0 w 401764"/>
                <a:gd name="connsiteY1" fmla="*/ 200882 h 401764"/>
                <a:gd name="connsiteX2" fmla="*/ 200883 w 401764"/>
                <a:gd name="connsiteY2" fmla="*/ 0 h 401764"/>
                <a:gd name="connsiteX3" fmla="*/ 401764 w 401764"/>
                <a:gd name="connsiteY3" fmla="*/ 200882 h 401764"/>
                <a:gd name="connsiteX4" fmla="*/ 200883 w 401764"/>
                <a:gd name="connsiteY4" fmla="*/ 401764 h 401764"/>
                <a:gd name="connsiteX5" fmla="*/ 200883 w 401764"/>
                <a:gd name="connsiteY5" fmla="*/ 142875 h 401764"/>
                <a:gd name="connsiteX6" fmla="*/ 142875 w 401764"/>
                <a:gd name="connsiteY6" fmla="*/ 200882 h 401764"/>
                <a:gd name="connsiteX7" fmla="*/ 200883 w 401764"/>
                <a:gd name="connsiteY7" fmla="*/ 258889 h 401764"/>
                <a:gd name="connsiteX8" fmla="*/ 258889 w 401764"/>
                <a:gd name="connsiteY8" fmla="*/ 200882 h 401764"/>
                <a:gd name="connsiteX9" fmla="*/ 200883 w 401764"/>
                <a:gd name="connsiteY9" fmla="*/ 142875 h 40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764" h="401764">
                  <a:moveTo>
                    <a:pt x="200883" y="401764"/>
                  </a:moveTo>
                  <a:cubicBezTo>
                    <a:pt x="90116" y="401764"/>
                    <a:pt x="0" y="311648"/>
                    <a:pt x="0" y="200882"/>
                  </a:cubicBezTo>
                  <a:cubicBezTo>
                    <a:pt x="0" y="90116"/>
                    <a:pt x="90116" y="0"/>
                    <a:pt x="200883" y="0"/>
                  </a:cubicBezTo>
                  <a:cubicBezTo>
                    <a:pt x="311648" y="0"/>
                    <a:pt x="401764" y="90116"/>
                    <a:pt x="401764" y="200882"/>
                  </a:cubicBezTo>
                  <a:cubicBezTo>
                    <a:pt x="401764" y="311648"/>
                    <a:pt x="311648" y="401764"/>
                    <a:pt x="200883" y="401764"/>
                  </a:cubicBezTo>
                  <a:close/>
                  <a:moveTo>
                    <a:pt x="200883" y="142875"/>
                  </a:moveTo>
                  <a:cubicBezTo>
                    <a:pt x="168897" y="142875"/>
                    <a:pt x="142875" y="168897"/>
                    <a:pt x="142875" y="200882"/>
                  </a:cubicBezTo>
                  <a:cubicBezTo>
                    <a:pt x="142875" y="232867"/>
                    <a:pt x="168888" y="258889"/>
                    <a:pt x="200883" y="258889"/>
                  </a:cubicBezTo>
                  <a:cubicBezTo>
                    <a:pt x="232877" y="258889"/>
                    <a:pt x="258889" y="232867"/>
                    <a:pt x="258889" y="200882"/>
                  </a:cubicBezTo>
                  <a:cubicBezTo>
                    <a:pt x="258889" y="168897"/>
                    <a:pt x="232877" y="142875"/>
                    <a:pt x="200883" y="142875"/>
                  </a:cubicBezTo>
                  <a:close/>
                </a:path>
              </a:pathLst>
            </a:custGeom>
            <a:solidFill>
              <a:srgbClr val="F265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Freeform: Shape 67"/>
          <p:cNvSpPr/>
          <p:nvPr/>
        </p:nvSpPr>
        <p:spPr>
          <a:xfrm>
            <a:off x="8570202" y="3920280"/>
            <a:ext cx="1024731" cy="1024731"/>
          </a:xfrm>
          <a:custGeom>
            <a:avLst/>
            <a:gdLst>
              <a:gd name="connsiteX0" fmla="*/ 862127 w 862126"/>
              <a:gd name="connsiteY0" fmla="*/ 431063 h 862126"/>
              <a:gd name="connsiteX1" fmla="*/ 431064 w 862126"/>
              <a:gd name="connsiteY1" fmla="*/ 862127 h 862126"/>
              <a:gd name="connsiteX2" fmla="*/ 0 w 862126"/>
              <a:gd name="connsiteY2" fmla="*/ 431063 h 862126"/>
              <a:gd name="connsiteX3" fmla="*/ 431064 w 862126"/>
              <a:gd name="connsiteY3" fmla="*/ 0 h 862126"/>
              <a:gd name="connsiteX4" fmla="*/ 862127 w 862126"/>
              <a:gd name="connsiteY4" fmla="*/ 431063 h 86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126" h="862126">
                <a:moveTo>
                  <a:pt x="862127" y="431063"/>
                </a:moveTo>
                <a:cubicBezTo>
                  <a:pt x="862127" y="669133"/>
                  <a:pt x="669134" y="862127"/>
                  <a:pt x="431064" y="862127"/>
                </a:cubicBezTo>
                <a:cubicBezTo>
                  <a:pt x="192994" y="862127"/>
                  <a:pt x="0" y="669133"/>
                  <a:pt x="0" y="431063"/>
                </a:cubicBezTo>
                <a:cubicBezTo>
                  <a:pt x="0" y="192994"/>
                  <a:pt x="192994" y="0"/>
                  <a:pt x="431064" y="0"/>
                </a:cubicBezTo>
                <a:cubicBezTo>
                  <a:pt x="669134" y="0"/>
                  <a:pt x="862127" y="192994"/>
                  <a:pt x="862127" y="431063"/>
                </a:cubicBez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/>
          <p:cNvSpPr/>
          <p:nvPr/>
        </p:nvSpPr>
        <p:spPr>
          <a:xfrm>
            <a:off x="9775560" y="2589165"/>
            <a:ext cx="1704962" cy="1331115"/>
          </a:xfrm>
          <a:custGeom>
            <a:avLst/>
            <a:gdLst>
              <a:gd name="connsiteX0" fmla="*/ 1434417 w 1434417"/>
              <a:gd name="connsiteY0" fmla="*/ 1119892 h 1119892"/>
              <a:gd name="connsiteX1" fmla="*/ 1291542 w 1434417"/>
              <a:gd name="connsiteY1" fmla="*/ 1119892 h 1119892"/>
              <a:gd name="connsiteX2" fmla="*/ 1291542 w 1434417"/>
              <a:gd name="connsiteY2" fmla="*/ 717214 h 1119892"/>
              <a:gd name="connsiteX3" fmla="*/ 717213 w 1434417"/>
              <a:gd name="connsiteY3" fmla="*/ 142875 h 1119892"/>
              <a:gd name="connsiteX4" fmla="*/ 142875 w 1434417"/>
              <a:gd name="connsiteY4" fmla="*/ 717214 h 1119892"/>
              <a:gd name="connsiteX5" fmla="*/ 142875 w 1434417"/>
              <a:gd name="connsiteY5" fmla="*/ 1119892 h 1119892"/>
              <a:gd name="connsiteX6" fmla="*/ 0 w 1434417"/>
              <a:gd name="connsiteY6" fmla="*/ 1119892 h 1119892"/>
              <a:gd name="connsiteX7" fmla="*/ 0 w 1434417"/>
              <a:gd name="connsiteY7" fmla="*/ 717214 h 1119892"/>
              <a:gd name="connsiteX8" fmla="*/ 717213 w 1434417"/>
              <a:gd name="connsiteY8" fmla="*/ 0 h 1119892"/>
              <a:gd name="connsiteX9" fmla="*/ 1434417 w 1434417"/>
              <a:gd name="connsiteY9" fmla="*/ 717214 h 1119892"/>
              <a:gd name="connsiteX10" fmla="*/ 1434417 w 1434417"/>
              <a:gd name="connsiteY10" fmla="*/ 1119892 h 111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4417" h="1119892">
                <a:moveTo>
                  <a:pt x="1434417" y="1119892"/>
                </a:moveTo>
                <a:lnTo>
                  <a:pt x="1291542" y="1119892"/>
                </a:lnTo>
                <a:lnTo>
                  <a:pt x="1291542" y="717214"/>
                </a:lnTo>
                <a:cubicBezTo>
                  <a:pt x="1291542" y="400517"/>
                  <a:pt x="1033900" y="142875"/>
                  <a:pt x="717213" y="142875"/>
                </a:cubicBezTo>
                <a:cubicBezTo>
                  <a:pt x="400526" y="142875"/>
                  <a:pt x="142875" y="400517"/>
                  <a:pt x="142875" y="717214"/>
                </a:cubicBezTo>
                <a:lnTo>
                  <a:pt x="142875" y="1119892"/>
                </a:lnTo>
                <a:lnTo>
                  <a:pt x="0" y="1119892"/>
                </a:lnTo>
                <a:lnTo>
                  <a:pt x="0" y="717214"/>
                </a:lnTo>
                <a:cubicBezTo>
                  <a:pt x="0" y="321735"/>
                  <a:pt x="321736" y="0"/>
                  <a:pt x="717213" y="0"/>
                </a:cubicBezTo>
                <a:cubicBezTo>
                  <a:pt x="1112682" y="0"/>
                  <a:pt x="1434417" y="321735"/>
                  <a:pt x="1434417" y="717214"/>
                </a:cubicBezTo>
                <a:lnTo>
                  <a:pt x="1434417" y="1119892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aphic 2"/>
          <p:cNvGrpSpPr/>
          <p:nvPr/>
        </p:nvGrpSpPr>
        <p:grpSpPr>
          <a:xfrm>
            <a:off x="9621700" y="3681510"/>
            <a:ext cx="477541" cy="477541"/>
            <a:chOff x="7831912" y="3610431"/>
            <a:chExt cx="401764" cy="401764"/>
          </a:xfrm>
          <a:solidFill>
            <a:schemeClr val="accent1"/>
          </a:solidFill>
        </p:grpSpPr>
        <p:sp>
          <p:nvSpPr>
            <p:cNvPr id="72" name="Freeform: Shape 71"/>
            <p:cNvSpPr/>
            <p:nvPr/>
          </p:nvSpPr>
          <p:spPr>
            <a:xfrm>
              <a:off x="7903349" y="3681869"/>
              <a:ext cx="258889" cy="258889"/>
            </a:xfrm>
            <a:custGeom>
              <a:avLst/>
              <a:gdLst>
                <a:gd name="connsiteX0" fmla="*/ 258889 w 258889"/>
                <a:gd name="connsiteY0" fmla="*/ 129445 h 258889"/>
                <a:gd name="connsiteX1" fmla="*/ 129444 w 258889"/>
                <a:gd name="connsiteY1" fmla="*/ 258889 h 258889"/>
                <a:gd name="connsiteX2" fmla="*/ -1 w 258889"/>
                <a:gd name="connsiteY2" fmla="*/ 129445 h 258889"/>
                <a:gd name="connsiteX3" fmla="*/ 129444 w 258889"/>
                <a:gd name="connsiteY3" fmla="*/ 0 h 258889"/>
                <a:gd name="connsiteX4" fmla="*/ 258889 w 258889"/>
                <a:gd name="connsiteY4" fmla="*/ 129445 h 2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89" h="258889">
                  <a:moveTo>
                    <a:pt x="258889" y="129445"/>
                  </a:moveTo>
                  <a:cubicBezTo>
                    <a:pt x="258889" y="200935"/>
                    <a:pt x="200935" y="258889"/>
                    <a:pt x="129444" y="258889"/>
                  </a:cubicBezTo>
                  <a:cubicBezTo>
                    <a:pt x="57954" y="258889"/>
                    <a:pt x="-1" y="200935"/>
                    <a:pt x="-1" y="129445"/>
                  </a:cubicBezTo>
                  <a:cubicBezTo>
                    <a:pt x="-1" y="57954"/>
                    <a:pt x="57954" y="0"/>
                    <a:pt x="129444" y="0"/>
                  </a:cubicBezTo>
                  <a:cubicBezTo>
                    <a:pt x="200935" y="0"/>
                    <a:pt x="258889" y="57954"/>
                    <a:pt x="258889" y="129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/>
            <p:cNvSpPr/>
            <p:nvPr/>
          </p:nvSpPr>
          <p:spPr>
            <a:xfrm>
              <a:off x="7831912" y="3610431"/>
              <a:ext cx="401764" cy="401764"/>
            </a:xfrm>
            <a:custGeom>
              <a:avLst/>
              <a:gdLst>
                <a:gd name="connsiteX0" fmla="*/ 200883 w 401764"/>
                <a:gd name="connsiteY0" fmla="*/ 401764 h 401764"/>
                <a:gd name="connsiteX1" fmla="*/ 0 w 401764"/>
                <a:gd name="connsiteY1" fmla="*/ 200882 h 401764"/>
                <a:gd name="connsiteX2" fmla="*/ 200883 w 401764"/>
                <a:gd name="connsiteY2" fmla="*/ 0 h 401764"/>
                <a:gd name="connsiteX3" fmla="*/ 401764 w 401764"/>
                <a:gd name="connsiteY3" fmla="*/ 200882 h 401764"/>
                <a:gd name="connsiteX4" fmla="*/ 200883 w 401764"/>
                <a:gd name="connsiteY4" fmla="*/ 401764 h 401764"/>
                <a:gd name="connsiteX5" fmla="*/ 200883 w 401764"/>
                <a:gd name="connsiteY5" fmla="*/ 142875 h 401764"/>
                <a:gd name="connsiteX6" fmla="*/ 142875 w 401764"/>
                <a:gd name="connsiteY6" fmla="*/ 200882 h 401764"/>
                <a:gd name="connsiteX7" fmla="*/ 200883 w 401764"/>
                <a:gd name="connsiteY7" fmla="*/ 258889 h 401764"/>
                <a:gd name="connsiteX8" fmla="*/ 258889 w 401764"/>
                <a:gd name="connsiteY8" fmla="*/ 200882 h 401764"/>
                <a:gd name="connsiteX9" fmla="*/ 200883 w 401764"/>
                <a:gd name="connsiteY9" fmla="*/ 142875 h 40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764" h="401764">
                  <a:moveTo>
                    <a:pt x="200883" y="401764"/>
                  </a:moveTo>
                  <a:cubicBezTo>
                    <a:pt x="90116" y="401764"/>
                    <a:pt x="0" y="311648"/>
                    <a:pt x="0" y="200882"/>
                  </a:cubicBezTo>
                  <a:cubicBezTo>
                    <a:pt x="0" y="90116"/>
                    <a:pt x="90116" y="0"/>
                    <a:pt x="200883" y="0"/>
                  </a:cubicBezTo>
                  <a:cubicBezTo>
                    <a:pt x="311648" y="0"/>
                    <a:pt x="401764" y="90116"/>
                    <a:pt x="401764" y="200882"/>
                  </a:cubicBezTo>
                  <a:cubicBezTo>
                    <a:pt x="401764" y="311648"/>
                    <a:pt x="311648" y="401764"/>
                    <a:pt x="200883" y="401764"/>
                  </a:cubicBezTo>
                  <a:close/>
                  <a:moveTo>
                    <a:pt x="200883" y="142875"/>
                  </a:moveTo>
                  <a:cubicBezTo>
                    <a:pt x="168897" y="142875"/>
                    <a:pt x="142875" y="168897"/>
                    <a:pt x="142875" y="200882"/>
                  </a:cubicBezTo>
                  <a:cubicBezTo>
                    <a:pt x="142875" y="232867"/>
                    <a:pt x="168888" y="258889"/>
                    <a:pt x="200883" y="258889"/>
                  </a:cubicBezTo>
                  <a:cubicBezTo>
                    <a:pt x="232877" y="258889"/>
                    <a:pt x="258889" y="232867"/>
                    <a:pt x="258889" y="200882"/>
                  </a:cubicBezTo>
                  <a:cubicBezTo>
                    <a:pt x="258889" y="168897"/>
                    <a:pt x="232877" y="142875"/>
                    <a:pt x="200883" y="142875"/>
                  </a:cubicBezTo>
                  <a:close/>
                </a:path>
              </a:pathLst>
            </a:custGeom>
            <a:solidFill>
              <a:srgbClr val="F265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" name="Graphic 2"/>
          <p:cNvGrpSpPr/>
          <p:nvPr/>
        </p:nvGrpSpPr>
        <p:grpSpPr>
          <a:xfrm>
            <a:off x="11156840" y="3681510"/>
            <a:ext cx="477551" cy="477541"/>
            <a:chOff x="9123454" y="3610431"/>
            <a:chExt cx="401773" cy="401764"/>
          </a:xfrm>
          <a:solidFill>
            <a:srgbClr val="52B147"/>
          </a:solidFill>
        </p:grpSpPr>
        <p:sp>
          <p:nvSpPr>
            <p:cNvPr id="75" name="Freeform: Shape 74"/>
            <p:cNvSpPr/>
            <p:nvPr/>
          </p:nvSpPr>
          <p:spPr>
            <a:xfrm>
              <a:off x="9194892" y="3681869"/>
              <a:ext cx="258889" cy="258889"/>
            </a:xfrm>
            <a:custGeom>
              <a:avLst/>
              <a:gdLst>
                <a:gd name="connsiteX0" fmla="*/ 258890 w 258889"/>
                <a:gd name="connsiteY0" fmla="*/ 129445 h 258889"/>
                <a:gd name="connsiteX1" fmla="*/ 129445 w 258889"/>
                <a:gd name="connsiteY1" fmla="*/ 258889 h 258889"/>
                <a:gd name="connsiteX2" fmla="*/ 0 w 258889"/>
                <a:gd name="connsiteY2" fmla="*/ 129445 h 258889"/>
                <a:gd name="connsiteX3" fmla="*/ 129445 w 258889"/>
                <a:gd name="connsiteY3" fmla="*/ 0 h 258889"/>
                <a:gd name="connsiteX4" fmla="*/ 258890 w 258889"/>
                <a:gd name="connsiteY4" fmla="*/ 129445 h 2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89" h="258889">
                  <a:moveTo>
                    <a:pt x="258890" y="129445"/>
                  </a:moveTo>
                  <a:cubicBezTo>
                    <a:pt x="258890" y="200935"/>
                    <a:pt x="200935" y="258889"/>
                    <a:pt x="129445" y="258889"/>
                  </a:cubicBezTo>
                  <a:cubicBezTo>
                    <a:pt x="57954" y="258889"/>
                    <a:pt x="0" y="200935"/>
                    <a:pt x="0" y="129445"/>
                  </a:cubicBezTo>
                  <a:cubicBezTo>
                    <a:pt x="0" y="57954"/>
                    <a:pt x="57954" y="0"/>
                    <a:pt x="129445" y="0"/>
                  </a:cubicBezTo>
                  <a:cubicBezTo>
                    <a:pt x="200935" y="0"/>
                    <a:pt x="258890" y="57954"/>
                    <a:pt x="258890" y="12944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/>
            <p:cNvSpPr/>
            <p:nvPr/>
          </p:nvSpPr>
          <p:spPr>
            <a:xfrm>
              <a:off x="9123454" y="3610431"/>
              <a:ext cx="401773" cy="401764"/>
            </a:xfrm>
            <a:custGeom>
              <a:avLst/>
              <a:gdLst>
                <a:gd name="connsiteX0" fmla="*/ 200882 w 401773"/>
                <a:gd name="connsiteY0" fmla="*/ 401764 h 401764"/>
                <a:gd name="connsiteX1" fmla="*/ 0 w 401773"/>
                <a:gd name="connsiteY1" fmla="*/ 200882 h 401764"/>
                <a:gd name="connsiteX2" fmla="*/ 200882 w 401773"/>
                <a:gd name="connsiteY2" fmla="*/ 0 h 401764"/>
                <a:gd name="connsiteX3" fmla="*/ 401774 w 401773"/>
                <a:gd name="connsiteY3" fmla="*/ 200882 h 401764"/>
                <a:gd name="connsiteX4" fmla="*/ 200882 w 401773"/>
                <a:gd name="connsiteY4" fmla="*/ 401764 h 401764"/>
                <a:gd name="connsiteX5" fmla="*/ 200882 w 401773"/>
                <a:gd name="connsiteY5" fmla="*/ 142875 h 401764"/>
                <a:gd name="connsiteX6" fmla="*/ 142875 w 401773"/>
                <a:gd name="connsiteY6" fmla="*/ 200882 h 401764"/>
                <a:gd name="connsiteX7" fmla="*/ 200882 w 401773"/>
                <a:gd name="connsiteY7" fmla="*/ 258889 h 401764"/>
                <a:gd name="connsiteX8" fmla="*/ 258899 w 401773"/>
                <a:gd name="connsiteY8" fmla="*/ 200882 h 401764"/>
                <a:gd name="connsiteX9" fmla="*/ 200882 w 401773"/>
                <a:gd name="connsiteY9" fmla="*/ 142875 h 40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773" h="401764">
                  <a:moveTo>
                    <a:pt x="200882" y="401764"/>
                  </a:moveTo>
                  <a:cubicBezTo>
                    <a:pt x="90116" y="401764"/>
                    <a:pt x="0" y="311648"/>
                    <a:pt x="0" y="200882"/>
                  </a:cubicBezTo>
                  <a:cubicBezTo>
                    <a:pt x="0" y="90116"/>
                    <a:pt x="90116" y="0"/>
                    <a:pt x="200882" y="0"/>
                  </a:cubicBezTo>
                  <a:cubicBezTo>
                    <a:pt x="311658" y="0"/>
                    <a:pt x="401774" y="90116"/>
                    <a:pt x="401774" y="200882"/>
                  </a:cubicBezTo>
                  <a:cubicBezTo>
                    <a:pt x="401774" y="311648"/>
                    <a:pt x="311658" y="401764"/>
                    <a:pt x="200882" y="401764"/>
                  </a:cubicBezTo>
                  <a:close/>
                  <a:moveTo>
                    <a:pt x="200882" y="142875"/>
                  </a:moveTo>
                  <a:cubicBezTo>
                    <a:pt x="168897" y="142875"/>
                    <a:pt x="142875" y="168897"/>
                    <a:pt x="142875" y="200882"/>
                  </a:cubicBezTo>
                  <a:cubicBezTo>
                    <a:pt x="142875" y="232867"/>
                    <a:pt x="168887" y="258889"/>
                    <a:pt x="200882" y="258889"/>
                  </a:cubicBezTo>
                  <a:cubicBezTo>
                    <a:pt x="232876" y="258889"/>
                    <a:pt x="258899" y="232867"/>
                    <a:pt x="258899" y="200882"/>
                  </a:cubicBezTo>
                  <a:cubicBezTo>
                    <a:pt x="258899" y="168897"/>
                    <a:pt x="232867" y="142875"/>
                    <a:pt x="200882" y="142875"/>
                  </a:cubicBezTo>
                  <a:close/>
                </a:path>
              </a:pathLst>
            </a:custGeom>
            <a:solidFill>
              <a:srgbClr val="0038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7" name="Freeform: Shape 76"/>
          <p:cNvSpPr/>
          <p:nvPr/>
        </p:nvSpPr>
        <p:spPr>
          <a:xfrm>
            <a:off x="10115681" y="2929286"/>
            <a:ext cx="1024731" cy="1024731"/>
          </a:xfrm>
          <a:custGeom>
            <a:avLst/>
            <a:gdLst>
              <a:gd name="connsiteX0" fmla="*/ 862127 w 862126"/>
              <a:gd name="connsiteY0" fmla="*/ 431063 h 862126"/>
              <a:gd name="connsiteX1" fmla="*/ 431064 w 862126"/>
              <a:gd name="connsiteY1" fmla="*/ 862127 h 862126"/>
              <a:gd name="connsiteX2" fmla="*/ 1 w 862126"/>
              <a:gd name="connsiteY2" fmla="*/ 431063 h 862126"/>
              <a:gd name="connsiteX3" fmla="*/ 431064 w 862126"/>
              <a:gd name="connsiteY3" fmla="*/ 0 h 862126"/>
              <a:gd name="connsiteX4" fmla="*/ 862127 w 862126"/>
              <a:gd name="connsiteY4" fmla="*/ 431063 h 86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126" h="862126">
                <a:moveTo>
                  <a:pt x="862127" y="431063"/>
                </a:moveTo>
                <a:cubicBezTo>
                  <a:pt x="862127" y="669133"/>
                  <a:pt x="669134" y="862127"/>
                  <a:pt x="431064" y="862127"/>
                </a:cubicBezTo>
                <a:cubicBezTo>
                  <a:pt x="192994" y="862127"/>
                  <a:pt x="1" y="669133"/>
                  <a:pt x="1" y="431063"/>
                </a:cubicBezTo>
                <a:cubicBezTo>
                  <a:pt x="1" y="192994"/>
                  <a:pt x="192994" y="0"/>
                  <a:pt x="431064" y="0"/>
                </a:cubicBezTo>
                <a:cubicBezTo>
                  <a:pt x="669134" y="0"/>
                  <a:pt x="862127" y="192994"/>
                  <a:pt x="862127" y="431063"/>
                </a:cubicBez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: Shape 78"/>
          <p:cNvSpPr/>
          <p:nvPr/>
        </p:nvSpPr>
        <p:spPr>
          <a:xfrm>
            <a:off x="9065584" y="2781843"/>
            <a:ext cx="33965" cy="1498401"/>
          </a:xfrm>
          <a:custGeom>
            <a:avLst/>
            <a:gdLst>
              <a:gd name="connsiteX0" fmla="*/ 0 w 28575"/>
              <a:gd name="connsiteY0" fmla="*/ 0 h 1260633"/>
              <a:gd name="connsiteX1" fmla="*/ 28575 w 28575"/>
              <a:gd name="connsiteY1" fmla="*/ 0 h 1260633"/>
              <a:gd name="connsiteX2" fmla="*/ 28575 w 28575"/>
              <a:gd name="connsiteY2" fmla="*/ 1260634 h 1260633"/>
              <a:gd name="connsiteX3" fmla="*/ 0 w 28575"/>
              <a:gd name="connsiteY3" fmla="*/ 1260634 h 126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" h="1260633">
                <a:moveTo>
                  <a:pt x="0" y="0"/>
                </a:moveTo>
                <a:lnTo>
                  <a:pt x="28575" y="0"/>
                </a:lnTo>
                <a:lnTo>
                  <a:pt x="28575" y="1260634"/>
                </a:lnTo>
                <a:lnTo>
                  <a:pt x="0" y="1260634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5126080" y="1403633"/>
            <a:ext cx="1775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100" dirty="0">
                <a:solidFill>
                  <a:srgbClr val="F2652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2021</a:t>
            </a:r>
            <a:endParaRPr lang="en-US" sz="1100" b="1" spc="100" dirty="0">
              <a:solidFill>
                <a:srgbClr val="F2652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295496" y="1446299"/>
            <a:ext cx="1525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100" dirty="0">
                <a:solidFill>
                  <a:schemeClr val="accent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2022</a:t>
            </a:r>
            <a:endParaRPr lang="en-US" sz="1100" b="1" spc="100" dirty="0">
              <a:solidFill>
                <a:schemeClr val="accent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686222" y="1716998"/>
            <a:ext cx="27459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Runner’s up in </a:t>
            </a:r>
            <a:endParaRPr lang="en-US" sz="1100" dirty="0">
              <a:solidFill>
                <a:srgbClr val="53576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algn="ctr"/>
            <a:r>
              <a:rPr lang="en-US" sz="1100" dirty="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ASSOCHAM </a:t>
            </a:r>
            <a:endParaRPr lang="en-US" sz="1100" dirty="0">
              <a:solidFill>
                <a:srgbClr val="53576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algn="ctr"/>
            <a:r>
              <a:rPr lang="en-US" sz="1100" dirty="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Excellence  Award for Best MSME</a:t>
            </a:r>
            <a:endParaRPr lang="en-US" sz="1100" dirty="0">
              <a:solidFill>
                <a:srgbClr val="53576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85" name="Freeform: Shape 84"/>
          <p:cNvSpPr/>
          <p:nvPr/>
        </p:nvSpPr>
        <p:spPr>
          <a:xfrm>
            <a:off x="10635549" y="3386899"/>
            <a:ext cx="33965" cy="1498401"/>
          </a:xfrm>
          <a:custGeom>
            <a:avLst/>
            <a:gdLst>
              <a:gd name="connsiteX0" fmla="*/ 0 w 28575"/>
              <a:gd name="connsiteY0" fmla="*/ 0 h 1260633"/>
              <a:gd name="connsiteX1" fmla="*/ 28575 w 28575"/>
              <a:gd name="connsiteY1" fmla="*/ 0 h 1260633"/>
              <a:gd name="connsiteX2" fmla="*/ 28575 w 28575"/>
              <a:gd name="connsiteY2" fmla="*/ 1260634 h 1260633"/>
              <a:gd name="connsiteX3" fmla="*/ 0 w 28575"/>
              <a:gd name="connsiteY3" fmla="*/ 1260634 h 126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" h="1260633">
                <a:moveTo>
                  <a:pt x="0" y="0"/>
                </a:moveTo>
                <a:lnTo>
                  <a:pt x="28575" y="0"/>
                </a:lnTo>
                <a:lnTo>
                  <a:pt x="28575" y="1260634"/>
                </a:lnTo>
                <a:lnTo>
                  <a:pt x="0" y="1260634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922193" y="1697884"/>
            <a:ext cx="22032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NASSCOM Listed Nikom as one of the </a:t>
            </a:r>
            <a:endParaRPr lang="en-US" sz="1100" dirty="0">
              <a:solidFill>
                <a:srgbClr val="53576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algn="ctr"/>
            <a:r>
              <a:rPr lang="en-US" sz="1100" dirty="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“ Major Players in Datacenter Ecosystem” in India</a:t>
            </a:r>
            <a:endParaRPr lang="en-US" sz="11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62394" y="5878707"/>
            <a:ext cx="619539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MSME Performance Grading</a:t>
            </a:r>
            <a:endParaRPr lang="en-US" sz="1400" b="1" dirty="0">
              <a:solidFill>
                <a:srgbClr val="00206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ctr">
              <a:buNone/>
            </a:pPr>
            <a:endParaRPr lang="en-US" sz="1400" dirty="0">
              <a:solidFill>
                <a:srgbClr val="00206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US" sz="1100" dirty="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Rated as SME 01 in Performance Rating by ” Brickworks Analytics”</a:t>
            </a:r>
            <a:endParaRPr lang="en-US" sz="1100" dirty="0">
              <a:solidFill>
                <a:srgbClr val="53576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814140" y="5982478"/>
            <a:ext cx="629855" cy="78376"/>
            <a:chOff x="2558013" y="2071365"/>
            <a:chExt cx="587618" cy="64712"/>
          </a:xfrm>
        </p:grpSpPr>
        <p:sp>
          <p:nvSpPr>
            <p:cNvPr id="13" name="Oval 12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05" t="-2778" r="-8968" b="-1413"/>
          <a:stretch>
            <a:fillRect/>
          </a:stretch>
        </p:blipFill>
        <p:spPr>
          <a:xfrm>
            <a:off x="1794164" y="451010"/>
            <a:ext cx="8603672" cy="5427697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6" b="37316"/>
          <a:stretch>
            <a:fillRect/>
          </a:stretch>
        </p:blipFill>
        <p:spPr>
          <a:xfrm>
            <a:off x="3581887" y="313834"/>
            <a:ext cx="7968674" cy="5028123"/>
          </a:xfrm>
        </p:spPr>
      </p:pic>
      <p:sp>
        <p:nvSpPr>
          <p:cNvPr id="12" name="TextBox 11"/>
          <p:cNvSpPr txBox="1"/>
          <p:nvPr/>
        </p:nvSpPr>
        <p:spPr>
          <a:xfrm>
            <a:off x="5240345" y="5601613"/>
            <a:ext cx="56672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ASSOCHAM Award  ( 2022 )</a:t>
            </a:r>
            <a:endParaRPr lang="en-US" sz="1400" b="1" dirty="0">
              <a:solidFill>
                <a:srgbClr val="00206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ctr">
              <a:buNone/>
            </a:pPr>
            <a:endParaRPr lang="en-US" sz="1400" dirty="0">
              <a:solidFill>
                <a:srgbClr val="00206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ctr">
              <a:buNone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Director,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Mrs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Swati Garg and MD,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Asheesh Garg , receiving the MSME Excellence Award from Honorable Union Minister of MSME, Sri Narayan Rane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648003" y="5776001"/>
            <a:ext cx="629855" cy="78376"/>
            <a:chOff x="2558013" y="2071365"/>
            <a:chExt cx="587618" cy="64712"/>
          </a:xfrm>
        </p:grpSpPr>
        <p:sp>
          <p:nvSpPr>
            <p:cNvPr id="13" name="Oval 12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6" t="7182" r="31671" b="8466"/>
          <a:stretch>
            <a:fillRect/>
          </a:stretch>
        </p:blipFill>
        <p:spPr>
          <a:xfrm>
            <a:off x="955871" y="2529479"/>
            <a:ext cx="1833511" cy="3386214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t="2624" r="11048" b="6428"/>
          <a:stretch>
            <a:fillRect/>
          </a:stretch>
        </p:blipFill>
        <p:spPr>
          <a:xfrm>
            <a:off x="1736939" y="315518"/>
            <a:ext cx="8718122" cy="5311559"/>
          </a:xfrm>
        </p:spPr>
      </p:pic>
      <p:sp>
        <p:nvSpPr>
          <p:cNvPr id="2" name="TextBox 1"/>
          <p:cNvSpPr txBox="1"/>
          <p:nvPr/>
        </p:nvSpPr>
        <p:spPr>
          <a:xfrm>
            <a:off x="1708952" y="5775225"/>
            <a:ext cx="8467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Vayoshrestha Samman ( 2017 ) </a:t>
            </a:r>
            <a:endParaRPr lang="en-US" sz="1400" dirty="0">
              <a:solidFill>
                <a:srgbClr val="00206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Chairman, Dr. V. K. Garg Receiving National Award  on behalf of his father for significant philanthropic contribution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in the Education and Health sector from the Honorable President of India.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553195" y="6042008"/>
            <a:ext cx="629855" cy="78376"/>
            <a:chOff x="2558013" y="2071365"/>
            <a:chExt cx="587618" cy="64712"/>
          </a:xfrm>
        </p:grpSpPr>
        <p:sp>
          <p:nvSpPr>
            <p:cNvPr id="4" name="Oval 3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13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788650" y="6492875"/>
            <a:ext cx="140335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642E06E-A694-425D-892A-F09B8CEECF75}" type="slidenum">
              <a:rPr lang="en-US"/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6851" y="1243786"/>
            <a:ext cx="323737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Feb’ 2021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NASSCOM listed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NIKOM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“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Major Player in </a:t>
            </a:r>
            <a:endParaRPr lang="en-US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ctr">
              <a:buNone/>
            </a:pPr>
            <a:endParaRPr lang="en-US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Centre Ecosystem”</a:t>
            </a:r>
            <a:endParaRPr lang="en-US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ctr">
              <a:buNone/>
            </a:pPr>
            <a:endParaRPr lang="en-US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</a:t>
            </a:r>
            <a:endParaRPr lang="en-US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ctr">
              <a:buNone/>
            </a:pPr>
            <a:endParaRPr lang="en-US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India</a:t>
            </a:r>
            <a:endParaRPr lang="en-US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ctr">
              <a:buNone/>
            </a:pPr>
            <a:endParaRPr lang="en-US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820110" y="-1667851"/>
            <a:ext cx="10302290" cy="106861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/>
          <a:srcRect l="3294" r="1796"/>
          <a:stretch>
            <a:fillRect/>
          </a:stretch>
        </p:blipFill>
        <p:spPr>
          <a:xfrm>
            <a:off x="5311919" y="304534"/>
            <a:ext cx="4190199" cy="624893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74954" y="5892379"/>
            <a:ext cx="629855" cy="78376"/>
            <a:chOff x="2558013" y="2071365"/>
            <a:chExt cx="587618" cy="64712"/>
          </a:xfrm>
        </p:grpSpPr>
        <p:sp>
          <p:nvSpPr>
            <p:cNvPr id="10" name="Oval 9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3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" t="11839" r="15961" b="8201"/>
          <a:stretch>
            <a:fillRect/>
          </a:stretch>
        </p:blipFill>
        <p:spPr>
          <a:xfrm flipH="1">
            <a:off x="0" y="-122543"/>
            <a:ext cx="12994641" cy="7876504"/>
          </a:xfrm>
        </p:spPr>
      </p:pic>
      <p:grpSp>
        <p:nvGrpSpPr>
          <p:cNvPr id="33" name="Group 32"/>
          <p:cNvGrpSpPr/>
          <p:nvPr/>
        </p:nvGrpSpPr>
        <p:grpSpPr>
          <a:xfrm>
            <a:off x="8396199" y="2635380"/>
            <a:ext cx="3266652" cy="461665"/>
            <a:chOff x="7778762" y="3897904"/>
            <a:chExt cx="3266652" cy="461665"/>
          </a:xfrm>
        </p:grpSpPr>
        <p:sp>
          <p:nvSpPr>
            <p:cNvPr id="2" name="TextBox 1"/>
            <p:cNvSpPr txBox="1"/>
            <p:nvPr/>
          </p:nvSpPr>
          <p:spPr>
            <a:xfrm>
              <a:off x="8255786" y="3897904"/>
              <a:ext cx="27896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Member of  GDCA </a:t>
              </a:r>
              <a:endPara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r>
                <a:rPr lang="en-US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(Green Datacenter Alliance)</a:t>
              </a:r>
              <a:endParaRPr lang="en-US" sz="12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24" name="Group 301"/>
            <p:cNvGrpSpPr/>
            <p:nvPr/>
          </p:nvGrpSpPr>
          <p:grpSpPr>
            <a:xfrm>
              <a:off x="7778762" y="4118320"/>
              <a:ext cx="194160" cy="177547"/>
              <a:chOff x="2046288" y="3759200"/>
              <a:chExt cx="296863" cy="271463"/>
            </a:xfrm>
            <a:solidFill>
              <a:schemeClr val="bg1"/>
            </a:solidFill>
          </p:grpSpPr>
          <p:sp>
            <p:nvSpPr>
              <p:cNvPr id="25" name="Rectangle 160"/>
              <p:cNvSpPr>
                <a:spLocks noChangeArrowheads="1"/>
              </p:cNvSpPr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6" name="Rectangle 161"/>
              <p:cNvSpPr>
                <a:spLocks noChangeArrowheads="1"/>
              </p:cNvSpPr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7" name="Rectangle 162"/>
              <p:cNvSpPr>
                <a:spLocks noChangeArrowheads="1"/>
              </p:cNvSpPr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8" name="Rectangle 163"/>
              <p:cNvSpPr>
                <a:spLocks noChangeArrowheads="1"/>
              </p:cNvSpPr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9" name="Freeform 164"/>
              <p:cNvSpPr/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8859279" y="1394891"/>
            <a:ext cx="2789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Member of ISHRAE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8401201" y="2024761"/>
            <a:ext cx="3255081" cy="276999"/>
            <a:chOff x="7778762" y="4078122"/>
            <a:chExt cx="3255081" cy="276999"/>
          </a:xfrm>
        </p:grpSpPr>
        <p:sp>
          <p:nvSpPr>
            <p:cNvPr id="55" name="TextBox 54"/>
            <p:cNvSpPr txBox="1"/>
            <p:nvPr/>
          </p:nvSpPr>
          <p:spPr>
            <a:xfrm>
              <a:off x="8217384" y="4078122"/>
              <a:ext cx="2816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Member of IGBC ( CII Green Initiative )</a:t>
              </a:r>
              <a:endParaRPr lang="en-US" sz="12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58" name="Group 301"/>
            <p:cNvGrpSpPr/>
            <p:nvPr/>
          </p:nvGrpSpPr>
          <p:grpSpPr>
            <a:xfrm>
              <a:off x="7778762" y="4118320"/>
              <a:ext cx="194160" cy="177547"/>
              <a:chOff x="2046288" y="3759200"/>
              <a:chExt cx="296863" cy="271463"/>
            </a:xfrm>
            <a:solidFill>
              <a:schemeClr val="bg1"/>
            </a:solidFill>
          </p:grpSpPr>
          <p:sp>
            <p:nvSpPr>
              <p:cNvPr id="60" name="Rectangle 160"/>
              <p:cNvSpPr>
                <a:spLocks noChangeArrowheads="1"/>
              </p:cNvSpPr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62" name="Rectangle 161"/>
              <p:cNvSpPr>
                <a:spLocks noChangeArrowheads="1"/>
              </p:cNvSpPr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63" name="Rectangle 162"/>
              <p:cNvSpPr>
                <a:spLocks noChangeArrowheads="1"/>
              </p:cNvSpPr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64" name="Rectangle 163"/>
              <p:cNvSpPr>
                <a:spLocks noChangeArrowheads="1"/>
              </p:cNvSpPr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65" name="Freeform 164"/>
              <p:cNvSpPr/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8401964" y="3293166"/>
            <a:ext cx="3194650" cy="646331"/>
            <a:chOff x="7778762" y="3936593"/>
            <a:chExt cx="3194650" cy="646331"/>
          </a:xfrm>
        </p:grpSpPr>
        <p:sp>
          <p:nvSpPr>
            <p:cNvPr id="94" name="TextBox 93"/>
            <p:cNvSpPr txBox="1"/>
            <p:nvPr/>
          </p:nvSpPr>
          <p:spPr>
            <a:xfrm>
              <a:off x="8183784" y="3936593"/>
              <a:ext cx="27896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ISO 9001, ISO 14001,</a:t>
              </a:r>
              <a:endPara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r>
                <a:rPr lang="en-US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ISO 27001, ISO 20000 and</a:t>
              </a:r>
              <a:endPara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r>
                <a:rPr lang="en-US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ISO 45001 certified.</a:t>
              </a:r>
              <a:endPara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grpSp>
          <p:nvGrpSpPr>
            <p:cNvPr id="97" name="Group 301"/>
            <p:cNvGrpSpPr/>
            <p:nvPr/>
          </p:nvGrpSpPr>
          <p:grpSpPr>
            <a:xfrm>
              <a:off x="7778762" y="4118320"/>
              <a:ext cx="194160" cy="177547"/>
              <a:chOff x="2046288" y="3759200"/>
              <a:chExt cx="296863" cy="271463"/>
            </a:xfrm>
            <a:solidFill>
              <a:schemeClr val="bg1"/>
            </a:solidFill>
          </p:grpSpPr>
          <p:sp>
            <p:nvSpPr>
              <p:cNvPr id="98" name="Rectangle 160"/>
              <p:cNvSpPr>
                <a:spLocks noChangeArrowheads="1"/>
              </p:cNvSpPr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99" name="Rectangle 161"/>
              <p:cNvSpPr>
                <a:spLocks noChangeArrowheads="1"/>
              </p:cNvSpPr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00" name="Rectangle 162"/>
              <p:cNvSpPr>
                <a:spLocks noChangeArrowheads="1"/>
              </p:cNvSpPr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01" name="Rectangle 163"/>
              <p:cNvSpPr>
                <a:spLocks noChangeArrowheads="1"/>
              </p:cNvSpPr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02" name="Freeform 164"/>
              <p:cNvSpPr/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8401964" y="4039548"/>
            <a:ext cx="3199260" cy="646331"/>
            <a:chOff x="7778762" y="3906027"/>
            <a:chExt cx="3199260" cy="646331"/>
          </a:xfrm>
        </p:grpSpPr>
        <p:sp>
          <p:nvSpPr>
            <p:cNvPr id="107" name="TextBox 106"/>
            <p:cNvSpPr txBox="1"/>
            <p:nvPr/>
          </p:nvSpPr>
          <p:spPr>
            <a:xfrm>
              <a:off x="8188394" y="3906027"/>
              <a:ext cx="27896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Developed and implemented a World Class registered and patented CMMS software tool “ Intelli-Tao”.</a:t>
              </a:r>
              <a:endPara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grpSp>
          <p:nvGrpSpPr>
            <p:cNvPr id="110" name="Group 301"/>
            <p:cNvGrpSpPr/>
            <p:nvPr/>
          </p:nvGrpSpPr>
          <p:grpSpPr>
            <a:xfrm>
              <a:off x="7778762" y="4118320"/>
              <a:ext cx="194160" cy="177547"/>
              <a:chOff x="2046288" y="3759200"/>
              <a:chExt cx="296863" cy="271463"/>
            </a:xfrm>
            <a:solidFill>
              <a:schemeClr val="bg1"/>
            </a:solidFill>
          </p:grpSpPr>
          <p:sp>
            <p:nvSpPr>
              <p:cNvPr id="111" name="Rectangle 160"/>
              <p:cNvSpPr>
                <a:spLocks noChangeArrowheads="1"/>
              </p:cNvSpPr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12" name="Rectangle 161"/>
              <p:cNvSpPr>
                <a:spLocks noChangeArrowheads="1"/>
              </p:cNvSpPr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13" name="Rectangle 162"/>
              <p:cNvSpPr>
                <a:spLocks noChangeArrowheads="1"/>
              </p:cNvSpPr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14" name="Rectangle 163"/>
              <p:cNvSpPr>
                <a:spLocks noChangeArrowheads="1"/>
              </p:cNvSpPr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15" name="Freeform 164"/>
              <p:cNvSpPr/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8392236" y="4929729"/>
            <a:ext cx="3194650" cy="461665"/>
            <a:chOff x="7778762" y="3950352"/>
            <a:chExt cx="3194650" cy="461665"/>
          </a:xfrm>
        </p:grpSpPr>
        <p:sp>
          <p:nvSpPr>
            <p:cNvPr id="118" name="TextBox 117"/>
            <p:cNvSpPr txBox="1"/>
            <p:nvPr/>
          </p:nvSpPr>
          <p:spPr>
            <a:xfrm>
              <a:off x="8183784" y="3950352"/>
              <a:ext cx="27896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Got  the “Best in Class Award” in APJ for Green DC and Energy  Management</a:t>
              </a:r>
              <a:endParaRPr lang="en-US" sz="12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121" name="Group 301"/>
            <p:cNvGrpSpPr/>
            <p:nvPr/>
          </p:nvGrpSpPr>
          <p:grpSpPr>
            <a:xfrm>
              <a:off x="7778762" y="4118320"/>
              <a:ext cx="194160" cy="177547"/>
              <a:chOff x="2046288" y="3759200"/>
              <a:chExt cx="296863" cy="271463"/>
            </a:xfrm>
            <a:solidFill>
              <a:schemeClr val="bg1"/>
            </a:solidFill>
          </p:grpSpPr>
          <p:sp>
            <p:nvSpPr>
              <p:cNvPr id="122" name="Rectangle 160"/>
              <p:cNvSpPr>
                <a:spLocks noChangeArrowheads="1"/>
              </p:cNvSpPr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23" name="Rectangle 161"/>
              <p:cNvSpPr>
                <a:spLocks noChangeArrowheads="1"/>
              </p:cNvSpPr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24" name="Rectangle 162"/>
              <p:cNvSpPr>
                <a:spLocks noChangeArrowheads="1"/>
              </p:cNvSpPr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25" name="Rectangle 163"/>
              <p:cNvSpPr>
                <a:spLocks noChangeArrowheads="1"/>
              </p:cNvSpPr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26" name="Freeform 164"/>
              <p:cNvSpPr/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8184756" y="1341998"/>
            <a:ext cx="464341" cy="461665"/>
            <a:chOff x="7986508" y="933675"/>
            <a:chExt cx="464341" cy="461665"/>
          </a:xfrm>
        </p:grpSpPr>
        <p:sp>
          <p:nvSpPr>
            <p:cNvPr id="5" name="Oval 4"/>
            <p:cNvSpPr/>
            <p:nvPr/>
          </p:nvSpPr>
          <p:spPr>
            <a:xfrm>
              <a:off x="7986508" y="933675"/>
              <a:ext cx="464341" cy="461665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grpSp>
          <p:nvGrpSpPr>
            <p:cNvPr id="6" name="Group 301"/>
            <p:cNvGrpSpPr/>
            <p:nvPr/>
          </p:nvGrpSpPr>
          <p:grpSpPr>
            <a:xfrm>
              <a:off x="8057810" y="1005061"/>
              <a:ext cx="281446" cy="248384"/>
              <a:chOff x="2046288" y="3759200"/>
              <a:chExt cx="296863" cy="271463"/>
            </a:xfrm>
            <a:solidFill>
              <a:schemeClr val="bg1"/>
            </a:solidFill>
          </p:grpSpPr>
          <p:sp>
            <p:nvSpPr>
              <p:cNvPr id="13" name="Rectangle 160"/>
              <p:cNvSpPr>
                <a:spLocks noChangeArrowheads="1"/>
              </p:cNvSpPr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4" name="Rectangle 161"/>
              <p:cNvSpPr>
                <a:spLocks noChangeArrowheads="1"/>
              </p:cNvSpPr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5" name="Rectangle 162"/>
              <p:cNvSpPr>
                <a:spLocks noChangeArrowheads="1"/>
              </p:cNvSpPr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6" name="Rectangle 163"/>
              <p:cNvSpPr>
                <a:spLocks noChangeArrowheads="1"/>
              </p:cNvSpPr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7" name="Freeform 164"/>
              <p:cNvSpPr/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8174541" y="1953146"/>
            <a:ext cx="464341" cy="461665"/>
            <a:chOff x="7986508" y="962859"/>
            <a:chExt cx="464341" cy="461665"/>
          </a:xfrm>
        </p:grpSpPr>
        <p:sp>
          <p:nvSpPr>
            <p:cNvPr id="66" name="Oval 65"/>
            <p:cNvSpPr/>
            <p:nvPr/>
          </p:nvSpPr>
          <p:spPr>
            <a:xfrm>
              <a:off x="7986508" y="962859"/>
              <a:ext cx="464341" cy="461665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grpSp>
          <p:nvGrpSpPr>
            <p:cNvPr id="67" name="Group 301"/>
            <p:cNvGrpSpPr/>
            <p:nvPr/>
          </p:nvGrpSpPr>
          <p:grpSpPr>
            <a:xfrm>
              <a:off x="8057810" y="1005061"/>
              <a:ext cx="281446" cy="248384"/>
              <a:chOff x="2046288" y="3759200"/>
              <a:chExt cx="296863" cy="271463"/>
            </a:xfrm>
            <a:solidFill>
              <a:schemeClr val="bg1"/>
            </a:solidFill>
          </p:grpSpPr>
          <p:sp>
            <p:nvSpPr>
              <p:cNvPr id="68" name="Rectangle 160"/>
              <p:cNvSpPr>
                <a:spLocks noChangeArrowheads="1"/>
              </p:cNvSpPr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69" name="Rectangle 161"/>
              <p:cNvSpPr>
                <a:spLocks noChangeArrowheads="1"/>
              </p:cNvSpPr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70" name="Rectangle 162"/>
              <p:cNvSpPr>
                <a:spLocks noChangeArrowheads="1"/>
              </p:cNvSpPr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71" name="Rectangle 163"/>
              <p:cNvSpPr>
                <a:spLocks noChangeArrowheads="1"/>
              </p:cNvSpPr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72" name="Freeform 164"/>
              <p:cNvSpPr/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8186253" y="2625016"/>
            <a:ext cx="464341" cy="461665"/>
            <a:chOff x="7986508" y="933675"/>
            <a:chExt cx="464341" cy="461665"/>
          </a:xfrm>
        </p:grpSpPr>
        <p:sp>
          <p:nvSpPr>
            <p:cNvPr id="74" name="Oval 73"/>
            <p:cNvSpPr/>
            <p:nvPr/>
          </p:nvSpPr>
          <p:spPr>
            <a:xfrm>
              <a:off x="7986508" y="933675"/>
              <a:ext cx="464341" cy="461665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grpSp>
          <p:nvGrpSpPr>
            <p:cNvPr id="90" name="Group 301"/>
            <p:cNvGrpSpPr/>
            <p:nvPr/>
          </p:nvGrpSpPr>
          <p:grpSpPr>
            <a:xfrm>
              <a:off x="8057810" y="1005061"/>
              <a:ext cx="281446" cy="248384"/>
              <a:chOff x="2046288" y="3759200"/>
              <a:chExt cx="296863" cy="271463"/>
            </a:xfrm>
            <a:solidFill>
              <a:schemeClr val="bg1"/>
            </a:solidFill>
          </p:grpSpPr>
          <p:sp>
            <p:nvSpPr>
              <p:cNvPr id="91" name="Rectangle 160"/>
              <p:cNvSpPr>
                <a:spLocks noChangeArrowheads="1"/>
              </p:cNvSpPr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03" name="Rectangle 161"/>
              <p:cNvSpPr>
                <a:spLocks noChangeArrowheads="1"/>
              </p:cNvSpPr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04" name="Rectangle 162"/>
              <p:cNvSpPr>
                <a:spLocks noChangeArrowheads="1"/>
              </p:cNvSpPr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27" name="Rectangle 163"/>
              <p:cNvSpPr>
                <a:spLocks noChangeArrowheads="1"/>
              </p:cNvSpPr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28" name="Freeform 164"/>
              <p:cNvSpPr/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8188891" y="3354044"/>
            <a:ext cx="464341" cy="461665"/>
            <a:chOff x="7986508" y="933675"/>
            <a:chExt cx="464341" cy="461665"/>
          </a:xfrm>
        </p:grpSpPr>
        <p:sp>
          <p:nvSpPr>
            <p:cNvPr id="130" name="Oval 129"/>
            <p:cNvSpPr/>
            <p:nvPr/>
          </p:nvSpPr>
          <p:spPr>
            <a:xfrm>
              <a:off x="7986508" y="933675"/>
              <a:ext cx="464341" cy="461665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grpSp>
          <p:nvGrpSpPr>
            <p:cNvPr id="131" name="Group 301"/>
            <p:cNvGrpSpPr/>
            <p:nvPr/>
          </p:nvGrpSpPr>
          <p:grpSpPr>
            <a:xfrm>
              <a:off x="8057810" y="1005061"/>
              <a:ext cx="281446" cy="248384"/>
              <a:chOff x="2046288" y="3759200"/>
              <a:chExt cx="296863" cy="271463"/>
            </a:xfrm>
            <a:solidFill>
              <a:schemeClr val="bg1"/>
            </a:solidFill>
          </p:grpSpPr>
          <p:sp>
            <p:nvSpPr>
              <p:cNvPr id="132" name="Rectangle 160"/>
              <p:cNvSpPr>
                <a:spLocks noChangeArrowheads="1"/>
              </p:cNvSpPr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33" name="Rectangle 161"/>
              <p:cNvSpPr>
                <a:spLocks noChangeArrowheads="1"/>
              </p:cNvSpPr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34" name="Rectangle 162"/>
              <p:cNvSpPr>
                <a:spLocks noChangeArrowheads="1"/>
              </p:cNvSpPr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35" name="Rectangle 163"/>
              <p:cNvSpPr>
                <a:spLocks noChangeArrowheads="1"/>
              </p:cNvSpPr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36" name="Freeform 164"/>
              <p:cNvSpPr/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8197187" y="4117368"/>
            <a:ext cx="464341" cy="461665"/>
            <a:chOff x="7986508" y="933675"/>
            <a:chExt cx="464341" cy="461665"/>
          </a:xfrm>
        </p:grpSpPr>
        <p:sp>
          <p:nvSpPr>
            <p:cNvPr id="138" name="Oval 137"/>
            <p:cNvSpPr/>
            <p:nvPr/>
          </p:nvSpPr>
          <p:spPr>
            <a:xfrm>
              <a:off x="7986508" y="933675"/>
              <a:ext cx="464341" cy="461665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grpSp>
          <p:nvGrpSpPr>
            <p:cNvPr id="139" name="Group 301"/>
            <p:cNvGrpSpPr/>
            <p:nvPr/>
          </p:nvGrpSpPr>
          <p:grpSpPr>
            <a:xfrm>
              <a:off x="8057810" y="1005061"/>
              <a:ext cx="281446" cy="248384"/>
              <a:chOff x="2046288" y="3759200"/>
              <a:chExt cx="296863" cy="271463"/>
            </a:xfrm>
            <a:solidFill>
              <a:schemeClr val="bg1"/>
            </a:solidFill>
          </p:grpSpPr>
          <p:sp>
            <p:nvSpPr>
              <p:cNvPr id="140" name="Rectangle 160"/>
              <p:cNvSpPr>
                <a:spLocks noChangeArrowheads="1"/>
              </p:cNvSpPr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41" name="Rectangle 161"/>
              <p:cNvSpPr>
                <a:spLocks noChangeArrowheads="1"/>
              </p:cNvSpPr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42" name="Rectangle 162"/>
              <p:cNvSpPr>
                <a:spLocks noChangeArrowheads="1"/>
              </p:cNvSpPr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43" name="Rectangle 163"/>
              <p:cNvSpPr>
                <a:spLocks noChangeArrowheads="1"/>
              </p:cNvSpPr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44" name="Freeform 164"/>
              <p:cNvSpPr/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</p:grpSp>
      <p:sp>
        <p:nvSpPr>
          <p:cNvPr id="3" name="Rectangle: Single Corner Rounded 2"/>
          <p:cNvSpPr/>
          <p:nvPr/>
        </p:nvSpPr>
        <p:spPr>
          <a:xfrm rot="5400000">
            <a:off x="1359880" y="-1492784"/>
            <a:ext cx="1258457" cy="4014100"/>
          </a:xfrm>
          <a:prstGeom prst="round1Rect">
            <a:avLst>
              <a:gd name="adj" fmla="val 50000"/>
            </a:avLst>
          </a:prstGeom>
          <a:solidFill>
            <a:srgbClr val="00387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8213648" y="4921811"/>
            <a:ext cx="464341" cy="461665"/>
            <a:chOff x="7986508" y="933675"/>
            <a:chExt cx="464341" cy="461665"/>
          </a:xfrm>
        </p:grpSpPr>
        <p:sp>
          <p:nvSpPr>
            <p:cNvPr id="146" name="Oval 145"/>
            <p:cNvSpPr/>
            <p:nvPr/>
          </p:nvSpPr>
          <p:spPr>
            <a:xfrm>
              <a:off x="7986508" y="933675"/>
              <a:ext cx="464341" cy="461665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grpSp>
          <p:nvGrpSpPr>
            <p:cNvPr id="147" name="Group 301"/>
            <p:cNvGrpSpPr/>
            <p:nvPr/>
          </p:nvGrpSpPr>
          <p:grpSpPr>
            <a:xfrm>
              <a:off x="8057810" y="1005061"/>
              <a:ext cx="281446" cy="248384"/>
              <a:chOff x="2046288" y="3759200"/>
              <a:chExt cx="296863" cy="271463"/>
            </a:xfrm>
            <a:solidFill>
              <a:schemeClr val="bg1"/>
            </a:solidFill>
          </p:grpSpPr>
          <p:sp>
            <p:nvSpPr>
              <p:cNvPr id="148" name="Rectangle 160"/>
              <p:cNvSpPr>
                <a:spLocks noChangeArrowheads="1"/>
              </p:cNvSpPr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49" name="Rectangle 161"/>
              <p:cNvSpPr>
                <a:spLocks noChangeArrowheads="1"/>
              </p:cNvSpPr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50" name="Rectangle 162"/>
              <p:cNvSpPr>
                <a:spLocks noChangeArrowheads="1"/>
              </p:cNvSpPr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51" name="Rectangle 163"/>
              <p:cNvSpPr>
                <a:spLocks noChangeArrowheads="1"/>
              </p:cNvSpPr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52" name="Freeform 164"/>
              <p:cNvSpPr/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280604" y="135200"/>
            <a:ext cx="3238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Montserrat" panose="02000505000000020004" pitchFamily="2" charset="0"/>
              </a:rPr>
              <a:t>Quality Certifications &amp; Associations</a:t>
            </a:r>
            <a:endParaRPr lang="en-US" sz="22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659705" y="2373084"/>
            <a:ext cx="177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Audits &amp; Energy Management solutions</a:t>
            </a:r>
            <a:endParaRPr lang="en-US" sz="1200" spc="1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05943" y="5481075"/>
            <a:ext cx="2332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Operations &amp; Infrastructure</a:t>
            </a:r>
            <a:endParaRPr lang="en-US" sz="1200" b="1" spc="1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58132" y="2305853"/>
            <a:ext cx="1646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Build out &amp; Cooling Solutions</a:t>
            </a:r>
            <a:endParaRPr lang="en-US" sz="1200" spc="1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04566" y="5434364"/>
            <a:ext cx="1646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Feasibility &amp; Design</a:t>
            </a:r>
            <a:endParaRPr lang="en-US" sz="1200" spc="1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Freeform: Shape 26"/>
          <p:cNvSpPr/>
          <p:nvPr/>
        </p:nvSpPr>
        <p:spPr>
          <a:xfrm>
            <a:off x="9072379" y="3743904"/>
            <a:ext cx="33965" cy="1498401"/>
          </a:xfrm>
          <a:custGeom>
            <a:avLst/>
            <a:gdLst>
              <a:gd name="connsiteX0" fmla="*/ 0 w 28575"/>
              <a:gd name="connsiteY0" fmla="*/ 0 h 1260633"/>
              <a:gd name="connsiteX1" fmla="*/ 28575 w 28575"/>
              <a:gd name="connsiteY1" fmla="*/ 0 h 1260633"/>
              <a:gd name="connsiteX2" fmla="*/ 28575 w 28575"/>
              <a:gd name="connsiteY2" fmla="*/ 1260634 h 1260633"/>
              <a:gd name="connsiteX3" fmla="*/ 0 w 28575"/>
              <a:gd name="connsiteY3" fmla="*/ 1260634 h 126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" h="1260633">
                <a:moveTo>
                  <a:pt x="0" y="0"/>
                </a:moveTo>
                <a:lnTo>
                  <a:pt x="28575" y="0"/>
                </a:lnTo>
                <a:lnTo>
                  <a:pt x="28575" y="1260634"/>
                </a:lnTo>
                <a:lnTo>
                  <a:pt x="0" y="1260634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/>
          <p:cNvSpPr/>
          <p:nvPr/>
        </p:nvSpPr>
        <p:spPr>
          <a:xfrm>
            <a:off x="6002089" y="3743904"/>
            <a:ext cx="33965" cy="1498401"/>
          </a:xfrm>
          <a:custGeom>
            <a:avLst/>
            <a:gdLst>
              <a:gd name="connsiteX0" fmla="*/ 0 w 28575"/>
              <a:gd name="connsiteY0" fmla="*/ 0 h 1260633"/>
              <a:gd name="connsiteX1" fmla="*/ 28575 w 28575"/>
              <a:gd name="connsiteY1" fmla="*/ 0 h 1260633"/>
              <a:gd name="connsiteX2" fmla="*/ 28575 w 28575"/>
              <a:gd name="connsiteY2" fmla="*/ 1260634 h 1260633"/>
              <a:gd name="connsiteX3" fmla="*/ 0 w 28575"/>
              <a:gd name="connsiteY3" fmla="*/ 1260634 h 126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" h="1260633">
                <a:moveTo>
                  <a:pt x="0" y="0"/>
                </a:moveTo>
                <a:lnTo>
                  <a:pt x="28575" y="0"/>
                </a:lnTo>
                <a:lnTo>
                  <a:pt x="28575" y="1260634"/>
                </a:lnTo>
                <a:lnTo>
                  <a:pt x="0" y="1260634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/>
          <p:cNvSpPr/>
          <p:nvPr/>
        </p:nvSpPr>
        <p:spPr>
          <a:xfrm>
            <a:off x="2931798" y="3743904"/>
            <a:ext cx="33965" cy="1498401"/>
          </a:xfrm>
          <a:custGeom>
            <a:avLst/>
            <a:gdLst>
              <a:gd name="connsiteX0" fmla="*/ 0 w 28575"/>
              <a:gd name="connsiteY0" fmla="*/ 0 h 1260633"/>
              <a:gd name="connsiteX1" fmla="*/ 28575 w 28575"/>
              <a:gd name="connsiteY1" fmla="*/ 0 h 1260633"/>
              <a:gd name="connsiteX2" fmla="*/ 28575 w 28575"/>
              <a:gd name="connsiteY2" fmla="*/ 1260634 h 1260633"/>
              <a:gd name="connsiteX3" fmla="*/ 0 w 28575"/>
              <a:gd name="connsiteY3" fmla="*/ 1260634 h 126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" h="1260633">
                <a:moveTo>
                  <a:pt x="0" y="0"/>
                </a:moveTo>
                <a:lnTo>
                  <a:pt x="28575" y="0"/>
                </a:lnTo>
                <a:lnTo>
                  <a:pt x="28575" y="1260634"/>
                </a:lnTo>
                <a:lnTo>
                  <a:pt x="0" y="1260634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8236876" y="2891416"/>
            <a:ext cx="1704962" cy="1331115"/>
          </a:xfrm>
          <a:custGeom>
            <a:avLst/>
            <a:gdLst>
              <a:gd name="connsiteX0" fmla="*/ 1434417 w 1434417"/>
              <a:gd name="connsiteY0" fmla="*/ 1119892 h 1119892"/>
              <a:gd name="connsiteX1" fmla="*/ 1291542 w 1434417"/>
              <a:gd name="connsiteY1" fmla="*/ 1119892 h 1119892"/>
              <a:gd name="connsiteX2" fmla="*/ 1291542 w 1434417"/>
              <a:gd name="connsiteY2" fmla="*/ 717214 h 1119892"/>
              <a:gd name="connsiteX3" fmla="*/ 717213 w 1434417"/>
              <a:gd name="connsiteY3" fmla="*/ 142875 h 1119892"/>
              <a:gd name="connsiteX4" fmla="*/ 142875 w 1434417"/>
              <a:gd name="connsiteY4" fmla="*/ 717214 h 1119892"/>
              <a:gd name="connsiteX5" fmla="*/ 142875 w 1434417"/>
              <a:gd name="connsiteY5" fmla="*/ 1119892 h 1119892"/>
              <a:gd name="connsiteX6" fmla="*/ 0 w 1434417"/>
              <a:gd name="connsiteY6" fmla="*/ 1119892 h 1119892"/>
              <a:gd name="connsiteX7" fmla="*/ 0 w 1434417"/>
              <a:gd name="connsiteY7" fmla="*/ 717214 h 1119892"/>
              <a:gd name="connsiteX8" fmla="*/ 717213 w 1434417"/>
              <a:gd name="connsiteY8" fmla="*/ 0 h 1119892"/>
              <a:gd name="connsiteX9" fmla="*/ 1434417 w 1434417"/>
              <a:gd name="connsiteY9" fmla="*/ 717214 h 1119892"/>
              <a:gd name="connsiteX10" fmla="*/ 1434417 w 1434417"/>
              <a:gd name="connsiteY10" fmla="*/ 1119892 h 111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4417" h="1119892">
                <a:moveTo>
                  <a:pt x="1434417" y="1119892"/>
                </a:moveTo>
                <a:lnTo>
                  <a:pt x="1291542" y="1119892"/>
                </a:lnTo>
                <a:lnTo>
                  <a:pt x="1291542" y="717214"/>
                </a:lnTo>
                <a:cubicBezTo>
                  <a:pt x="1291542" y="400517"/>
                  <a:pt x="1033900" y="142875"/>
                  <a:pt x="717213" y="142875"/>
                </a:cubicBezTo>
                <a:cubicBezTo>
                  <a:pt x="400526" y="142875"/>
                  <a:pt x="142875" y="400517"/>
                  <a:pt x="142875" y="717214"/>
                </a:cubicBezTo>
                <a:lnTo>
                  <a:pt x="142875" y="1119892"/>
                </a:lnTo>
                <a:lnTo>
                  <a:pt x="0" y="1119892"/>
                </a:lnTo>
                <a:lnTo>
                  <a:pt x="0" y="717214"/>
                </a:lnTo>
                <a:cubicBezTo>
                  <a:pt x="0" y="321735"/>
                  <a:pt x="321736" y="0"/>
                  <a:pt x="717213" y="0"/>
                </a:cubicBezTo>
                <a:cubicBezTo>
                  <a:pt x="1112682" y="0"/>
                  <a:pt x="1434417" y="321735"/>
                  <a:pt x="1434417" y="717214"/>
                </a:cubicBezTo>
                <a:lnTo>
                  <a:pt x="1434417" y="1119892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/>
          <p:cNvSpPr/>
          <p:nvPr/>
        </p:nvSpPr>
        <p:spPr>
          <a:xfrm>
            <a:off x="6701724" y="4222531"/>
            <a:ext cx="1704973" cy="1331115"/>
          </a:xfrm>
          <a:custGeom>
            <a:avLst/>
            <a:gdLst>
              <a:gd name="connsiteX0" fmla="*/ 717213 w 1434426"/>
              <a:gd name="connsiteY0" fmla="*/ 1119892 h 1119892"/>
              <a:gd name="connsiteX1" fmla="*/ 0 w 1434426"/>
              <a:gd name="connsiteY1" fmla="*/ 402679 h 1119892"/>
              <a:gd name="connsiteX2" fmla="*/ 0 w 1434426"/>
              <a:gd name="connsiteY2" fmla="*/ 0 h 1119892"/>
              <a:gd name="connsiteX3" fmla="*/ 142875 w 1434426"/>
              <a:gd name="connsiteY3" fmla="*/ 0 h 1119892"/>
              <a:gd name="connsiteX4" fmla="*/ 142875 w 1434426"/>
              <a:gd name="connsiteY4" fmla="*/ 402679 h 1119892"/>
              <a:gd name="connsiteX5" fmla="*/ 717213 w 1434426"/>
              <a:gd name="connsiteY5" fmla="*/ 977017 h 1119892"/>
              <a:gd name="connsiteX6" fmla="*/ 1291552 w 1434426"/>
              <a:gd name="connsiteY6" fmla="*/ 402679 h 1119892"/>
              <a:gd name="connsiteX7" fmla="*/ 1291552 w 1434426"/>
              <a:gd name="connsiteY7" fmla="*/ 0 h 1119892"/>
              <a:gd name="connsiteX8" fmla="*/ 1434427 w 1434426"/>
              <a:gd name="connsiteY8" fmla="*/ 0 h 1119892"/>
              <a:gd name="connsiteX9" fmla="*/ 1434427 w 1434426"/>
              <a:gd name="connsiteY9" fmla="*/ 402679 h 1119892"/>
              <a:gd name="connsiteX10" fmla="*/ 717213 w 1434426"/>
              <a:gd name="connsiteY10" fmla="*/ 1119892 h 111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4426" h="1119892">
                <a:moveTo>
                  <a:pt x="717213" y="1119892"/>
                </a:moveTo>
                <a:cubicBezTo>
                  <a:pt x="321736" y="1119892"/>
                  <a:pt x="0" y="798157"/>
                  <a:pt x="0" y="402679"/>
                </a:cubicBezTo>
                <a:lnTo>
                  <a:pt x="0" y="0"/>
                </a:lnTo>
                <a:lnTo>
                  <a:pt x="142875" y="0"/>
                </a:lnTo>
                <a:lnTo>
                  <a:pt x="142875" y="402679"/>
                </a:lnTo>
                <a:cubicBezTo>
                  <a:pt x="142875" y="719376"/>
                  <a:pt x="400526" y="977017"/>
                  <a:pt x="717213" y="977017"/>
                </a:cubicBezTo>
                <a:cubicBezTo>
                  <a:pt x="1033901" y="977017"/>
                  <a:pt x="1291552" y="719376"/>
                  <a:pt x="1291552" y="402679"/>
                </a:cubicBezTo>
                <a:lnTo>
                  <a:pt x="1291552" y="0"/>
                </a:lnTo>
                <a:lnTo>
                  <a:pt x="1434427" y="0"/>
                </a:lnTo>
                <a:lnTo>
                  <a:pt x="1434427" y="402679"/>
                </a:lnTo>
                <a:cubicBezTo>
                  <a:pt x="1434427" y="798148"/>
                  <a:pt x="1112691" y="1119892"/>
                  <a:pt x="717213" y="1119892"/>
                </a:cubicBez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/>
          <p:cNvSpPr/>
          <p:nvPr/>
        </p:nvSpPr>
        <p:spPr>
          <a:xfrm>
            <a:off x="5166584" y="2891416"/>
            <a:ext cx="1704962" cy="1331115"/>
          </a:xfrm>
          <a:custGeom>
            <a:avLst/>
            <a:gdLst>
              <a:gd name="connsiteX0" fmla="*/ 1434417 w 1434417"/>
              <a:gd name="connsiteY0" fmla="*/ 1119892 h 1119892"/>
              <a:gd name="connsiteX1" fmla="*/ 1291542 w 1434417"/>
              <a:gd name="connsiteY1" fmla="*/ 1119892 h 1119892"/>
              <a:gd name="connsiteX2" fmla="*/ 1291542 w 1434417"/>
              <a:gd name="connsiteY2" fmla="*/ 717214 h 1119892"/>
              <a:gd name="connsiteX3" fmla="*/ 717204 w 1434417"/>
              <a:gd name="connsiteY3" fmla="*/ 142875 h 1119892"/>
              <a:gd name="connsiteX4" fmla="*/ 142875 w 1434417"/>
              <a:gd name="connsiteY4" fmla="*/ 717214 h 1119892"/>
              <a:gd name="connsiteX5" fmla="*/ 142875 w 1434417"/>
              <a:gd name="connsiteY5" fmla="*/ 1119892 h 1119892"/>
              <a:gd name="connsiteX6" fmla="*/ 0 w 1434417"/>
              <a:gd name="connsiteY6" fmla="*/ 1119892 h 1119892"/>
              <a:gd name="connsiteX7" fmla="*/ 0 w 1434417"/>
              <a:gd name="connsiteY7" fmla="*/ 717214 h 1119892"/>
              <a:gd name="connsiteX8" fmla="*/ 717204 w 1434417"/>
              <a:gd name="connsiteY8" fmla="*/ 0 h 1119892"/>
              <a:gd name="connsiteX9" fmla="*/ 1434417 w 1434417"/>
              <a:gd name="connsiteY9" fmla="*/ 717214 h 1119892"/>
              <a:gd name="connsiteX10" fmla="*/ 1434417 w 1434417"/>
              <a:gd name="connsiteY10" fmla="*/ 1119892 h 111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4417" h="1119892">
                <a:moveTo>
                  <a:pt x="1434417" y="1119892"/>
                </a:moveTo>
                <a:lnTo>
                  <a:pt x="1291542" y="1119892"/>
                </a:lnTo>
                <a:lnTo>
                  <a:pt x="1291542" y="717214"/>
                </a:lnTo>
                <a:cubicBezTo>
                  <a:pt x="1291542" y="400517"/>
                  <a:pt x="1033891" y="142875"/>
                  <a:pt x="717204" y="142875"/>
                </a:cubicBezTo>
                <a:cubicBezTo>
                  <a:pt x="400517" y="142875"/>
                  <a:pt x="142875" y="400517"/>
                  <a:pt x="142875" y="717214"/>
                </a:cubicBezTo>
                <a:lnTo>
                  <a:pt x="142875" y="1119892"/>
                </a:lnTo>
                <a:lnTo>
                  <a:pt x="0" y="1119892"/>
                </a:lnTo>
                <a:lnTo>
                  <a:pt x="0" y="717214"/>
                </a:lnTo>
                <a:cubicBezTo>
                  <a:pt x="0" y="321735"/>
                  <a:pt x="321735" y="0"/>
                  <a:pt x="717204" y="0"/>
                </a:cubicBezTo>
                <a:cubicBezTo>
                  <a:pt x="1112682" y="0"/>
                  <a:pt x="1434417" y="321735"/>
                  <a:pt x="1434417" y="717214"/>
                </a:cubicBezTo>
                <a:lnTo>
                  <a:pt x="1434417" y="1119892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/>
          <p:cNvSpPr/>
          <p:nvPr/>
        </p:nvSpPr>
        <p:spPr>
          <a:xfrm>
            <a:off x="3631444" y="4222531"/>
            <a:ext cx="1704973" cy="1331115"/>
          </a:xfrm>
          <a:custGeom>
            <a:avLst/>
            <a:gdLst>
              <a:gd name="connsiteX0" fmla="*/ 717214 w 1434426"/>
              <a:gd name="connsiteY0" fmla="*/ 1119892 h 1119892"/>
              <a:gd name="connsiteX1" fmla="*/ 0 w 1434426"/>
              <a:gd name="connsiteY1" fmla="*/ 402679 h 1119892"/>
              <a:gd name="connsiteX2" fmla="*/ 0 w 1434426"/>
              <a:gd name="connsiteY2" fmla="*/ 0 h 1119892"/>
              <a:gd name="connsiteX3" fmla="*/ 142875 w 1434426"/>
              <a:gd name="connsiteY3" fmla="*/ 0 h 1119892"/>
              <a:gd name="connsiteX4" fmla="*/ 142875 w 1434426"/>
              <a:gd name="connsiteY4" fmla="*/ 402679 h 1119892"/>
              <a:gd name="connsiteX5" fmla="*/ 717214 w 1434426"/>
              <a:gd name="connsiteY5" fmla="*/ 977017 h 1119892"/>
              <a:gd name="connsiteX6" fmla="*/ 1291552 w 1434426"/>
              <a:gd name="connsiteY6" fmla="*/ 402679 h 1119892"/>
              <a:gd name="connsiteX7" fmla="*/ 1291552 w 1434426"/>
              <a:gd name="connsiteY7" fmla="*/ 0 h 1119892"/>
              <a:gd name="connsiteX8" fmla="*/ 1434427 w 1434426"/>
              <a:gd name="connsiteY8" fmla="*/ 0 h 1119892"/>
              <a:gd name="connsiteX9" fmla="*/ 1434427 w 1434426"/>
              <a:gd name="connsiteY9" fmla="*/ 402679 h 1119892"/>
              <a:gd name="connsiteX10" fmla="*/ 717214 w 1434426"/>
              <a:gd name="connsiteY10" fmla="*/ 1119892 h 111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4426" h="1119892">
                <a:moveTo>
                  <a:pt x="717214" y="1119892"/>
                </a:moveTo>
                <a:cubicBezTo>
                  <a:pt x="321735" y="1119892"/>
                  <a:pt x="0" y="798157"/>
                  <a:pt x="0" y="402679"/>
                </a:cubicBezTo>
                <a:lnTo>
                  <a:pt x="0" y="0"/>
                </a:lnTo>
                <a:lnTo>
                  <a:pt x="142875" y="0"/>
                </a:lnTo>
                <a:lnTo>
                  <a:pt x="142875" y="402679"/>
                </a:lnTo>
                <a:cubicBezTo>
                  <a:pt x="142875" y="719376"/>
                  <a:pt x="400526" y="977017"/>
                  <a:pt x="717214" y="977017"/>
                </a:cubicBezTo>
                <a:cubicBezTo>
                  <a:pt x="1033901" y="977017"/>
                  <a:pt x="1291552" y="719376"/>
                  <a:pt x="1291552" y="402679"/>
                </a:cubicBezTo>
                <a:lnTo>
                  <a:pt x="1291552" y="0"/>
                </a:lnTo>
                <a:lnTo>
                  <a:pt x="1434427" y="0"/>
                </a:lnTo>
                <a:lnTo>
                  <a:pt x="1434427" y="402679"/>
                </a:lnTo>
                <a:cubicBezTo>
                  <a:pt x="1434427" y="798148"/>
                  <a:pt x="1112682" y="1119892"/>
                  <a:pt x="717214" y="1119892"/>
                </a:cubicBez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/>
          <p:cNvSpPr/>
          <p:nvPr/>
        </p:nvSpPr>
        <p:spPr>
          <a:xfrm>
            <a:off x="2096293" y="2891416"/>
            <a:ext cx="1704973" cy="1331115"/>
          </a:xfrm>
          <a:custGeom>
            <a:avLst/>
            <a:gdLst>
              <a:gd name="connsiteX0" fmla="*/ 1434427 w 1434426"/>
              <a:gd name="connsiteY0" fmla="*/ 1119892 h 1119892"/>
              <a:gd name="connsiteX1" fmla="*/ 1291552 w 1434426"/>
              <a:gd name="connsiteY1" fmla="*/ 1119892 h 1119892"/>
              <a:gd name="connsiteX2" fmla="*/ 1291552 w 1434426"/>
              <a:gd name="connsiteY2" fmla="*/ 717214 h 1119892"/>
              <a:gd name="connsiteX3" fmla="*/ 717213 w 1434426"/>
              <a:gd name="connsiteY3" fmla="*/ 142875 h 1119892"/>
              <a:gd name="connsiteX4" fmla="*/ 142875 w 1434426"/>
              <a:gd name="connsiteY4" fmla="*/ 717214 h 1119892"/>
              <a:gd name="connsiteX5" fmla="*/ 142875 w 1434426"/>
              <a:gd name="connsiteY5" fmla="*/ 1119892 h 1119892"/>
              <a:gd name="connsiteX6" fmla="*/ 0 w 1434426"/>
              <a:gd name="connsiteY6" fmla="*/ 1119892 h 1119892"/>
              <a:gd name="connsiteX7" fmla="*/ 0 w 1434426"/>
              <a:gd name="connsiteY7" fmla="*/ 717214 h 1119892"/>
              <a:gd name="connsiteX8" fmla="*/ 717213 w 1434426"/>
              <a:gd name="connsiteY8" fmla="*/ 0 h 1119892"/>
              <a:gd name="connsiteX9" fmla="*/ 1434427 w 1434426"/>
              <a:gd name="connsiteY9" fmla="*/ 717214 h 1119892"/>
              <a:gd name="connsiteX10" fmla="*/ 1434427 w 1434426"/>
              <a:gd name="connsiteY10" fmla="*/ 1119892 h 111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4426" h="1119892">
                <a:moveTo>
                  <a:pt x="1434427" y="1119892"/>
                </a:moveTo>
                <a:lnTo>
                  <a:pt x="1291552" y="1119892"/>
                </a:lnTo>
                <a:lnTo>
                  <a:pt x="1291552" y="717214"/>
                </a:lnTo>
                <a:cubicBezTo>
                  <a:pt x="1291552" y="400517"/>
                  <a:pt x="1033901" y="142875"/>
                  <a:pt x="717213" y="142875"/>
                </a:cubicBezTo>
                <a:cubicBezTo>
                  <a:pt x="400526" y="142875"/>
                  <a:pt x="142875" y="400517"/>
                  <a:pt x="142875" y="717214"/>
                </a:cubicBezTo>
                <a:lnTo>
                  <a:pt x="142875" y="1119892"/>
                </a:lnTo>
                <a:lnTo>
                  <a:pt x="0" y="1119892"/>
                </a:lnTo>
                <a:lnTo>
                  <a:pt x="0" y="717214"/>
                </a:lnTo>
                <a:cubicBezTo>
                  <a:pt x="0" y="321735"/>
                  <a:pt x="321735" y="0"/>
                  <a:pt x="717213" y="0"/>
                </a:cubicBezTo>
                <a:cubicBezTo>
                  <a:pt x="1112692" y="0"/>
                  <a:pt x="1434427" y="321735"/>
                  <a:pt x="1434427" y="717214"/>
                </a:cubicBezTo>
                <a:lnTo>
                  <a:pt x="1434427" y="1119892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Graphic 2"/>
          <p:cNvGrpSpPr/>
          <p:nvPr/>
        </p:nvGrpSpPr>
        <p:grpSpPr>
          <a:xfrm>
            <a:off x="3477585" y="3983761"/>
            <a:ext cx="477541" cy="477541"/>
            <a:chOff x="3957275" y="3610431"/>
            <a:chExt cx="401764" cy="401764"/>
          </a:xfrm>
          <a:solidFill>
            <a:schemeClr val="tx1"/>
          </a:solidFill>
        </p:grpSpPr>
        <p:sp>
          <p:nvSpPr>
            <p:cNvPr id="56" name="Freeform: Shape 55"/>
            <p:cNvSpPr/>
            <p:nvPr/>
          </p:nvSpPr>
          <p:spPr>
            <a:xfrm>
              <a:off x="4028713" y="3681869"/>
              <a:ext cx="258889" cy="258889"/>
            </a:xfrm>
            <a:custGeom>
              <a:avLst/>
              <a:gdLst>
                <a:gd name="connsiteX0" fmla="*/ 258889 w 258889"/>
                <a:gd name="connsiteY0" fmla="*/ 129445 h 258889"/>
                <a:gd name="connsiteX1" fmla="*/ 129445 w 258889"/>
                <a:gd name="connsiteY1" fmla="*/ 258889 h 258889"/>
                <a:gd name="connsiteX2" fmla="*/ 0 w 258889"/>
                <a:gd name="connsiteY2" fmla="*/ 129445 h 258889"/>
                <a:gd name="connsiteX3" fmla="*/ 129445 w 258889"/>
                <a:gd name="connsiteY3" fmla="*/ 0 h 258889"/>
                <a:gd name="connsiteX4" fmla="*/ 258889 w 258889"/>
                <a:gd name="connsiteY4" fmla="*/ 129445 h 2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89" h="258889">
                  <a:moveTo>
                    <a:pt x="258889" y="129445"/>
                  </a:moveTo>
                  <a:cubicBezTo>
                    <a:pt x="258889" y="200935"/>
                    <a:pt x="200935" y="258889"/>
                    <a:pt x="129445" y="258889"/>
                  </a:cubicBezTo>
                  <a:cubicBezTo>
                    <a:pt x="57954" y="258889"/>
                    <a:pt x="0" y="200935"/>
                    <a:pt x="0" y="129445"/>
                  </a:cubicBezTo>
                  <a:cubicBezTo>
                    <a:pt x="0" y="57954"/>
                    <a:pt x="57955" y="0"/>
                    <a:pt x="129445" y="0"/>
                  </a:cubicBezTo>
                  <a:cubicBezTo>
                    <a:pt x="200935" y="0"/>
                    <a:pt x="258889" y="57954"/>
                    <a:pt x="258889" y="12944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/>
            <p:cNvSpPr/>
            <p:nvPr/>
          </p:nvSpPr>
          <p:spPr>
            <a:xfrm>
              <a:off x="3957275" y="3610431"/>
              <a:ext cx="401764" cy="401764"/>
            </a:xfrm>
            <a:custGeom>
              <a:avLst/>
              <a:gdLst>
                <a:gd name="connsiteX0" fmla="*/ 200882 w 401764"/>
                <a:gd name="connsiteY0" fmla="*/ 401764 h 401764"/>
                <a:gd name="connsiteX1" fmla="*/ 0 w 401764"/>
                <a:gd name="connsiteY1" fmla="*/ 200882 h 401764"/>
                <a:gd name="connsiteX2" fmla="*/ 200882 w 401764"/>
                <a:gd name="connsiteY2" fmla="*/ 0 h 401764"/>
                <a:gd name="connsiteX3" fmla="*/ 401764 w 401764"/>
                <a:gd name="connsiteY3" fmla="*/ 200882 h 401764"/>
                <a:gd name="connsiteX4" fmla="*/ 200882 w 401764"/>
                <a:gd name="connsiteY4" fmla="*/ 401764 h 401764"/>
                <a:gd name="connsiteX5" fmla="*/ 200882 w 401764"/>
                <a:gd name="connsiteY5" fmla="*/ 142875 h 401764"/>
                <a:gd name="connsiteX6" fmla="*/ 142875 w 401764"/>
                <a:gd name="connsiteY6" fmla="*/ 200882 h 401764"/>
                <a:gd name="connsiteX7" fmla="*/ 200882 w 401764"/>
                <a:gd name="connsiteY7" fmla="*/ 258889 h 401764"/>
                <a:gd name="connsiteX8" fmla="*/ 258889 w 401764"/>
                <a:gd name="connsiteY8" fmla="*/ 200882 h 401764"/>
                <a:gd name="connsiteX9" fmla="*/ 200882 w 401764"/>
                <a:gd name="connsiteY9" fmla="*/ 142875 h 40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764" h="401764">
                  <a:moveTo>
                    <a:pt x="200882" y="401764"/>
                  </a:moveTo>
                  <a:cubicBezTo>
                    <a:pt x="90116" y="401764"/>
                    <a:pt x="0" y="311648"/>
                    <a:pt x="0" y="200882"/>
                  </a:cubicBezTo>
                  <a:cubicBezTo>
                    <a:pt x="0" y="90116"/>
                    <a:pt x="90116" y="0"/>
                    <a:pt x="200882" y="0"/>
                  </a:cubicBezTo>
                  <a:cubicBezTo>
                    <a:pt x="311648" y="0"/>
                    <a:pt x="401764" y="90116"/>
                    <a:pt x="401764" y="200882"/>
                  </a:cubicBezTo>
                  <a:cubicBezTo>
                    <a:pt x="401764" y="311648"/>
                    <a:pt x="311648" y="401764"/>
                    <a:pt x="200882" y="401764"/>
                  </a:cubicBezTo>
                  <a:close/>
                  <a:moveTo>
                    <a:pt x="200882" y="142875"/>
                  </a:moveTo>
                  <a:cubicBezTo>
                    <a:pt x="168897" y="142875"/>
                    <a:pt x="142875" y="168897"/>
                    <a:pt x="142875" y="200882"/>
                  </a:cubicBezTo>
                  <a:cubicBezTo>
                    <a:pt x="142875" y="232867"/>
                    <a:pt x="168888" y="258889"/>
                    <a:pt x="200882" y="258889"/>
                  </a:cubicBezTo>
                  <a:cubicBezTo>
                    <a:pt x="232877" y="258889"/>
                    <a:pt x="258889" y="232867"/>
                    <a:pt x="258889" y="200882"/>
                  </a:cubicBezTo>
                  <a:cubicBezTo>
                    <a:pt x="258889" y="168897"/>
                    <a:pt x="232867" y="142875"/>
                    <a:pt x="200882" y="142875"/>
                  </a:cubicBezTo>
                  <a:close/>
                </a:path>
              </a:pathLst>
            </a:custGeom>
            <a:solidFill>
              <a:srgbClr val="0038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2"/>
          <p:cNvGrpSpPr/>
          <p:nvPr/>
        </p:nvGrpSpPr>
        <p:grpSpPr>
          <a:xfrm>
            <a:off x="5012724" y="3983761"/>
            <a:ext cx="477553" cy="477541"/>
            <a:chOff x="5248817" y="3610431"/>
            <a:chExt cx="401774" cy="401764"/>
          </a:xfrm>
          <a:solidFill>
            <a:schemeClr val="accent1"/>
          </a:solidFill>
        </p:grpSpPr>
        <p:sp>
          <p:nvSpPr>
            <p:cNvPr id="54" name="Freeform: Shape 53"/>
            <p:cNvSpPr/>
            <p:nvPr/>
          </p:nvSpPr>
          <p:spPr>
            <a:xfrm>
              <a:off x="5320255" y="3681869"/>
              <a:ext cx="258889" cy="258889"/>
            </a:xfrm>
            <a:custGeom>
              <a:avLst/>
              <a:gdLst>
                <a:gd name="connsiteX0" fmla="*/ 258890 w 258889"/>
                <a:gd name="connsiteY0" fmla="*/ 129445 h 258889"/>
                <a:gd name="connsiteX1" fmla="*/ 129445 w 258889"/>
                <a:gd name="connsiteY1" fmla="*/ 258889 h 258889"/>
                <a:gd name="connsiteX2" fmla="*/ 0 w 258889"/>
                <a:gd name="connsiteY2" fmla="*/ 129445 h 258889"/>
                <a:gd name="connsiteX3" fmla="*/ 129445 w 258889"/>
                <a:gd name="connsiteY3" fmla="*/ 0 h 258889"/>
                <a:gd name="connsiteX4" fmla="*/ 258890 w 258889"/>
                <a:gd name="connsiteY4" fmla="*/ 129445 h 2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89" h="258889">
                  <a:moveTo>
                    <a:pt x="258890" y="129445"/>
                  </a:moveTo>
                  <a:cubicBezTo>
                    <a:pt x="258890" y="200935"/>
                    <a:pt x="200935" y="258889"/>
                    <a:pt x="129445" y="258889"/>
                  </a:cubicBezTo>
                  <a:cubicBezTo>
                    <a:pt x="57954" y="258889"/>
                    <a:pt x="0" y="200935"/>
                    <a:pt x="0" y="129445"/>
                  </a:cubicBezTo>
                  <a:cubicBezTo>
                    <a:pt x="0" y="57954"/>
                    <a:pt x="57954" y="0"/>
                    <a:pt x="129445" y="0"/>
                  </a:cubicBezTo>
                  <a:cubicBezTo>
                    <a:pt x="200935" y="0"/>
                    <a:pt x="258890" y="57954"/>
                    <a:pt x="258890" y="129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/>
            <p:cNvSpPr/>
            <p:nvPr/>
          </p:nvSpPr>
          <p:spPr>
            <a:xfrm>
              <a:off x="5248817" y="3610431"/>
              <a:ext cx="401774" cy="401764"/>
            </a:xfrm>
            <a:custGeom>
              <a:avLst/>
              <a:gdLst>
                <a:gd name="connsiteX0" fmla="*/ 200892 w 401774"/>
                <a:gd name="connsiteY0" fmla="*/ 401764 h 401764"/>
                <a:gd name="connsiteX1" fmla="*/ 0 w 401774"/>
                <a:gd name="connsiteY1" fmla="*/ 200882 h 401764"/>
                <a:gd name="connsiteX2" fmla="*/ 200892 w 401774"/>
                <a:gd name="connsiteY2" fmla="*/ 0 h 401764"/>
                <a:gd name="connsiteX3" fmla="*/ 401774 w 401774"/>
                <a:gd name="connsiteY3" fmla="*/ 200882 h 401764"/>
                <a:gd name="connsiteX4" fmla="*/ 200892 w 401774"/>
                <a:gd name="connsiteY4" fmla="*/ 401764 h 401764"/>
                <a:gd name="connsiteX5" fmla="*/ 200892 w 401774"/>
                <a:gd name="connsiteY5" fmla="*/ 142875 h 401764"/>
                <a:gd name="connsiteX6" fmla="*/ 142875 w 401774"/>
                <a:gd name="connsiteY6" fmla="*/ 200882 h 401764"/>
                <a:gd name="connsiteX7" fmla="*/ 200892 w 401774"/>
                <a:gd name="connsiteY7" fmla="*/ 258889 h 401764"/>
                <a:gd name="connsiteX8" fmla="*/ 258899 w 401774"/>
                <a:gd name="connsiteY8" fmla="*/ 200882 h 401764"/>
                <a:gd name="connsiteX9" fmla="*/ 200892 w 401774"/>
                <a:gd name="connsiteY9" fmla="*/ 142875 h 40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774" h="401764">
                  <a:moveTo>
                    <a:pt x="200892" y="401764"/>
                  </a:moveTo>
                  <a:cubicBezTo>
                    <a:pt x="90116" y="401764"/>
                    <a:pt x="0" y="311648"/>
                    <a:pt x="0" y="200882"/>
                  </a:cubicBezTo>
                  <a:cubicBezTo>
                    <a:pt x="0" y="90116"/>
                    <a:pt x="90116" y="0"/>
                    <a:pt x="200892" y="0"/>
                  </a:cubicBezTo>
                  <a:cubicBezTo>
                    <a:pt x="311658" y="0"/>
                    <a:pt x="401774" y="90116"/>
                    <a:pt x="401774" y="200882"/>
                  </a:cubicBezTo>
                  <a:cubicBezTo>
                    <a:pt x="401774" y="311648"/>
                    <a:pt x="311658" y="401764"/>
                    <a:pt x="200892" y="401764"/>
                  </a:cubicBezTo>
                  <a:close/>
                  <a:moveTo>
                    <a:pt x="200892" y="142875"/>
                  </a:moveTo>
                  <a:cubicBezTo>
                    <a:pt x="168907" y="142875"/>
                    <a:pt x="142875" y="168897"/>
                    <a:pt x="142875" y="200882"/>
                  </a:cubicBezTo>
                  <a:cubicBezTo>
                    <a:pt x="142875" y="232867"/>
                    <a:pt x="168897" y="258889"/>
                    <a:pt x="200892" y="258889"/>
                  </a:cubicBezTo>
                  <a:cubicBezTo>
                    <a:pt x="232886" y="258889"/>
                    <a:pt x="258899" y="232867"/>
                    <a:pt x="258899" y="200882"/>
                  </a:cubicBezTo>
                  <a:cubicBezTo>
                    <a:pt x="258899" y="168897"/>
                    <a:pt x="232877" y="142875"/>
                    <a:pt x="200892" y="142875"/>
                  </a:cubicBezTo>
                  <a:close/>
                </a:path>
              </a:pathLst>
            </a:custGeom>
            <a:solidFill>
              <a:srgbClr val="F265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aphic 2"/>
          <p:cNvGrpSpPr/>
          <p:nvPr/>
        </p:nvGrpSpPr>
        <p:grpSpPr>
          <a:xfrm>
            <a:off x="6547865" y="3983761"/>
            <a:ext cx="477553" cy="477541"/>
            <a:chOff x="6540360" y="3610431"/>
            <a:chExt cx="401774" cy="401764"/>
          </a:xfrm>
          <a:solidFill>
            <a:schemeClr val="accent1"/>
          </a:solidFill>
        </p:grpSpPr>
        <p:sp>
          <p:nvSpPr>
            <p:cNvPr id="52" name="Freeform: Shape 51"/>
            <p:cNvSpPr/>
            <p:nvPr/>
          </p:nvSpPr>
          <p:spPr>
            <a:xfrm>
              <a:off x="6611807" y="3681869"/>
              <a:ext cx="258889" cy="258889"/>
            </a:xfrm>
            <a:custGeom>
              <a:avLst/>
              <a:gdLst>
                <a:gd name="connsiteX0" fmla="*/ 258890 w 258889"/>
                <a:gd name="connsiteY0" fmla="*/ 129445 h 258889"/>
                <a:gd name="connsiteX1" fmla="*/ 129445 w 258889"/>
                <a:gd name="connsiteY1" fmla="*/ 258889 h 258889"/>
                <a:gd name="connsiteX2" fmla="*/ 0 w 258889"/>
                <a:gd name="connsiteY2" fmla="*/ 129445 h 258889"/>
                <a:gd name="connsiteX3" fmla="*/ 129445 w 258889"/>
                <a:gd name="connsiteY3" fmla="*/ 0 h 258889"/>
                <a:gd name="connsiteX4" fmla="*/ 258890 w 258889"/>
                <a:gd name="connsiteY4" fmla="*/ 129445 h 2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89" h="258889">
                  <a:moveTo>
                    <a:pt x="258890" y="129445"/>
                  </a:moveTo>
                  <a:cubicBezTo>
                    <a:pt x="258890" y="200935"/>
                    <a:pt x="200935" y="258889"/>
                    <a:pt x="129445" y="258889"/>
                  </a:cubicBezTo>
                  <a:cubicBezTo>
                    <a:pt x="57954" y="258889"/>
                    <a:pt x="0" y="200935"/>
                    <a:pt x="0" y="129445"/>
                  </a:cubicBezTo>
                  <a:cubicBezTo>
                    <a:pt x="0" y="57954"/>
                    <a:pt x="57954" y="0"/>
                    <a:pt x="129445" y="0"/>
                  </a:cubicBezTo>
                  <a:cubicBezTo>
                    <a:pt x="200935" y="0"/>
                    <a:pt x="258890" y="57954"/>
                    <a:pt x="258890" y="129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/>
            <p:cNvSpPr/>
            <p:nvPr/>
          </p:nvSpPr>
          <p:spPr>
            <a:xfrm>
              <a:off x="6540360" y="3610431"/>
              <a:ext cx="401774" cy="401764"/>
            </a:xfrm>
            <a:custGeom>
              <a:avLst/>
              <a:gdLst>
                <a:gd name="connsiteX0" fmla="*/ 200882 w 401774"/>
                <a:gd name="connsiteY0" fmla="*/ 401764 h 401764"/>
                <a:gd name="connsiteX1" fmla="*/ 0 w 401774"/>
                <a:gd name="connsiteY1" fmla="*/ 200882 h 401764"/>
                <a:gd name="connsiteX2" fmla="*/ 200882 w 401774"/>
                <a:gd name="connsiteY2" fmla="*/ 0 h 401764"/>
                <a:gd name="connsiteX3" fmla="*/ 401774 w 401774"/>
                <a:gd name="connsiteY3" fmla="*/ 200882 h 401764"/>
                <a:gd name="connsiteX4" fmla="*/ 200882 w 401774"/>
                <a:gd name="connsiteY4" fmla="*/ 401764 h 401764"/>
                <a:gd name="connsiteX5" fmla="*/ 200882 w 401774"/>
                <a:gd name="connsiteY5" fmla="*/ 142875 h 401764"/>
                <a:gd name="connsiteX6" fmla="*/ 142875 w 401774"/>
                <a:gd name="connsiteY6" fmla="*/ 200882 h 401764"/>
                <a:gd name="connsiteX7" fmla="*/ 200882 w 401774"/>
                <a:gd name="connsiteY7" fmla="*/ 258889 h 401764"/>
                <a:gd name="connsiteX8" fmla="*/ 258899 w 401774"/>
                <a:gd name="connsiteY8" fmla="*/ 200882 h 401764"/>
                <a:gd name="connsiteX9" fmla="*/ 200882 w 401774"/>
                <a:gd name="connsiteY9" fmla="*/ 142875 h 40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774" h="401764">
                  <a:moveTo>
                    <a:pt x="200882" y="401764"/>
                  </a:moveTo>
                  <a:cubicBezTo>
                    <a:pt x="90116" y="401764"/>
                    <a:pt x="0" y="311648"/>
                    <a:pt x="0" y="200882"/>
                  </a:cubicBezTo>
                  <a:cubicBezTo>
                    <a:pt x="0" y="90116"/>
                    <a:pt x="90116" y="0"/>
                    <a:pt x="200882" y="0"/>
                  </a:cubicBezTo>
                  <a:cubicBezTo>
                    <a:pt x="311658" y="0"/>
                    <a:pt x="401774" y="90116"/>
                    <a:pt x="401774" y="200882"/>
                  </a:cubicBezTo>
                  <a:cubicBezTo>
                    <a:pt x="401774" y="311648"/>
                    <a:pt x="311658" y="401764"/>
                    <a:pt x="200882" y="401764"/>
                  </a:cubicBezTo>
                  <a:close/>
                  <a:moveTo>
                    <a:pt x="200882" y="142875"/>
                  </a:moveTo>
                  <a:cubicBezTo>
                    <a:pt x="168897" y="142875"/>
                    <a:pt x="142875" y="168897"/>
                    <a:pt x="142875" y="200882"/>
                  </a:cubicBezTo>
                  <a:cubicBezTo>
                    <a:pt x="142875" y="232867"/>
                    <a:pt x="168888" y="258889"/>
                    <a:pt x="200882" y="258889"/>
                  </a:cubicBezTo>
                  <a:cubicBezTo>
                    <a:pt x="232877" y="258889"/>
                    <a:pt x="258899" y="232867"/>
                    <a:pt x="258899" y="200882"/>
                  </a:cubicBezTo>
                  <a:cubicBezTo>
                    <a:pt x="258899" y="168897"/>
                    <a:pt x="232877" y="142875"/>
                    <a:pt x="200882" y="142875"/>
                  </a:cubicBezTo>
                  <a:close/>
                </a:path>
              </a:pathLst>
            </a:custGeom>
            <a:solidFill>
              <a:srgbClr val="0038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aphic 2"/>
          <p:cNvGrpSpPr/>
          <p:nvPr/>
        </p:nvGrpSpPr>
        <p:grpSpPr>
          <a:xfrm>
            <a:off x="8083016" y="3983761"/>
            <a:ext cx="477541" cy="477541"/>
            <a:chOff x="7831912" y="3610431"/>
            <a:chExt cx="401764" cy="401764"/>
          </a:xfrm>
          <a:solidFill>
            <a:schemeClr val="accent1"/>
          </a:solidFill>
        </p:grpSpPr>
        <p:sp>
          <p:nvSpPr>
            <p:cNvPr id="50" name="Freeform: Shape 49"/>
            <p:cNvSpPr/>
            <p:nvPr/>
          </p:nvSpPr>
          <p:spPr>
            <a:xfrm>
              <a:off x="7903349" y="3681869"/>
              <a:ext cx="258889" cy="258889"/>
            </a:xfrm>
            <a:custGeom>
              <a:avLst/>
              <a:gdLst>
                <a:gd name="connsiteX0" fmla="*/ 258889 w 258889"/>
                <a:gd name="connsiteY0" fmla="*/ 129445 h 258889"/>
                <a:gd name="connsiteX1" fmla="*/ 129444 w 258889"/>
                <a:gd name="connsiteY1" fmla="*/ 258889 h 258889"/>
                <a:gd name="connsiteX2" fmla="*/ -1 w 258889"/>
                <a:gd name="connsiteY2" fmla="*/ 129445 h 258889"/>
                <a:gd name="connsiteX3" fmla="*/ 129444 w 258889"/>
                <a:gd name="connsiteY3" fmla="*/ 0 h 258889"/>
                <a:gd name="connsiteX4" fmla="*/ 258889 w 258889"/>
                <a:gd name="connsiteY4" fmla="*/ 129445 h 2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89" h="258889">
                  <a:moveTo>
                    <a:pt x="258889" y="129445"/>
                  </a:moveTo>
                  <a:cubicBezTo>
                    <a:pt x="258889" y="200935"/>
                    <a:pt x="200935" y="258889"/>
                    <a:pt x="129444" y="258889"/>
                  </a:cubicBezTo>
                  <a:cubicBezTo>
                    <a:pt x="57954" y="258889"/>
                    <a:pt x="-1" y="200935"/>
                    <a:pt x="-1" y="129445"/>
                  </a:cubicBezTo>
                  <a:cubicBezTo>
                    <a:pt x="-1" y="57954"/>
                    <a:pt x="57954" y="0"/>
                    <a:pt x="129444" y="0"/>
                  </a:cubicBezTo>
                  <a:cubicBezTo>
                    <a:pt x="200935" y="0"/>
                    <a:pt x="258889" y="57954"/>
                    <a:pt x="258889" y="129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/>
            <p:cNvSpPr/>
            <p:nvPr/>
          </p:nvSpPr>
          <p:spPr>
            <a:xfrm>
              <a:off x="7831912" y="3610431"/>
              <a:ext cx="401764" cy="401764"/>
            </a:xfrm>
            <a:custGeom>
              <a:avLst/>
              <a:gdLst>
                <a:gd name="connsiteX0" fmla="*/ 200883 w 401764"/>
                <a:gd name="connsiteY0" fmla="*/ 401764 h 401764"/>
                <a:gd name="connsiteX1" fmla="*/ 0 w 401764"/>
                <a:gd name="connsiteY1" fmla="*/ 200882 h 401764"/>
                <a:gd name="connsiteX2" fmla="*/ 200883 w 401764"/>
                <a:gd name="connsiteY2" fmla="*/ 0 h 401764"/>
                <a:gd name="connsiteX3" fmla="*/ 401764 w 401764"/>
                <a:gd name="connsiteY3" fmla="*/ 200882 h 401764"/>
                <a:gd name="connsiteX4" fmla="*/ 200883 w 401764"/>
                <a:gd name="connsiteY4" fmla="*/ 401764 h 401764"/>
                <a:gd name="connsiteX5" fmla="*/ 200883 w 401764"/>
                <a:gd name="connsiteY5" fmla="*/ 142875 h 401764"/>
                <a:gd name="connsiteX6" fmla="*/ 142875 w 401764"/>
                <a:gd name="connsiteY6" fmla="*/ 200882 h 401764"/>
                <a:gd name="connsiteX7" fmla="*/ 200883 w 401764"/>
                <a:gd name="connsiteY7" fmla="*/ 258889 h 401764"/>
                <a:gd name="connsiteX8" fmla="*/ 258889 w 401764"/>
                <a:gd name="connsiteY8" fmla="*/ 200882 h 401764"/>
                <a:gd name="connsiteX9" fmla="*/ 200883 w 401764"/>
                <a:gd name="connsiteY9" fmla="*/ 142875 h 40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764" h="401764">
                  <a:moveTo>
                    <a:pt x="200883" y="401764"/>
                  </a:moveTo>
                  <a:cubicBezTo>
                    <a:pt x="90116" y="401764"/>
                    <a:pt x="0" y="311648"/>
                    <a:pt x="0" y="200882"/>
                  </a:cubicBezTo>
                  <a:cubicBezTo>
                    <a:pt x="0" y="90116"/>
                    <a:pt x="90116" y="0"/>
                    <a:pt x="200883" y="0"/>
                  </a:cubicBezTo>
                  <a:cubicBezTo>
                    <a:pt x="311648" y="0"/>
                    <a:pt x="401764" y="90116"/>
                    <a:pt x="401764" y="200882"/>
                  </a:cubicBezTo>
                  <a:cubicBezTo>
                    <a:pt x="401764" y="311648"/>
                    <a:pt x="311648" y="401764"/>
                    <a:pt x="200883" y="401764"/>
                  </a:cubicBezTo>
                  <a:close/>
                  <a:moveTo>
                    <a:pt x="200883" y="142875"/>
                  </a:moveTo>
                  <a:cubicBezTo>
                    <a:pt x="168897" y="142875"/>
                    <a:pt x="142875" y="168897"/>
                    <a:pt x="142875" y="200882"/>
                  </a:cubicBezTo>
                  <a:cubicBezTo>
                    <a:pt x="142875" y="232867"/>
                    <a:pt x="168888" y="258889"/>
                    <a:pt x="200883" y="258889"/>
                  </a:cubicBezTo>
                  <a:cubicBezTo>
                    <a:pt x="232877" y="258889"/>
                    <a:pt x="258889" y="232867"/>
                    <a:pt x="258889" y="200882"/>
                  </a:cubicBezTo>
                  <a:cubicBezTo>
                    <a:pt x="258889" y="168897"/>
                    <a:pt x="232877" y="142875"/>
                    <a:pt x="200883" y="142875"/>
                  </a:cubicBezTo>
                  <a:close/>
                </a:path>
              </a:pathLst>
            </a:custGeom>
            <a:solidFill>
              <a:srgbClr val="F265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aphic 2"/>
          <p:cNvGrpSpPr/>
          <p:nvPr/>
        </p:nvGrpSpPr>
        <p:grpSpPr>
          <a:xfrm>
            <a:off x="9618156" y="3983761"/>
            <a:ext cx="477551" cy="477541"/>
            <a:chOff x="9123454" y="3610431"/>
            <a:chExt cx="401773" cy="401764"/>
          </a:xfrm>
          <a:solidFill>
            <a:srgbClr val="52B147"/>
          </a:solidFill>
        </p:grpSpPr>
        <p:sp>
          <p:nvSpPr>
            <p:cNvPr id="48" name="Freeform: Shape 47"/>
            <p:cNvSpPr/>
            <p:nvPr/>
          </p:nvSpPr>
          <p:spPr>
            <a:xfrm>
              <a:off x="9194892" y="3681869"/>
              <a:ext cx="258889" cy="258889"/>
            </a:xfrm>
            <a:custGeom>
              <a:avLst/>
              <a:gdLst>
                <a:gd name="connsiteX0" fmla="*/ 258890 w 258889"/>
                <a:gd name="connsiteY0" fmla="*/ 129445 h 258889"/>
                <a:gd name="connsiteX1" fmla="*/ 129445 w 258889"/>
                <a:gd name="connsiteY1" fmla="*/ 258889 h 258889"/>
                <a:gd name="connsiteX2" fmla="*/ 0 w 258889"/>
                <a:gd name="connsiteY2" fmla="*/ 129445 h 258889"/>
                <a:gd name="connsiteX3" fmla="*/ 129445 w 258889"/>
                <a:gd name="connsiteY3" fmla="*/ 0 h 258889"/>
                <a:gd name="connsiteX4" fmla="*/ 258890 w 258889"/>
                <a:gd name="connsiteY4" fmla="*/ 129445 h 2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89" h="258889">
                  <a:moveTo>
                    <a:pt x="258890" y="129445"/>
                  </a:moveTo>
                  <a:cubicBezTo>
                    <a:pt x="258890" y="200935"/>
                    <a:pt x="200935" y="258889"/>
                    <a:pt x="129445" y="258889"/>
                  </a:cubicBezTo>
                  <a:cubicBezTo>
                    <a:pt x="57954" y="258889"/>
                    <a:pt x="0" y="200935"/>
                    <a:pt x="0" y="129445"/>
                  </a:cubicBezTo>
                  <a:cubicBezTo>
                    <a:pt x="0" y="57954"/>
                    <a:pt x="57954" y="0"/>
                    <a:pt x="129445" y="0"/>
                  </a:cubicBezTo>
                  <a:cubicBezTo>
                    <a:pt x="200935" y="0"/>
                    <a:pt x="258890" y="57954"/>
                    <a:pt x="258890" y="12944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9123454" y="3610431"/>
              <a:ext cx="401773" cy="401764"/>
            </a:xfrm>
            <a:custGeom>
              <a:avLst/>
              <a:gdLst>
                <a:gd name="connsiteX0" fmla="*/ 200882 w 401773"/>
                <a:gd name="connsiteY0" fmla="*/ 401764 h 401764"/>
                <a:gd name="connsiteX1" fmla="*/ 0 w 401773"/>
                <a:gd name="connsiteY1" fmla="*/ 200882 h 401764"/>
                <a:gd name="connsiteX2" fmla="*/ 200882 w 401773"/>
                <a:gd name="connsiteY2" fmla="*/ 0 h 401764"/>
                <a:gd name="connsiteX3" fmla="*/ 401774 w 401773"/>
                <a:gd name="connsiteY3" fmla="*/ 200882 h 401764"/>
                <a:gd name="connsiteX4" fmla="*/ 200882 w 401773"/>
                <a:gd name="connsiteY4" fmla="*/ 401764 h 401764"/>
                <a:gd name="connsiteX5" fmla="*/ 200882 w 401773"/>
                <a:gd name="connsiteY5" fmla="*/ 142875 h 401764"/>
                <a:gd name="connsiteX6" fmla="*/ 142875 w 401773"/>
                <a:gd name="connsiteY6" fmla="*/ 200882 h 401764"/>
                <a:gd name="connsiteX7" fmla="*/ 200882 w 401773"/>
                <a:gd name="connsiteY7" fmla="*/ 258889 h 401764"/>
                <a:gd name="connsiteX8" fmla="*/ 258899 w 401773"/>
                <a:gd name="connsiteY8" fmla="*/ 200882 h 401764"/>
                <a:gd name="connsiteX9" fmla="*/ 200882 w 401773"/>
                <a:gd name="connsiteY9" fmla="*/ 142875 h 40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773" h="401764">
                  <a:moveTo>
                    <a:pt x="200882" y="401764"/>
                  </a:moveTo>
                  <a:cubicBezTo>
                    <a:pt x="90116" y="401764"/>
                    <a:pt x="0" y="311648"/>
                    <a:pt x="0" y="200882"/>
                  </a:cubicBezTo>
                  <a:cubicBezTo>
                    <a:pt x="0" y="90116"/>
                    <a:pt x="90116" y="0"/>
                    <a:pt x="200882" y="0"/>
                  </a:cubicBezTo>
                  <a:cubicBezTo>
                    <a:pt x="311658" y="0"/>
                    <a:pt x="401774" y="90116"/>
                    <a:pt x="401774" y="200882"/>
                  </a:cubicBezTo>
                  <a:cubicBezTo>
                    <a:pt x="401774" y="311648"/>
                    <a:pt x="311658" y="401764"/>
                    <a:pt x="200882" y="401764"/>
                  </a:cubicBezTo>
                  <a:close/>
                  <a:moveTo>
                    <a:pt x="200882" y="142875"/>
                  </a:moveTo>
                  <a:cubicBezTo>
                    <a:pt x="168897" y="142875"/>
                    <a:pt x="142875" y="168897"/>
                    <a:pt x="142875" y="200882"/>
                  </a:cubicBezTo>
                  <a:cubicBezTo>
                    <a:pt x="142875" y="232867"/>
                    <a:pt x="168887" y="258889"/>
                    <a:pt x="200882" y="258889"/>
                  </a:cubicBezTo>
                  <a:cubicBezTo>
                    <a:pt x="232876" y="258889"/>
                    <a:pt x="258899" y="232867"/>
                    <a:pt x="258899" y="200882"/>
                  </a:cubicBezTo>
                  <a:cubicBezTo>
                    <a:pt x="258899" y="168897"/>
                    <a:pt x="232867" y="142875"/>
                    <a:pt x="200882" y="142875"/>
                  </a:cubicBezTo>
                  <a:close/>
                </a:path>
              </a:pathLst>
            </a:custGeom>
            <a:solidFill>
              <a:srgbClr val="0038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Freeform: Shape 12"/>
          <p:cNvSpPr/>
          <p:nvPr/>
        </p:nvSpPr>
        <p:spPr>
          <a:xfrm>
            <a:off x="2436414" y="3231537"/>
            <a:ext cx="1024731" cy="1024731"/>
          </a:xfrm>
          <a:custGeom>
            <a:avLst/>
            <a:gdLst>
              <a:gd name="connsiteX0" fmla="*/ 862127 w 862126"/>
              <a:gd name="connsiteY0" fmla="*/ 431063 h 862126"/>
              <a:gd name="connsiteX1" fmla="*/ 431063 w 862126"/>
              <a:gd name="connsiteY1" fmla="*/ 862127 h 862126"/>
              <a:gd name="connsiteX2" fmla="*/ 0 w 862126"/>
              <a:gd name="connsiteY2" fmla="*/ 431063 h 862126"/>
              <a:gd name="connsiteX3" fmla="*/ 431063 w 862126"/>
              <a:gd name="connsiteY3" fmla="*/ 0 h 862126"/>
              <a:gd name="connsiteX4" fmla="*/ 862127 w 862126"/>
              <a:gd name="connsiteY4" fmla="*/ 431063 h 86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126" h="862126">
                <a:moveTo>
                  <a:pt x="862127" y="431063"/>
                </a:moveTo>
                <a:cubicBezTo>
                  <a:pt x="862127" y="669133"/>
                  <a:pt x="669133" y="862127"/>
                  <a:pt x="431063" y="862127"/>
                </a:cubicBezTo>
                <a:cubicBezTo>
                  <a:pt x="192994" y="862127"/>
                  <a:pt x="0" y="669133"/>
                  <a:pt x="0" y="431063"/>
                </a:cubicBezTo>
                <a:cubicBezTo>
                  <a:pt x="0" y="192994"/>
                  <a:pt x="192994" y="0"/>
                  <a:pt x="431063" y="0"/>
                </a:cubicBezTo>
                <a:cubicBezTo>
                  <a:pt x="669133" y="0"/>
                  <a:pt x="862127" y="192994"/>
                  <a:pt x="862127" y="431063"/>
                </a:cubicBez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/>
          <p:cNvSpPr/>
          <p:nvPr/>
        </p:nvSpPr>
        <p:spPr>
          <a:xfrm>
            <a:off x="3985784" y="4188794"/>
            <a:ext cx="1024731" cy="1024731"/>
          </a:xfrm>
          <a:custGeom>
            <a:avLst/>
            <a:gdLst>
              <a:gd name="connsiteX0" fmla="*/ 862127 w 862126"/>
              <a:gd name="connsiteY0" fmla="*/ 431063 h 862126"/>
              <a:gd name="connsiteX1" fmla="*/ 431063 w 862126"/>
              <a:gd name="connsiteY1" fmla="*/ 862127 h 862126"/>
              <a:gd name="connsiteX2" fmla="*/ 0 w 862126"/>
              <a:gd name="connsiteY2" fmla="*/ 431063 h 862126"/>
              <a:gd name="connsiteX3" fmla="*/ 431063 w 862126"/>
              <a:gd name="connsiteY3" fmla="*/ 0 h 862126"/>
              <a:gd name="connsiteX4" fmla="*/ 862127 w 862126"/>
              <a:gd name="connsiteY4" fmla="*/ 431063 h 86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126" h="862126">
                <a:moveTo>
                  <a:pt x="862127" y="431063"/>
                </a:moveTo>
                <a:cubicBezTo>
                  <a:pt x="862127" y="669133"/>
                  <a:pt x="669133" y="862127"/>
                  <a:pt x="431063" y="862127"/>
                </a:cubicBezTo>
                <a:cubicBezTo>
                  <a:pt x="192994" y="862127"/>
                  <a:pt x="0" y="669133"/>
                  <a:pt x="0" y="431063"/>
                </a:cubicBezTo>
                <a:cubicBezTo>
                  <a:pt x="0" y="192994"/>
                  <a:pt x="192994" y="0"/>
                  <a:pt x="431063" y="0"/>
                </a:cubicBezTo>
                <a:cubicBezTo>
                  <a:pt x="669133" y="0"/>
                  <a:pt x="862127" y="192994"/>
                  <a:pt x="862127" y="431063"/>
                </a:cubicBez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/>
          <p:cNvSpPr/>
          <p:nvPr/>
        </p:nvSpPr>
        <p:spPr>
          <a:xfrm>
            <a:off x="4459591" y="3061886"/>
            <a:ext cx="33965" cy="1498401"/>
          </a:xfrm>
          <a:custGeom>
            <a:avLst/>
            <a:gdLst>
              <a:gd name="connsiteX0" fmla="*/ 0 w 28575"/>
              <a:gd name="connsiteY0" fmla="*/ 0 h 1260633"/>
              <a:gd name="connsiteX1" fmla="*/ 28575 w 28575"/>
              <a:gd name="connsiteY1" fmla="*/ 0 h 1260633"/>
              <a:gd name="connsiteX2" fmla="*/ 28575 w 28575"/>
              <a:gd name="connsiteY2" fmla="*/ 1260634 h 1260633"/>
              <a:gd name="connsiteX3" fmla="*/ 0 w 28575"/>
              <a:gd name="connsiteY3" fmla="*/ 1260634 h 126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" h="1260633">
                <a:moveTo>
                  <a:pt x="0" y="0"/>
                </a:moveTo>
                <a:lnTo>
                  <a:pt x="28575" y="0"/>
                </a:lnTo>
                <a:lnTo>
                  <a:pt x="28575" y="1260634"/>
                </a:lnTo>
                <a:lnTo>
                  <a:pt x="0" y="1260634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/>
          <p:cNvSpPr/>
          <p:nvPr/>
        </p:nvSpPr>
        <p:spPr>
          <a:xfrm>
            <a:off x="7041845" y="4188794"/>
            <a:ext cx="1024731" cy="1024731"/>
          </a:xfrm>
          <a:custGeom>
            <a:avLst/>
            <a:gdLst>
              <a:gd name="connsiteX0" fmla="*/ 862127 w 862126"/>
              <a:gd name="connsiteY0" fmla="*/ 431063 h 862126"/>
              <a:gd name="connsiteX1" fmla="*/ 431064 w 862126"/>
              <a:gd name="connsiteY1" fmla="*/ 862127 h 862126"/>
              <a:gd name="connsiteX2" fmla="*/ 0 w 862126"/>
              <a:gd name="connsiteY2" fmla="*/ 431063 h 862126"/>
              <a:gd name="connsiteX3" fmla="*/ 431064 w 862126"/>
              <a:gd name="connsiteY3" fmla="*/ 0 h 862126"/>
              <a:gd name="connsiteX4" fmla="*/ 862127 w 862126"/>
              <a:gd name="connsiteY4" fmla="*/ 431063 h 86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126" h="862126">
                <a:moveTo>
                  <a:pt x="862127" y="431063"/>
                </a:moveTo>
                <a:cubicBezTo>
                  <a:pt x="862127" y="669133"/>
                  <a:pt x="669134" y="862127"/>
                  <a:pt x="431064" y="862127"/>
                </a:cubicBezTo>
                <a:cubicBezTo>
                  <a:pt x="192994" y="862127"/>
                  <a:pt x="0" y="669133"/>
                  <a:pt x="0" y="431063"/>
                </a:cubicBezTo>
                <a:cubicBezTo>
                  <a:pt x="0" y="192994"/>
                  <a:pt x="192994" y="0"/>
                  <a:pt x="431064" y="0"/>
                </a:cubicBezTo>
                <a:cubicBezTo>
                  <a:pt x="669134" y="0"/>
                  <a:pt x="862127" y="192994"/>
                  <a:pt x="862127" y="431063"/>
                </a:cubicBez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/>
          <p:cNvSpPr/>
          <p:nvPr/>
        </p:nvSpPr>
        <p:spPr>
          <a:xfrm>
            <a:off x="7537229" y="3202758"/>
            <a:ext cx="33965" cy="1498401"/>
          </a:xfrm>
          <a:custGeom>
            <a:avLst/>
            <a:gdLst>
              <a:gd name="connsiteX0" fmla="*/ 0 w 28575"/>
              <a:gd name="connsiteY0" fmla="*/ 0 h 1260633"/>
              <a:gd name="connsiteX1" fmla="*/ 28575 w 28575"/>
              <a:gd name="connsiteY1" fmla="*/ 0 h 1260633"/>
              <a:gd name="connsiteX2" fmla="*/ 28575 w 28575"/>
              <a:gd name="connsiteY2" fmla="*/ 1260634 h 1260633"/>
              <a:gd name="connsiteX3" fmla="*/ 0 w 28575"/>
              <a:gd name="connsiteY3" fmla="*/ 1260634 h 126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" h="1260633">
                <a:moveTo>
                  <a:pt x="0" y="0"/>
                </a:moveTo>
                <a:lnTo>
                  <a:pt x="28575" y="0"/>
                </a:lnTo>
                <a:lnTo>
                  <a:pt x="28575" y="1260634"/>
                </a:lnTo>
                <a:lnTo>
                  <a:pt x="0" y="1260634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/>
          <p:cNvSpPr/>
          <p:nvPr/>
        </p:nvSpPr>
        <p:spPr>
          <a:xfrm>
            <a:off x="5506705" y="3231537"/>
            <a:ext cx="1024731" cy="1024731"/>
          </a:xfrm>
          <a:custGeom>
            <a:avLst/>
            <a:gdLst>
              <a:gd name="connsiteX0" fmla="*/ 862127 w 862126"/>
              <a:gd name="connsiteY0" fmla="*/ 431063 h 862126"/>
              <a:gd name="connsiteX1" fmla="*/ 431063 w 862126"/>
              <a:gd name="connsiteY1" fmla="*/ 862127 h 862126"/>
              <a:gd name="connsiteX2" fmla="*/ 0 w 862126"/>
              <a:gd name="connsiteY2" fmla="*/ 431063 h 862126"/>
              <a:gd name="connsiteX3" fmla="*/ 431063 w 862126"/>
              <a:gd name="connsiteY3" fmla="*/ 0 h 862126"/>
              <a:gd name="connsiteX4" fmla="*/ 862127 w 862126"/>
              <a:gd name="connsiteY4" fmla="*/ 431063 h 86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126" h="862126">
                <a:moveTo>
                  <a:pt x="862127" y="431063"/>
                </a:moveTo>
                <a:cubicBezTo>
                  <a:pt x="862127" y="669133"/>
                  <a:pt x="669133" y="862127"/>
                  <a:pt x="431063" y="862127"/>
                </a:cubicBezTo>
                <a:cubicBezTo>
                  <a:pt x="192993" y="862127"/>
                  <a:pt x="0" y="669133"/>
                  <a:pt x="0" y="431063"/>
                </a:cubicBezTo>
                <a:cubicBezTo>
                  <a:pt x="0" y="192994"/>
                  <a:pt x="192993" y="0"/>
                  <a:pt x="431063" y="0"/>
                </a:cubicBezTo>
                <a:cubicBezTo>
                  <a:pt x="669133" y="0"/>
                  <a:pt x="862127" y="192994"/>
                  <a:pt x="862127" y="431063"/>
                </a:cubicBez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/>
          <p:cNvSpPr/>
          <p:nvPr/>
        </p:nvSpPr>
        <p:spPr>
          <a:xfrm>
            <a:off x="8576997" y="3231537"/>
            <a:ext cx="1024731" cy="1024731"/>
          </a:xfrm>
          <a:custGeom>
            <a:avLst/>
            <a:gdLst>
              <a:gd name="connsiteX0" fmla="*/ 862127 w 862126"/>
              <a:gd name="connsiteY0" fmla="*/ 431063 h 862126"/>
              <a:gd name="connsiteX1" fmla="*/ 431064 w 862126"/>
              <a:gd name="connsiteY1" fmla="*/ 862127 h 862126"/>
              <a:gd name="connsiteX2" fmla="*/ 1 w 862126"/>
              <a:gd name="connsiteY2" fmla="*/ 431063 h 862126"/>
              <a:gd name="connsiteX3" fmla="*/ 431064 w 862126"/>
              <a:gd name="connsiteY3" fmla="*/ 0 h 862126"/>
              <a:gd name="connsiteX4" fmla="*/ 862127 w 862126"/>
              <a:gd name="connsiteY4" fmla="*/ 431063 h 86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126" h="862126">
                <a:moveTo>
                  <a:pt x="862127" y="431063"/>
                </a:moveTo>
                <a:cubicBezTo>
                  <a:pt x="862127" y="669133"/>
                  <a:pt x="669134" y="862127"/>
                  <a:pt x="431064" y="862127"/>
                </a:cubicBezTo>
                <a:cubicBezTo>
                  <a:pt x="192994" y="862127"/>
                  <a:pt x="1" y="669133"/>
                  <a:pt x="1" y="431063"/>
                </a:cubicBezTo>
                <a:cubicBezTo>
                  <a:pt x="1" y="192994"/>
                  <a:pt x="192994" y="0"/>
                  <a:pt x="431064" y="0"/>
                </a:cubicBezTo>
                <a:cubicBezTo>
                  <a:pt x="669134" y="0"/>
                  <a:pt x="862127" y="192994"/>
                  <a:pt x="862127" y="431063"/>
                </a:cubicBez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Kotak Teks 3"/>
          <p:cNvSpPr txBox="1"/>
          <p:nvPr/>
        </p:nvSpPr>
        <p:spPr>
          <a:xfrm>
            <a:off x="2653424" y="3513070"/>
            <a:ext cx="590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100">
                <a:solidFill>
                  <a:schemeClr val="bg1"/>
                </a:solidFill>
                <a:latin typeface="Comfortaa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01</a:t>
            </a:r>
            <a:endParaRPr lang="en-ID" sz="2400" b="1" spc="100" dirty="0">
              <a:solidFill>
                <a:schemeClr val="bg1"/>
              </a:solidFill>
              <a:latin typeface="Comfortaa" pitchFamily="2" charset="0"/>
              <a:ea typeface="Roboto" panose="020000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9" name="Kotak Teks 3"/>
          <p:cNvSpPr txBox="1"/>
          <p:nvPr/>
        </p:nvSpPr>
        <p:spPr>
          <a:xfrm>
            <a:off x="4162805" y="4470327"/>
            <a:ext cx="670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100">
                <a:solidFill>
                  <a:schemeClr val="bg1"/>
                </a:solidFill>
                <a:latin typeface="Comfortaa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02</a:t>
            </a:r>
            <a:endParaRPr lang="en-ID" sz="2400" b="1" spc="100" dirty="0">
              <a:solidFill>
                <a:schemeClr val="bg1"/>
              </a:solidFill>
              <a:latin typeface="Comfortaa" pitchFamily="2" charset="0"/>
              <a:ea typeface="Roboto" panose="020000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1" name="Kotak Teks 3"/>
          <p:cNvSpPr txBox="1"/>
          <p:nvPr/>
        </p:nvSpPr>
        <p:spPr>
          <a:xfrm>
            <a:off x="5695459" y="3513069"/>
            <a:ext cx="670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100">
                <a:solidFill>
                  <a:schemeClr val="bg1"/>
                </a:solidFill>
                <a:latin typeface="Comfortaa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03</a:t>
            </a:r>
            <a:endParaRPr lang="en-ID" sz="2400" b="1" spc="100" dirty="0">
              <a:solidFill>
                <a:schemeClr val="bg1"/>
              </a:solidFill>
              <a:latin typeface="Comfortaa" pitchFamily="2" charset="0"/>
              <a:ea typeface="Roboto" panose="020000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2" name="Kotak Teks 3"/>
          <p:cNvSpPr txBox="1"/>
          <p:nvPr/>
        </p:nvSpPr>
        <p:spPr>
          <a:xfrm>
            <a:off x="7218866" y="4470327"/>
            <a:ext cx="670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100">
                <a:solidFill>
                  <a:schemeClr val="bg1"/>
                </a:solidFill>
                <a:latin typeface="Comfortaa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04</a:t>
            </a:r>
            <a:endParaRPr lang="en-ID" sz="2400" b="1" spc="100" dirty="0">
              <a:solidFill>
                <a:schemeClr val="bg1"/>
              </a:solidFill>
              <a:latin typeface="Comfortaa" pitchFamily="2" charset="0"/>
              <a:ea typeface="Roboto" panose="020000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3" name="Kotak Teks 3"/>
          <p:cNvSpPr txBox="1"/>
          <p:nvPr/>
        </p:nvSpPr>
        <p:spPr>
          <a:xfrm>
            <a:off x="8754018" y="3513070"/>
            <a:ext cx="670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100">
                <a:solidFill>
                  <a:schemeClr val="bg1"/>
                </a:solidFill>
                <a:latin typeface="Comfortaa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05</a:t>
            </a:r>
            <a:endParaRPr lang="en-ID" sz="2400" b="1" spc="100" dirty="0">
              <a:solidFill>
                <a:schemeClr val="bg1"/>
              </a:solidFill>
              <a:latin typeface="Comfortaa" pitchFamily="2" charset="0"/>
              <a:ea typeface="Roboto" panose="020000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15944" y="5478692"/>
            <a:ext cx="1840562" cy="275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Project Management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88375" y="731827"/>
            <a:ext cx="8615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effectLst/>
                <a:latin typeface="Montserrat" panose="02000505000000020004" pitchFamily="2" charset="0"/>
                <a:ea typeface="Calibri" panose="020F0502020204030204" charset="0"/>
                <a:cs typeface="Mangal" panose="02040503050203030202" pitchFamily="18" charset="0"/>
              </a:rPr>
              <a:t>Data Centre Lifecycle Management </a:t>
            </a:r>
            <a:endParaRPr lang="en-US" sz="2800" dirty="0">
              <a:solidFill>
                <a:srgbClr val="002060"/>
              </a:solidFill>
              <a:latin typeface="Montserrat" panose="02000505000000020004" pitchFamily="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560557" y="1521721"/>
            <a:ext cx="629855" cy="78376"/>
            <a:chOff x="2558013" y="2071365"/>
            <a:chExt cx="587618" cy="64712"/>
          </a:xfrm>
        </p:grpSpPr>
        <p:sp>
          <p:nvSpPr>
            <p:cNvPr id="14" name="Oval 13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: Rounded Corners 13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5" name="Group 2064"/>
          <p:cNvGrpSpPr/>
          <p:nvPr/>
        </p:nvGrpSpPr>
        <p:grpSpPr>
          <a:xfrm>
            <a:off x="428170" y="697589"/>
            <a:ext cx="11335658" cy="2754086"/>
            <a:chOff x="428171" y="481243"/>
            <a:chExt cx="11335658" cy="2754086"/>
          </a:xfrm>
          <a:solidFill>
            <a:schemeClr val="accent1">
              <a:lumMod val="50000"/>
            </a:schemeClr>
          </a:solidFill>
        </p:grpSpPr>
        <p:sp>
          <p:nvSpPr>
            <p:cNvPr id="2" name="Rectangle: Rounded Corners 1"/>
            <p:cNvSpPr/>
            <p:nvPr/>
          </p:nvSpPr>
          <p:spPr>
            <a:xfrm>
              <a:off x="428171" y="481243"/>
              <a:ext cx="11335658" cy="2754086"/>
            </a:xfrm>
            <a:prstGeom prst="roundRect">
              <a:avLst>
                <a:gd name="adj" fmla="val 117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/>
            <p:cNvGrpSpPr/>
            <p:nvPr/>
          </p:nvGrpSpPr>
          <p:grpSpPr>
            <a:xfrm flipH="1">
              <a:off x="8488456" y="757382"/>
              <a:ext cx="2310099" cy="1804629"/>
              <a:chOff x="806700" y="4727134"/>
              <a:chExt cx="3146973" cy="2458388"/>
            </a:xfrm>
            <a:grpFill/>
          </p:grpSpPr>
          <p:sp>
            <p:nvSpPr>
              <p:cNvPr id="116" name="Rectangle: Rounded Corners 115"/>
              <p:cNvSpPr/>
              <p:nvPr/>
            </p:nvSpPr>
            <p:spPr>
              <a:xfrm>
                <a:off x="2887584" y="5720438"/>
                <a:ext cx="1066089" cy="1066088"/>
              </a:xfrm>
              <a:prstGeom prst="roundRect">
                <a:avLst/>
              </a:prstGeom>
              <a:grpFill/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Rectangle: Rounded Corners 116"/>
              <p:cNvSpPr/>
              <p:nvPr/>
            </p:nvSpPr>
            <p:spPr>
              <a:xfrm>
                <a:off x="806700" y="5359581"/>
                <a:ext cx="867282" cy="86727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8" name="Rectangle: Rounded Corners 117"/>
              <p:cNvSpPr/>
              <p:nvPr/>
            </p:nvSpPr>
            <p:spPr>
              <a:xfrm>
                <a:off x="1881514" y="6468676"/>
                <a:ext cx="533044" cy="533043"/>
              </a:xfrm>
              <a:prstGeom prst="roundRect">
                <a:avLst/>
              </a:prstGeom>
              <a:grpFill/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9" name="Rectangle: Rounded Corners 118"/>
              <p:cNvSpPr/>
              <p:nvPr/>
            </p:nvSpPr>
            <p:spPr>
              <a:xfrm>
                <a:off x="2567076" y="5474926"/>
                <a:ext cx="1066089" cy="106608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0" name="Rectangle: Rounded Corners 119"/>
              <p:cNvSpPr/>
              <p:nvPr/>
            </p:nvSpPr>
            <p:spPr>
              <a:xfrm>
                <a:off x="1143407" y="4727134"/>
                <a:ext cx="1066089" cy="1066088"/>
              </a:xfrm>
              <a:prstGeom prst="roundRect">
                <a:avLst/>
              </a:prstGeom>
              <a:grpFill/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Rectangle: Rounded Corners 120"/>
              <p:cNvSpPr/>
              <p:nvPr/>
            </p:nvSpPr>
            <p:spPr>
              <a:xfrm>
                <a:off x="1693490" y="6836554"/>
                <a:ext cx="348968" cy="34896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 flipH="1">
              <a:off x="1327705" y="643559"/>
              <a:ext cx="2310099" cy="1804629"/>
              <a:chOff x="806700" y="4727134"/>
              <a:chExt cx="3146973" cy="2458388"/>
            </a:xfrm>
            <a:grpFill/>
          </p:grpSpPr>
          <p:sp>
            <p:nvSpPr>
              <p:cNvPr id="109" name="Rectangle: Rounded Corners 108"/>
              <p:cNvSpPr/>
              <p:nvPr/>
            </p:nvSpPr>
            <p:spPr>
              <a:xfrm>
                <a:off x="2887584" y="5720438"/>
                <a:ext cx="1066089" cy="1066088"/>
              </a:xfrm>
              <a:prstGeom prst="roundRect">
                <a:avLst/>
              </a:prstGeom>
              <a:grpFill/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Rectangle: Rounded Corners 109"/>
              <p:cNvSpPr/>
              <p:nvPr/>
            </p:nvSpPr>
            <p:spPr>
              <a:xfrm>
                <a:off x="806700" y="5359581"/>
                <a:ext cx="867282" cy="86727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Rectangle: Rounded Corners 110"/>
              <p:cNvSpPr/>
              <p:nvPr/>
            </p:nvSpPr>
            <p:spPr>
              <a:xfrm>
                <a:off x="1881514" y="6468676"/>
                <a:ext cx="533044" cy="533043"/>
              </a:xfrm>
              <a:prstGeom prst="roundRect">
                <a:avLst/>
              </a:prstGeom>
              <a:grpFill/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Rectangle: Rounded Corners 111"/>
              <p:cNvSpPr/>
              <p:nvPr/>
            </p:nvSpPr>
            <p:spPr>
              <a:xfrm>
                <a:off x="2567076" y="5474926"/>
                <a:ext cx="1066089" cy="106608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Rectangle: Rounded Corners 112"/>
              <p:cNvSpPr/>
              <p:nvPr/>
            </p:nvSpPr>
            <p:spPr>
              <a:xfrm>
                <a:off x="1143407" y="4727134"/>
                <a:ext cx="1066089" cy="1066088"/>
              </a:xfrm>
              <a:prstGeom prst="roundRect">
                <a:avLst/>
              </a:prstGeom>
              <a:grpFill/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Rectangle: Rounded Corners 113"/>
              <p:cNvSpPr/>
              <p:nvPr/>
            </p:nvSpPr>
            <p:spPr>
              <a:xfrm>
                <a:off x="1693490" y="6836554"/>
                <a:ext cx="348968" cy="34896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58" name="Group 2057"/>
          <p:cNvGrpSpPr/>
          <p:nvPr/>
        </p:nvGrpSpPr>
        <p:grpSpPr>
          <a:xfrm>
            <a:off x="4241211" y="1234904"/>
            <a:ext cx="3709578" cy="3709576"/>
            <a:chOff x="4241211" y="1234904"/>
            <a:chExt cx="3709578" cy="3709576"/>
          </a:xfrm>
        </p:grpSpPr>
        <p:sp>
          <p:nvSpPr>
            <p:cNvPr id="10" name="Oval 9"/>
            <p:cNvSpPr/>
            <p:nvPr/>
          </p:nvSpPr>
          <p:spPr>
            <a:xfrm>
              <a:off x="4241211" y="1234904"/>
              <a:ext cx="3709578" cy="37095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 rot="5400000">
              <a:off x="4376619" y="1370318"/>
              <a:ext cx="3438761" cy="3438747"/>
            </a:xfrm>
            <a:prstGeom prst="arc">
              <a:avLst>
                <a:gd name="adj1" fmla="val 19150700"/>
                <a:gd name="adj2" fmla="val 16108834"/>
              </a:avLst>
            </a:prstGeom>
            <a:ln w="57150" cap="rnd">
              <a:solidFill>
                <a:srgbClr val="AFB3C5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49" name="Group 2048"/>
          <p:cNvGrpSpPr/>
          <p:nvPr/>
        </p:nvGrpSpPr>
        <p:grpSpPr>
          <a:xfrm>
            <a:off x="1304405" y="5022306"/>
            <a:ext cx="2869065" cy="276999"/>
            <a:chOff x="917535" y="3994194"/>
            <a:chExt cx="3072554" cy="276999"/>
          </a:xfrm>
        </p:grpSpPr>
        <p:sp>
          <p:nvSpPr>
            <p:cNvPr id="23" name="TextBox 22"/>
            <p:cNvSpPr txBox="1"/>
            <p:nvPr/>
          </p:nvSpPr>
          <p:spPr>
            <a:xfrm>
              <a:off x="1132689" y="3994194"/>
              <a:ext cx="2857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DC Design, Build  &amp; Consultancy 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917535" y="4048126"/>
              <a:ext cx="168315" cy="168314"/>
              <a:chOff x="8332318" y="3422521"/>
              <a:chExt cx="485834" cy="485832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0" name="Freeform 229"/>
              <p:cNvSpPr/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2048" name="Group 2047"/>
          <p:cNvGrpSpPr/>
          <p:nvPr/>
        </p:nvGrpSpPr>
        <p:grpSpPr>
          <a:xfrm>
            <a:off x="1304405" y="5311511"/>
            <a:ext cx="3076847" cy="276999"/>
            <a:chOff x="917535" y="4596928"/>
            <a:chExt cx="3076847" cy="276999"/>
          </a:xfrm>
        </p:grpSpPr>
        <p:sp>
          <p:nvSpPr>
            <p:cNvPr id="24" name="TextBox 23"/>
            <p:cNvSpPr txBox="1"/>
            <p:nvPr/>
          </p:nvSpPr>
          <p:spPr>
            <a:xfrm>
              <a:off x="1123163" y="4596928"/>
              <a:ext cx="2871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DC Operations &amp; Maintenance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917535" y="4640264"/>
              <a:ext cx="168315" cy="168314"/>
              <a:chOff x="8332318" y="3422521"/>
              <a:chExt cx="485834" cy="485832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8385362" y="3475563"/>
                <a:ext cx="379748" cy="379746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8" name="Freeform 229"/>
              <p:cNvSpPr/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1304405" y="5593714"/>
            <a:ext cx="2782629" cy="276999"/>
            <a:chOff x="917535" y="4897685"/>
            <a:chExt cx="2782629" cy="276999"/>
          </a:xfrm>
        </p:grpSpPr>
        <p:sp>
          <p:nvSpPr>
            <p:cNvPr id="22" name="TextBox 21"/>
            <p:cNvSpPr txBox="1"/>
            <p:nvPr/>
          </p:nvSpPr>
          <p:spPr>
            <a:xfrm>
              <a:off x="1123164" y="4897685"/>
              <a:ext cx="257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DC Project Management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917535" y="4941021"/>
              <a:ext cx="168315" cy="168314"/>
              <a:chOff x="8332318" y="3422521"/>
              <a:chExt cx="485834" cy="4858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42" name="Freeform 229"/>
              <p:cNvSpPr/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7" t="8279" r="13221" b="8629"/>
          <a:stretch>
            <a:fillRect/>
          </a:stretch>
        </p:blipFill>
        <p:spPr>
          <a:xfrm>
            <a:off x="4514036" y="1507728"/>
            <a:ext cx="3163926" cy="3163926"/>
          </a:xfrm>
        </p:spPr>
      </p:pic>
      <p:grpSp>
        <p:nvGrpSpPr>
          <p:cNvPr id="4" name="Group 3"/>
          <p:cNvGrpSpPr/>
          <p:nvPr/>
        </p:nvGrpSpPr>
        <p:grpSpPr>
          <a:xfrm>
            <a:off x="4747610" y="5019846"/>
            <a:ext cx="2869065" cy="276999"/>
            <a:chOff x="917535" y="3994194"/>
            <a:chExt cx="3072554" cy="276999"/>
          </a:xfrm>
        </p:grpSpPr>
        <p:sp>
          <p:nvSpPr>
            <p:cNvPr id="5" name="TextBox 4"/>
            <p:cNvSpPr txBox="1"/>
            <p:nvPr/>
          </p:nvSpPr>
          <p:spPr>
            <a:xfrm>
              <a:off x="1132689" y="3994194"/>
              <a:ext cx="2857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Smart City  Solutions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17535" y="4048126"/>
              <a:ext cx="168315" cy="168314"/>
              <a:chOff x="8332318" y="3422521"/>
              <a:chExt cx="485834" cy="485832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9" name="Freeform 229"/>
              <p:cNvSpPr/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4747610" y="5309051"/>
            <a:ext cx="3076847" cy="276999"/>
            <a:chOff x="917535" y="4596928"/>
            <a:chExt cx="3076847" cy="276999"/>
          </a:xfrm>
        </p:grpSpPr>
        <p:sp>
          <p:nvSpPr>
            <p:cNvPr id="25" name="TextBox 24"/>
            <p:cNvSpPr txBox="1"/>
            <p:nvPr/>
          </p:nvSpPr>
          <p:spPr>
            <a:xfrm>
              <a:off x="1123163" y="4596928"/>
              <a:ext cx="2871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Energy Management Solutions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917535" y="4640264"/>
              <a:ext cx="168315" cy="168314"/>
              <a:chOff x="8332318" y="3422521"/>
              <a:chExt cx="485834" cy="485832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8385362" y="3475563"/>
                <a:ext cx="379748" cy="379746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3" name="Freeform 229"/>
              <p:cNvSpPr/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4747610" y="5591254"/>
            <a:ext cx="2782629" cy="276999"/>
            <a:chOff x="917535" y="4897685"/>
            <a:chExt cx="2782629" cy="276999"/>
          </a:xfrm>
        </p:grpSpPr>
        <p:sp>
          <p:nvSpPr>
            <p:cNvPr id="43" name="TextBox 42"/>
            <p:cNvSpPr txBox="1"/>
            <p:nvPr/>
          </p:nvSpPr>
          <p:spPr>
            <a:xfrm>
              <a:off x="1123164" y="4897685"/>
              <a:ext cx="257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AV/ Smart Rooms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917535" y="4941021"/>
              <a:ext cx="168315" cy="168314"/>
              <a:chOff x="8332318" y="3422521"/>
              <a:chExt cx="485834" cy="485832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47" name="Freeform 229"/>
              <p:cNvSpPr/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943330" y="5031831"/>
            <a:ext cx="2869065" cy="276999"/>
            <a:chOff x="917535" y="3994194"/>
            <a:chExt cx="3072554" cy="276999"/>
          </a:xfrm>
        </p:grpSpPr>
        <p:sp>
          <p:nvSpPr>
            <p:cNvPr id="122" name="TextBox 121"/>
            <p:cNvSpPr txBox="1"/>
            <p:nvPr/>
          </p:nvSpPr>
          <p:spPr>
            <a:xfrm>
              <a:off x="1132689" y="3994194"/>
              <a:ext cx="2857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E-Government Solutions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917535" y="4048126"/>
              <a:ext cx="168315" cy="168314"/>
              <a:chOff x="8332318" y="3422521"/>
              <a:chExt cx="485834" cy="485832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26" name="Freeform 229"/>
              <p:cNvSpPr/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7943330" y="5321036"/>
            <a:ext cx="3076847" cy="276999"/>
            <a:chOff x="917535" y="4596928"/>
            <a:chExt cx="3076847" cy="276999"/>
          </a:xfrm>
        </p:grpSpPr>
        <p:sp>
          <p:nvSpPr>
            <p:cNvPr id="2050" name="TextBox 2049"/>
            <p:cNvSpPr txBox="1"/>
            <p:nvPr/>
          </p:nvSpPr>
          <p:spPr>
            <a:xfrm>
              <a:off x="1123163" y="4596928"/>
              <a:ext cx="2871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IT &amp; Networking Solutions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2051" name="Group 2050"/>
            <p:cNvGrpSpPr/>
            <p:nvPr/>
          </p:nvGrpSpPr>
          <p:grpSpPr>
            <a:xfrm>
              <a:off x="917535" y="4640264"/>
              <a:ext cx="168315" cy="168314"/>
              <a:chOff x="8332318" y="3422521"/>
              <a:chExt cx="485834" cy="485832"/>
            </a:xfrm>
          </p:grpSpPr>
          <p:sp>
            <p:nvSpPr>
              <p:cNvPr id="2052" name="Oval 2051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053" name="Oval 2052"/>
              <p:cNvSpPr/>
              <p:nvPr/>
            </p:nvSpPr>
            <p:spPr>
              <a:xfrm>
                <a:off x="8385362" y="3475563"/>
                <a:ext cx="379748" cy="379746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054" name="Freeform 229"/>
              <p:cNvSpPr/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2055" name="Group 2054"/>
          <p:cNvGrpSpPr/>
          <p:nvPr/>
        </p:nvGrpSpPr>
        <p:grpSpPr>
          <a:xfrm>
            <a:off x="7943330" y="5603239"/>
            <a:ext cx="2782629" cy="276999"/>
            <a:chOff x="917535" y="4897685"/>
            <a:chExt cx="2782629" cy="276999"/>
          </a:xfrm>
        </p:grpSpPr>
        <p:sp>
          <p:nvSpPr>
            <p:cNvPr id="2056" name="TextBox 2055"/>
            <p:cNvSpPr txBox="1"/>
            <p:nvPr/>
          </p:nvSpPr>
          <p:spPr>
            <a:xfrm>
              <a:off x="1123164" y="4897685"/>
              <a:ext cx="257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Operations Command Centre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2057" name="Group 2056"/>
            <p:cNvGrpSpPr/>
            <p:nvPr/>
          </p:nvGrpSpPr>
          <p:grpSpPr>
            <a:xfrm>
              <a:off x="917535" y="4941021"/>
              <a:ext cx="168315" cy="168314"/>
              <a:chOff x="8332318" y="3422521"/>
              <a:chExt cx="485834" cy="485832"/>
            </a:xfrm>
          </p:grpSpPr>
          <p:sp>
            <p:nvSpPr>
              <p:cNvPr id="2059" name="Oval 2058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060" name="Oval 2059"/>
              <p:cNvSpPr/>
              <p:nvPr/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061" name="Freeform 229"/>
              <p:cNvSpPr/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2064" name="Group 2063"/>
          <p:cNvGrpSpPr/>
          <p:nvPr/>
        </p:nvGrpSpPr>
        <p:grpSpPr>
          <a:xfrm>
            <a:off x="1304459" y="5865948"/>
            <a:ext cx="2782629" cy="276999"/>
            <a:chOff x="917535" y="4897685"/>
            <a:chExt cx="2782629" cy="276999"/>
          </a:xfrm>
        </p:grpSpPr>
        <p:sp>
          <p:nvSpPr>
            <p:cNvPr id="2066" name="TextBox 2065"/>
            <p:cNvSpPr txBox="1"/>
            <p:nvPr/>
          </p:nvSpPr>
          <p:spPr>
            <a:xfrm>
              <a:off x="1123164" y="4897685"/>
              <a:ext cx="257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Data Centre Retrofit Projects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2067" name="Group 2066"/>
            <p:cNvGrpSpPr/>
            <p:nvPr/>
          </p:nvGrpSpPr>
          <p:grpSpPr>
            <a:xfrm>
              <a:off x="917535" y="4941021"/>
              <a:ext cx="168315" cy="168314"/>
              <a:chOff x="8332318" y="3422521"/>
              <a:chExt cx="485834" cy="485832"/>
            </a:xfrm>
          </p:grpSpPr>
          <p:sp>
            <p:nvSpPr>
              <p:cNvPr id="2068" name="Oval 2067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069" name="Oval 2068"/>
              <p:cNvSpPr/>
              <p:nvPr/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070" name="Freeform 229"/>
              <p:cNvSpPr/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2071" name="Group 2070"/>
          <p:cNvGrpSpPr/>
          <p:nvPr/>
        </p:nvGrpSpPr>
        <p:grpSpPr>
          <a:xfrm>
            <a:off x="4738085" y="5867479"/>
            <a:ext cx="2977977" cy="276999"/>
            <a:chOff x="917535" y="4897685"/>
            <a:chExt cx="2764941" cy="276999"/>
          </a:xfrm>
        </p:grpSpPr>
        <p:sp>
          <p:nvSpPr>
            <p:cNvPr id="2072" name="TextBox 2071"/>
            <p:cNvSpPr txBox="1"/>
            <p:nvPr/>
          </p:nvSpPr>
          <p:spPr>
            <a:xfrm>
              <a:off x="1105476" y="4897685"/>
              <a:ext cx="257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Grid to Chip Turnkey EPC Projects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2073" name="Group 2072"/>
            <p:cNvGrpSpPr/>
            <p:nvPr/>
          </p:nvGrpSpPr>
          <p:grpSpPr>
            <a:xfrm>
              <a:off x="917535" y="4941021"/>
              <a:ext cx="168315" cy="168314"/>
              <a:chOff x="8332318" y="3422521"/>
              <a:chExt cx="485834" cy="485832"/>
            </a:xfrm>
          </p:grpSpPr>
          <p:sp>
            <p:nvSpPr>
              <p:cNvPr id="2075" name="Oval 2074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079" name="Oval 2078"/>
              <p:cNvSpPr/>
              <p:nvPr/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080" name="Freeform 229"/>
              <p:cNvSpPr/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2081" name="Group 2080"/>
          <p:cNvGrpSpPr/>
          <p:nvPr/>
        </p:nvGrpSpPr>
        <p:grpSpPr>
          <a:xfrm>
            <a:off x="7948395" y="5879464"/>
            <a:ext cx="2782629" cy="276999"/>
            <a:chOff x="917535" y="4897685"/>
            <a:chExt cx="2782629" cy="276999"/>
          </a:xfrm>
        </p:grpSpPr>
        <p:sp>
          <p:nvSpPr>
            <p:cNvPr id="2082" name="TextBox 2081"/>
            <p:cNvSpPr txBox="1"/>
            <p:nvPr/>
          </p:nvSpPr>
          <p:spPr>
            <a:xfrm>
              <a:off x="1123164" y="4897685"/>
              <a:ext cx="257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Data Centre Audits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2083" name="Group 2082"/>
            <p:cNvGrpSpPr/>
            <p:nvPr/>
          </p:nvGrpSpPr>
          <p:grpSpPr>
            <a:xfrm>
              <a:off x="917535" y="4941021"/>
              <a:ext cx="168315" cy="168314"/>
              <a:chOff x="8332318" y="3422521"/>
              <a:chExt cx="485834" cy="485832"/>
            </a:xfrm>
          </p:grpSpPr>
          <p:sp>
            <p:nvSpPr>
              <p:cNvPr id="2084" name="Oval 2083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085" name="Oval 2084"/>
              <p:cNvSpPr/>
              <p:nvPr/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086" name="Freeform 229"/>
              <p:cNvSpPr/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20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sp>
        <p:nvSpPr>
          <p:cNvPr id="2089" name="TextBox 2088"/>
          <p:cNvSpPr txBox="1"/>
          <p:nvPr/>
        </p:nvSpPr>
        <p:spPr>
          <a:xfrm>
            <a:off x="887252" y="860327"/>
            <a:ext cx="1806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Montserrat" panose="02000505000000020004" pitchFamily="2" charset="0"/>
              </a:rPr>
              <a:t> </a:t>
            </a:r>
            <a:endParaRPr lang="en-US" sz="1200" b="1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grpSp>
        <p:nvGrpSpPr>
          <p:cNvPr id="2090" name="Group 2089"/>
          <p:cNvGrpSpPr/>
          <p:nvPr/>
        </p:nvGrpSpPr>
        <p:grpSpPr>
          <a:xfrm>
            <a:off x="3351889" y="1237134"/>
            <a:ext cx="587618" cy="64712"/>
            <a:chOff x="2558013" y="2071365"/>
            <a:chExt cx="587618" cy="64712"/>
          </a:xfrm>
        </p:grpSpPr>
        <p:sp>
          <p:nvSpPr>
            <p:cNvPr id="2091" name="Oval 2090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2" name="Rectangle: Rounded Corners 2091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90478" y="1047962"/>
            <a:ext cx="27538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02060"/>
                </a:solidFill>
                <a:latin typeface="Montserrat" panose="02000505000000020004" pitchFamily="2" charset="0"/>
                <a:cs typeface="Poppins" panose="00000500000000000000" pitchFamily="2" charset="0"/>
              </a:rPr>
              <a:t> </a:t>
            </a:r>
            <a:r>
              <a:rPr lang="en-US" sz="2500" dirty="0">
                <a:solidFill>
                  <a:schemeClr val="bg1"/>
                </a:solidFill>
                <a:latin typeface="Montserrat" panose="02000505000000020004" pitchFamily="2" charset="0"/>
                <a:cs typeface="Poppins" panose="00000500000000000000" pitchFamily="2" charset="0"/>
              </a:rPr>
              <a:t>Competencies</a:t>
            </a:r>
            <a:endParaRPr lang="en-US" sz="2500" dirty="0">
              <a:solidFill>
                <a:schemeClr val="bg1"/>
              </a:solidFill>
              <a:latin typeface="Montserrat" panose="02000505000000020004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5" name="Group 2064"/>
          <p:cNvGrpSpPr/>
          <p:nvPr/>
        </p:nvGrpSpPr>
        <p:grpSpPr>
          <a:xfrm>
            <a:off x="428170" y="404719"/>
            <a:ext cx="11335658" cy="2754086"/>
            <a:chOff x="428171" y="509980"/>
            <a:chExt cx="11335658" cy="2754086"/>
          </a:xfrm>
          <a:gradFill flip="none" rotWithShape="1">
            <a:gsLst>
              <a:gs pos="0">
                <a:srgbClr val="259789">
                  <a:shade val="30000"/>
                  <a:satMod val="115000"/>
                </a:srgbClr>
              </a:gs>
              <a:gs pos="50000">
                <a:srgbClr val="259789">
                  <a:shade val="67500"/>
                  <a:satMod val="115000"/>
                </a:srgbClr>
              </a:gs>
              <a:gs pos="100000">
                <a:srgbClr val="259789">
                  <a:shade val="100000"/>
                  <a:satMod val="115000"/>
                </a:srgbClr>
              </a:gs>
            </a:gsLst>
            <a:lin ang="13500000" scaled="1"/>
            <a:tileRect/>
          </a:gradFill>
        </p:grpSpPr>
        <p:sp>
          <p:nvSpPr>
            <p:cNvPr id="2" name="Rectangle: Rounded Corners 1"/>
            <p:cNvSpPr/>
            <p:nvPr/>
          </p:nvSpPr>
          <p:spPr>
            <a:xfrm>
              <a:off x="428171" y="509980"/>
              <a:ext cx="11335658" cy="2754086"/>
            </a:xfrm>
            <a:prstGeom prst="roundRect">
              <a:avLst>
                <a:gd name="adj" fmla="val 117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/>
            <p:cNvGrpSpPr/>
            <p:nvPr/>
          </p:nvGrpSpPr>
          <p:grpSpPr>
            <a:xfrm flipH="1">
              <a:off x="8488456" y="757382"/>
              <a:ext cx="2310099" cy="1804629"/>
              <a:chOff x="806700" y="4727134"/>
              <a:chExt cx="3146973" cy="2458388"/>
            </a:xfrm>
            <a:grpFill/>
          </p:grpSpPr>
          <p:sp>
            <p:nvSpPr>
              <p:cNvPr id="116" name="Rectangle: Rounded Corners 115"/>
              <p:cNvSpPr/>
              <p:nvPr/>
            </p:nvSpPr>
            <p:spPr>
              <a:xfrm>
                <a:off x="2887584" y="5720438"/>
                <a:ext cx="1066089" cy="1066088"/>
              </a:xfrm>
              <a:prstGeom prst="roundRect">
                <a:avLst/>
              </a:prstGeom>
              <a:grpFill/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Rectangle: Rounded Corners 116"/>
              <p:cNvSpPr/>
              <p:nvPr/>
            </p:nvSpPr>
            <p:spPr>
              <a:xfrm>
                <a:off x="806700" y="5359581"/>
                <a:ext cx="867282" cy="86727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8" name="Rectangle: Rounded Corners 117"/>
              <p:cNvSpPr/>
              <p:nvPr/>
            </p:nvSpPr>
            <p:spPr>
              <a:xfrm>
                <a:off x="1881514" y="6468676"/>
                <a:ext cx="533044" cy="533043"/>
              </a:xfrm>
              <a:prstGeom prst="roundRect">
                <a:avLst/>
              </a:prstGeom>
              <a:grpFill/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9" name="Rectangle: Rounded Corners 118"/>
              <p:cNvSpPr/>
              <p:nvPr/>
            </p:nvSpPr>
            <p:spPr>
              <a:xfrm>
                <a:off x="2567076" y="5474926"/>
                <a:ext cx="1066089" cy="106608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0" name="Rectangle: Rounded Corners 119"/>
              <p:cNvSpPr/>
              <p:nvPr/>
            </p:nvSpPr>
            <p:spPr>
              <a:xfrm>
                <a:off x="1143407" y="4727134"/>
                <a:ext cx="1066089" cy="1066088"/>
              </a:xfrm>
              <a:prstGeom prst="roundRect">
                <a:avLst/>
              </a:prstGeom>
              <a:grpFill/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Rectangle: Rounded Corners 120"/>
              <p:cNvSpPr/>
              <p:nvPr/>
            </p:nvSpPr>
            <p:spPr>
              <a:xfrm>
                <a:off x="1693490" y="6836554"/>
                <a:ext cx="348968" cy="34896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 flipH="1">
              <a:off x="1327705" y="643559"/>
              <a:ext cx="2310099" cy="1804629"/>
              <a:chOff x="806700" y="4727134"/>
              <a:chExt cx="3146973" cy="2458388"/>
            </a:xfrm>
            <a:grpFill/>
          </p:grpSpPr>
          <p:sp>
            <p:nvSpPr>
              <p:cNvPr id="109" name="Rectangle: Rounded Corners 108"/>
              <p:cNvSpPr/>
              <p:nvPr/>
            </p:nvSpPr>
            <p:spPr>
              <a:xfrm>
                <a:off x="2887584" y="5720438"/>
                <a:ext cx="1066089" cy="1066088"/>
              </a:xfrm>
              <a:prstGeom prst="roundRect">
                <a:avLst/>
              </a:prstGeom>
              <a:grpFill/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Rectangle: Rounded Corners 109"/>
              <p:cNvSpPr/>
              <p:nvPr/>
            </p:nvSpPr>
            <p:spPr>
              <a:xfrm>
                <a:off x="806700" y="5359581"/>
                <a:ext cx="867282" cy="86727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Rectangle: Rounded Corners 110"/>
              <p:cNvSpPr/>
              <p:nvPr/>
            </p:nvSpPr>
            <p:spPr>
              <a:xfrm>
                <a:off x="1881514" y="6468676"/>
                <a:ext cx="533044" cy="533043"/>
              </a:xfrm>
              <a:prstGeom prst="roundRect">
                <a:avLst/>
              </a:prstGeom>
              <a:grpFill/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Rectangle: Rounded Corners 111"/>
              <p:cNvSpPr/>
              <p:nvPr/>
            </p:nvSpPr>
            <p:spPr>
              <a:xfrm>
                <a:off x="2567076" y="5474926"/>
                <a:ext cx="1066089" cy="106608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Rectangle: Rounded Corners 112"/>
              <p:cNvSpPr/>
              <p:nvPr/>
            </p:nvSpPr>
            <p:spPr>
              <a:xfrm>
                <a:off x="1143409" y="4727134"/>
                <a:ext cx="1845536" cy="1066088"/>
              </a:xfrm>
              <a:prstGeom prst="roundRect">
                <a:avLst/>
              </a:prstGeom>
              <a:grpFill/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Rectangle: Rounded Corners 113"/>
              <p:cNvSpPr/>
              <p:nvPr/>
            </p:nvSpPr>
            <p:spPr>
              <a:xfrm>
                <a:off x="1693490" y="6836554"/>
                <a:ext cx="348968" cy="34896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58" name="Group 2057"/>
          <p:cNvGrpSpPr/>
          <p:nvPr/>
        </p:nvGrpSpPr>
        <p:grpSpPr>
          <a:xfrm>
            <a:off x="4241211" y="1234904"/>
            <a:ext cx="3709578" cy="3709576"/>
            <a:chOff x="4241211" y="1234904"/>
            <a:chExt cx="3709578" cy="3709576"/>
          </a:xfrm>
        </p:grpSpPr>
        <p:sp>
          <p:nvSpPr>
            <p:cNvPr id="10" name="Oval 9"/>
            <p:cNvSpPr/>
            <p:nvPr/>
          </p:nvSpPr>
          <p:spPr>
            <a:xfrm>
              <a:off x="4241211" y="1234904"/>
              <a:ext cx="3709578" cy="37095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 rot="5400000">
              <a:off x="4376619" y="1370318"/>
              <a:ext cx="3438761" cy="3438747"/>
            </a:xfrm>
            <a:prstGeom prst="arc">
              <a:avLst>
                <a:gd name="adj1" fmla="val 19150700"/>
                <a:gd name="adj2" fmla="val 16108834"/>
              </a:avLst>
            </a:prstGeom>
            <a:ln w="57150" cap="rnd">
              <a:solidFill>
                <a:srgbClr val="AFB3C5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49" name="Group 2048"/>
          <p:cNvGrpSpPr/>
          <p:nvPr/>
        </p:nvGrpSpPr>
        <p:grpSpPr>
          <a:xfrm>
            <a:off x="1304405" y="5022306"/>
            <a:ext cx="2936806" cy="295426"/>
            <a:chOff x="917535" y="3994194"/>
            <a:chExt cx="3072554" cy="261610"/>
          </a:xfrm>
        </p:grpSpPr>
        <p:sp>
          <p:nvSpPr>
            <p:cNvPr id="23" name="TextBox 22"/>
            <p:cNvSpPr txBox="1"/>
            <p:nvPr/>
          </p:nvSpPr>
          <p:spPr>
            <a:xfrm>
              <a:off x="1132689" y="3994194"/>
              <a:ext cx="28574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IN" sz="11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Racks-  Edge / Smart Racks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917535" y="4048126"/>
              <a:ext cx="168315" cy="168314"/>
              <a:chOff x="8332318" y="3422521"/>
              <a:chExt cx="485834" cy="485832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0" name="Freeform 229"/>
              <p:cNvSpPr/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2048" name="Group 2047"/>
          <p:cNvGrpSpPr/>
          <p:nvPr/>
        </p:nvGrpSpPr>
        <p:grpSpPr>
          <a:xfrm>
            <a:off x="1304405" y="5311511"/>
            <a:ext cx="3076847" cy="261610"/>
            <a:chOff x="917535" y="4596928"/>
            <a:chExt cx="3076847" cy="261610"/>
          </a:xfrm>
        </p:grpSpPr>
        <p:sp>
          <p:nvSpPr>
            <p:cNvPr id="24" name="TextBox 23"/>
            <p:cNvSpPr txBox="1"/>
            <p:nvPr/>
          </p:nvSpPr>
          <p:spPr>
            <a:xfrm>
              <a:off x="1123163" y="4596928"/>
              <a:ext cx="28712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IN" sz="11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Modular Smart UPS &amp; PDUs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917535" y="4640264"/>
              <a:ext cx="168315" cy="168314"/>
              <a:chOff x="8332318" y="3422521"/>
              <a:chExt cx="485834" cy="485832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8385362" y="3475563"/>
                <a:ext cx="379748" cy="379746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8" name="Freeform 229"/>
              <p:cNvSpPr/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1304405" y="5593714"/>
            <a:ext cx="3432977" cy="261610"/>
            <a:chOff x="917535" y="4897685"/>
            <a:chExt cx="3432977" cy="261610"/>
          </a:xfrm>
        </p:grpSpPr>
        <p:sp>
          <p:nvSpPr>
            <p:cNvPr id="22" name="TextBox 21"/>
            <p:cNvSpPr txBox="1"/>
            <p:nvPr/>
          </p:nvSpPr>
          <p:spPr>
            <a:xfrm>
              <a:off x="1088327" y="4897685"/>
              <a:ext cx="32621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IN" sz="11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 Specialized</a:t>
              </a:r>
              <a:r>
                <a:rPr lang="en-I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Cooling &amp; Power Solutions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917535" y="4941021"/>
              <a:ext cx="168315" cy="168314"/>
              <a:chOff x="8332318" y="3422521"/>
              <a:chExt cx="485834" cy="4858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42" name="Freeform 229"/>
              <p:cNvSpPr/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4514036" y="1434704"/>
            <a:ext cx="3163926" cy="3236950"/>
          </a:xfrm>
        </p:spPr>
      </p:pic>
      <p:grpSp>
        <p:nvGrpSpPr>
          <p:cNvPr id="4" name="Group 3"/>
          <p:cNvGrpSpPr/>
          <p:nvPr/>
        </p:nvGrpSpPr>
        <p:grpSpPr>
          <a:xfrm>
            <a:off x="4747610" y="5019846"/>
            <a:ext cx="3406414" cy="261610"/>
            <a:chOff x="917535" y="3994194"/>
            <a:chExt cx="3072554" cy="261610"/>
          </a:xfrm>
        </p:grpSpPr>
        <p:sp>
          <p:nvSpPr>
            <p:cNvPr id="5" name="TextBox 4"/>
            <p:cNvSpPr txBox="1"/>
            <p:nvPr/>
          </p:nvSpPr>
          <p:spPr>
            <a:xfrm>
              <a:off x="1132689" y="3994194"/>
              <a:ext cx="28574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Datacentre Monitoring &amp; Management 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17535" y="4048126"/>
              <a:ext cx="168315" cy="168314"/>
              <a:chOff x="8332318" y="3422521"/>
              <a:chExt cx="485834" cy="485832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9" name="Freeform 229"/>
              <p:cNvSpPr/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4747610" y="5309051"/>
            <a:ext cx="2245373" cy="261610"/>
            <a:chOff x="917535" y="4596928"/>
            <a:chExt cx="2245373" cy="261610"/>
          </a:xfrm>
        </p:grpSpPr>
        <p:sp>
          <p:nvSpPr>
            <p:cNvPr id="25" name="TextBox 24"/>
            <p:cNvSpPr txBox="1"/>
            <p:nvPr/>
          </p:nvSpPr>
          <p:spPr>
            <a:xfrm>
              <a:off x="1123163" y="4596928"/>
              <a:ext cx="20397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IN" sz="11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 Electrical Works (LT &amp; HT)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917535" y="4640264"/>
              <a:ext cx="168315" cy="168314"/>
              <a:chOff x="8332318" y="3422521"/>
              <a:chExt cx="485834" cy="485832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8385362" y="3475563"/>
                <a:ext cx="379748" cy="379746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3" name="Freeform 229"/>
              <p:cNvSpPr/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4747610" y="5634590"/>
            <a:ext cx="168315" cy="168314"/>
            <a:chOff x="8332318" y="3422521"/>
            <a:chExt cx="485834" cy="485832"/>
          </a:xfrm>
        </p:grpSpPr>
        <p:sp>
          <p:nvSpPr>
            <p:cNvPr id="45" name="Oval 44"/>
            <p:cNvSpPr/>
            <p:nvPr/>
          </p:nvSpPr>
          <p:spPr>
            <a:xfrm>
              <a:off x="8332318" y="3422521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8385361" y="3475564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47" name="Freeform 229"/>
            <p:cNvSpPr/>
            <p:nvPr/>
          </p:nvSpPr>
          <p:spPr bwMode="auto">
            <a:xfrm>
              <a:off x="8504072" y="3616544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7943330" y="5031831"/>
            <a:ext cx="2869065" cy="261610"/>
            <a:chOff x="917535" y="3994194"/>
            <a:chExt cx="3072554" cy="261610"/>
          </a:xfrm>
        </p:grpSpPr>
        <p:sp>
          <p:nvSpPr>
            <p:cNvPr id="122" name="TextBox 121"/>
            <p:cNvSpPr txBox="1"/>
            <p:nvPr/>
          </p:nvSpPr>
          <p:spPr>
            <a:xfrm>
              <a:off x="1132689" y="3994194"/>
              <a:ext cx="28574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Civil Structure &amp; Interiors 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917535" y="4048126"/>
              <a:ext cx="168315" cy="168314"/>
              <a:chOff x="8332318" y="3422521"/>
              <a:chExt cx="485834" cy="485832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26" name="Freeform 229"/>
              <p:cNvSpPr/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7943330" y="5321036"/>
            <a:ext cx="3299435" cy="261610"/>
            <a:chOff x="917535" y="4596928"/>
            <a:chExt cx="3036768" cy="261610"/>
          </a:xfrm>
        </p:grpSpPr>
        <p:sp>
          <p:nvSpPr>
            <p:cNvPr id="2050" name="TextBox 2049"/>
            <p:cNvSpPr txBox="1"/>
            <p:nvPr/>
          </p:nvSpPr>
          <p:spPr>
            <a:xfrm>
              <a:off x="1083084" y="4596928"/>
              <a:ext cx="28712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IN" sz="11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Smart Furniture </a:t>
              </a:r>
              <a:r>
                <a:rPr lang="en-I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&amp; Ergonomic </a:t>
              </a:r>
              <a:r>
                <a:rPr lang="en-IN" sz="11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Consoles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2051" name="Group 2050"/>
            <p:cNvGrpSpPr/>
            <p:nvPr/>
          </p:nvGrpSpPr>
          <p:grpSpPr>
            <a:xfrm>
              <a:off x="917535" y="4640264"/>
              <a:ext cx="168315" cy="168314"/>
              <a:chOff x="8332318" y="3422521"/>
              <a:chExt cx="485834" cy="485832"/>
            </a:xfrm>
          </p:grpSpPr>
          <p:sp>
            <p:nvSpPr>
              <p:cNvPr id="2052" name="Oval 2051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053" name="Oval 2052"/>
              <p:cNvSpPr/>
              <p:nvPr/>
            </p:nvSpPr>
            <p:spPr>
              <a:xfrm>
                <a:off x="8385362" y="3475563"/>
                <a:ext cx="379748" cy="379746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054" name="Freeform 229"/>
              <p:cNvSpPr/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2055" name="Group 2054"/>
          <p:cNvGrpSpPr/>
          <p:nvPr/>
        </p:nvGrpSpPr>
        <p:grpSpPr>
          <a:xfrm>
            <a:off x="7943330" y="5603239"/>
            <a:ext cx="2773920" cy="261610"/>
            <a:chOff x="917535" y="4897685"/>
            <a:chExt cx="2773920" cy="261610"/>
          </a:xfrm>
        </p:grpSpPr>
        <p:sp>
          <p:nvSpPr>
            <p:cNvPr id="2056" name="TextBox 2055"/>
            <p:cNvSpPr txBox="1"/>
            <p:nvPr/>
          </p:nvSpPr>
          <p:spPr>
            <a:xfrm>
              <a:off x="1114455" y="4897685"/>
              <a:ext cx="2577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IN" sz="11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 IP Telephony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2057" name="Group 2056"/>
            <p:cNvGrpSpPr/>
            <p:nvPr/>
          </p:nvGrpSpPr>
          <p:grpSpPr>
            <a:xfrm>
              <a:off x="917535" y="4941021"/>
              <a:ext cx="168315" cy="168314"/>
              <a:chOff x="8332318" y="3422521"/>
              <a:chExt cx="485834" cy="485832"/>
            </a:xfrm>
          </p:grpSpPr>
          <p:sp>
            <p:nvSpPr>
              <p:cNvPr id="2059" name="Oval 2058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060" name="Oval 2059"/>
              <p:cNvSpPr/>
              <p:nvPr/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061" name="Freeform 229"/>
              <p:cNvSpPr/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2064" name="Group 2063"/>
          <p:cNvGrpSpPr/>
          <p:nvPr/>
        </p:nvGrpSpPr>
        <p:grpSpPr>
          <a:xfrm>
            <a:off x="1304459" y="5865948"/>
            <a:ext cx="2800047" cy="261610"/>
            <a:chOff x="917535" y="4897685"/>
            <a:chExt cx="2800047" cy="261610"/>
          </a:xfrm>
        </p:grpSpPr>
        <p:sp>
          <p:nvSpPr>
            <p:cNvPr id="2066" name="TextBox 2065"/>
            <p:cNvSpPr txBox="1"/>
            <p:nvPr/>
          </p:nvSpPr>
          <p:spPr>
            <a:xfrm>
              <a:off x="1140582" y="4897685"/>
              <a:ext cx="2577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Hyper Computing Cooling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2067" name="Group 2066"/>
            <p:cNvGrpSpPr/>
            <p:nvPr/>
          </p:nvGrpSpPr>
          <p:grpSpPr>
            <a:xfrm>
              <a:off x="917535" y="4941021"/>
              <a:ext cx="168315" cy="168314"/>
              <a:chOff x="8332318" y="3422521"/>
              <a:chExt cx="485834" cy="485832"/>
            </a:xfrm>
          </p:grpSpPr>
          <p:sp>
            <p:nvSpPr>
              <p:cNvPr id="2068" name="Oval 2067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069" name="Oval 2068"/>
              <p:cNvSpPr/>
              <p:nvPr/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070" name="Freeform 229"/>
              <p:cNvSpPr/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2071" name="Group 2070"/>
          <p:cNvGrpSpPr/>
          <p:nvPr/>
        </p:nvGrpSpPr>
        <p:grpSpPr>
          <a:xfrm>
            <a:off x="4738085" y="5863104"/>
            <a:ext cx="2978172" cy="261610"/>
            <a:chOff x="917535" y="4893310"/>
            <a:chExt cx="2765122" cy="261610"/>
          </a:xfrm>
        </p:grpSpPr>
        <p:sp>
          <p:nvSpPr>
            <p:cNvPr id="2072" name="TextBox 2071"/>
            <p:cNvSpPr txBox="1"/>
            <p:nvPr/>
          </p:nvSpPr>
          <p:spPr>
            <a:xfrm>
              <a:off x="1105657" y="4893310"/>
              <a:ext cx="2577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Safety and Security ELV Solutions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2073" name="Group 2072"/>
            <p:cNvGrpSpPr/>
            <p:nvPr/>
          </p:nvGrpSpPr>
          <p:grpSpPr>
            <a:xfrm>
              <a:off x="917535" y="4941021"/>
              <a:ext cx="168315" cy="168314"/>
              <a:chOff x="8332318" y="3422521"/>
              <a:chExt cx="485834" cy="485832"/>
            </a:xfrm>
          </p:grpSpPr>
          <p:sp>
            <p:nvSpPr>
              <p:cNvPr id="2075" name="Oval 2074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079" name="Oval 2078"/>
              <p:cNvSpPr/>
              <p:nvPr/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080" name="Freeform 229"/>
              <p:cNvSpPr/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2081" name="Group 2080"/>
          <p:cNvGrpSpPr/>
          <p:nvPr/>
        </p:nvGrpSpPr>
        <p:grpSpPr>
          <a:xfrm>
            <a:off x="7948395" y="5879464"/>
            <a:ext cx="3494667" cy="261610"/>
            <a:chOff x="917535" y="4897685"/>
            <a:chExt cx="3494667" cy="261610"/>
          </a:xfrm>
        </p:grpSpPr>
        <p:sp>
          <p:nvSpPr>
            <p:cNvPr id="2082" name="TextBox 2081"/>
            <p:cNvSpPr txBox="1"/>
            <p:nvPr/>
          </p:nvSpPr>
          <p:spPr>
            <a:xfrm>
              <a:off x="1123163" y="4897685"/>
              <a:ext cx="32890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IN" sz="11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Passive, IT and Wi-Fi solutions 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2083" name="Group 2082"/>
            <p:cNvGrpSpPr/>
            <p:nvPr/>
          </p:nvGrpSpPr>
          <p:grpSpPr>
            <a:xfrm>
              <a:off x="917535" y="4941021"/>
              <a:ext cx="168315" cy="168314"/>
              <a:chOff x="8332318" y="3422521"/>
              <a:chExt cx="485834" cy="485832"/>
            </a:xfrm>
          </p:grpSpPr>
          <p:sp>
            <p:nvSpPr>
              <p:cNvPr id="2084" name="Oval 2083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085" name="Oval 2084"/>
              <p:cNvSpPr/>
              <p:nvPr/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086" name="Freeform 229"/>
              <p:cNvSpPr/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sp>
        <p:nvSpPr>
          <p:cNvPr id="2089" name="TextBox 2088"/>
          <p:cNvSpPr txBox="1"/>
          <p:nvPr/>
        </p:nvSpPr>
        <p:spPr>
          <a:xfrm>
            <a:off x="791451" y="860327"/>
            <a:ext cx="248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" panose="02000505000000020004" pitchFamily="2" charset="0"/>
              </a:rPr>
              <a:t>Portfolio</a:t>
            </a:r>
            <a:r>
              <a:rPr lang="en-US" sz="1400" b="1" dirty="0">
                <a:solidFill>
                  <a:schemeClr val="bg1"/>
                </a:solidFill>
                <a:latin typeface="Montserrat" panose="02000505000000020004" pitchFamily="2" charset="0"/>
              </a:rPr>
              <a:t> </a:t>
            </a:r>
            <a:endParaRPr lang="en-US" sz="1400" b="1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grpSp>
        <p:nvGrpSpPr>
          <p:cNvPr id="2090" name="Group 2089"/>
          <p:cNvGrpSpPr/>
          <p:nvPr/>
        </p:nvGrpSpPr>
        <p:grpSpPr>
          <a:xfrm>
            <a:off x="2238298" y="1068733"/>
            <a:ext cx="587618" cy="64712"/>
            <a:chOff x="2558013" y="2071365"/>
            <a:chExt cx="587618" cy="64712"/>
          </a:xfrm>
        </p:grpSpPr>
        <p:sp>
          <p:nvSpPr>
            <p:cNvPr id="2091" name="Oval 2090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2" name="Rectangle: Rounded Corners 2091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63757" y="5574353"/>
            <a:ext cx="23086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Videowall and Smart Displays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68900" y="547903"/>
            <a:ext cx="3854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solidFill>
                  <a:srgbClr val="00387A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MileStone</a:t>
            </a:r>
            <a:r>
              <a:rPr lang="en-US" sz="2500" dirty="0">
                <a:solidFill>
                  <a:srgbClr val="00387A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Projects </a:t>
            </a:r>
            <a:endParaRPr lang="en-US" sz="2500" dirty="0">
              <a:solidFill>
                <a:srgbClr val="00387A"/>
              </a:solidFill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3886" y="547903"/>
            <a:ext cx="11431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6D7381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Projects</a:t>
            </a:r>
            <a:endParaRPr lang="en-US" sz="1600" b="1" dirty="0">
              <a:solidFill>
                <a:srgbClr val="6D7381"/>
              </a:solidFill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365038" y="717180"/>
            <a:ext cx="632128" cy="64712"/>
            <a:chOff x="2588150" y="2071365"/>
            <a:chExt cx="557481" cy="64712"/>
          </a:xfrm>
        </p:grpSpPr>
        <p:sp>
          <p:nvSpPr>
            <p:cNvPr id="11" name="Oval 10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tangle: Rounded Corners 11"/>
            <p:cNvSpPr/>
            <p:nvPr/>
          </p:nvSpPr>
          <p:spPr>
            <a:xfrm flipH="1">
              <a:off x="2588150" y="2076298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20" name="Picture Placeholder 1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0" t="2168" r="36169" b="4012"/>
          <a:stretch>
            <a:fillRect/>
          </a:stretch>
        </p:blipFill>
        <p:spPr>
          <a:xfrm>
            <a:off x="1862543" y="1909547"/>
            <a:ext cx="1835302" cy="3295650"/>
          </a:xfrm>
        </p:spPr>
      </p:pic>
      <p:pic>
        <p:nvPicPr>
          <p:cNvPr id="16" name="Picture Placeholder 1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52" t="2273" r="24888" b="3021"/>
          <a:stretch>
            <a:fillRect/>
          </a:stretch>
        </p:blipFill>
        <p:spPr>
          <a:xfrm>
            <a:off x="3773400" y="1760070"/>
            <a:ext cx="2015650" cy="3619500"/>
          </a:xfr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2" t="1447" r="45870" b="2372"/>
          <a:stretch>
            <a:fillRect/>
          </a:stretch>
        </p:blipFill>
        <p:spPr>
          <a:xfrm>
            <a:off x="8344827" y="1244599"/>
            <a:ext cx="2429691" cy="4362994"/>
          </a:xfrm>
        </p:spPr>
      </p:pic>
      <p:sp>
        <p:nvSpPr>
          <p:cNvPr id="5" name="TextBox 4"/>
          <p:cNvSpPr txBox="1"/>
          <p:nvPr/>
        </p:nvSpPr>
        <p:spPr>
          <a:xfrm>
            <a:off x="8429620" y="5712375"/>
            <a:ext cx="2002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152E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Jaipur Smart City</a:t>
            </a:r>
            <a:endParaRPr lang="en-US" sz="1200" b="1" dirty="0">
              <a:solidFill>
                <a:srgbClr val="00152E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04196" y="6154967"/>
            <a:ext cx="2317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6D7381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Command &amp; Control Centre</a:t>
            </a:r>
            <a:endParaRPr lang="en-US" sz="1200" dirty="0">
              <a:solidFill>
                <a:srgbClr val="6D7381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9613" y="5724765"/>
            <a:ext cx="2002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152E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NHPC </a:t>
            </a:r>
            <a:r>
              <a:rPr lang="en-US" sz="1200" b="1" dirty="0" err="1">
                <a:solidFill>
                  <a:srgbClr val="00152E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datacentre</a:t>
            </a:r>
            <a:r>
              <a:rPr lang="en-US" sz="1200" b="1" dirty="0">
                <a:solidFill>
                  <a:srgbClr val="00152E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200" b="1" dirty="0">
              <a:solidFill>
                <a:srgbClr val="00152E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64515" y="5706060"/>
            <a:ext cx="2002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152E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ONGC - Head Quarter</a:t>
            </a:r>
            <a:endParaRPr lang="en-US" sz="1200" b="1" dirty="0">
              <a:solidFill>
                <a:srgbClr val="00152E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25246" y="6144206"/>
            <a:ext cx="2127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6D7381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Vasant Kunj, New Delhi</a:t>
            </a:r>
            <a:endParaRPr lang="en-US" sz="1200" dirty="0">
              <a:solidFill>
                <a:srgbClr val="6D7381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80035" y="5714349"/>
            <a:ext cx="2002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152E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Aviva Chennai</a:t>
            </a:r>
            <a:endParaRPr lang="en-US" sz="1200" b="1" dirty="0">
              <a:solidFill>
                <a:srgbClr val="00152E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0035" y="6144206"/>
            <a:ext cx="2127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6D7381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Disaster Recovery Centre</a:t>
            </a:r>
            <a:endParaRPr lang="en-US" sz="1200" dirty="0">
              <a:solidFill>
                <a:srgbClr val="6D7381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185343" y="1909547"/>
            <a:ext cx="1847273" cy="3698046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917895" y="-1534409"/>
            <a:ext cx="9889125" cy="9981788"/>
          </a:xfrm>
          <a:prstGeom prst="ellipse">
            <a:avLst/>
          </a:prstGeom>
          <a:solidFill>
            <a:srgbClr val="247F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14" y="2688179"/>
            <a:ext cx="2618844" cy="867960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9" name="Group 8"/>
          <p:cNvGrpSpPr/>
          <p:nvPr/>
        </p:nvGrpSpPr>
        <p:grpSpPr>
          <a:xfrm>
            <a:off x="3545642" y="2579915"/>
            <a:ext cx="473798" cy="265087"/>
            <a:chOff x="7715894" y="9146"/>
            <a:chExt cx="4464664" cy="2140398"/>
          </a:xfrm>
        </p:grpSpPr>
        <p:sp>
          <p:nvSpPr>
            <p:cNvPr id="10" name="Freeform: Shape 9"/>
            <p:cNvSpPr/>
            <p:nvPr/>
          </p:nvSpPr>
          <p:spPr>
            <a:xfrm>
              <a:off x="7715894" y="9146"/>
              <a:ext cx="4464664" cy="2140398"/>
            </a:xfrm>
            <a:custGeom>
              <a:avLst/>
              <a:gdLst>
                <a:gd name="connsiteX0" fmla="*/ 1804035 w 1804034"/>
                <a:gd name="connsiteY0" fmla="*/ 952 h 864869"/>
                <a:gd name="connsiteX1" fmla="*/ 1804035 w 1804034"/>
                <a:gd name="connsiteY1" fmla="*/ 287655 h 864869"/>
                <a:gd name="connsiteX2" fmla="*/ 386715 w 1804034"/>
                <a:gd name="connsiteY2" fmla="*/ 864870 h 864869"/>
                <a:gd name="connsiteX3" fmla="*/ 43815 w 1804034"/>
                <a:gd name="connsiteY3" fmla="*/ 834390 h 864869"/>
                <a:gd name="connsiteX4" fmla="*/ 0 w 1804034"/>
                <a:gd name="connsiteY4" fmla="*/ 825818 h 864869"/>
                <a:gd name="connsiteX5" fmla="*/ 1400175 w 1804034"/>
                <a:gd name="connsiteY5" fmla="*/ 0 h 864869"/>
                <a:gd name="connsiteX6" fmla="*/ 1804035 w 1804034"/>
                <a:gd name="connsiteY6" fmla="*/ 0 h 86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4034" h="864869">
                  <a:moveTo>
                    <a:pt x="1804035" y="952"/>
                  </a:moveTo>
                  <a:lnTo>
                    <a:pt x="1804035" y="287655"/>
                  </a:lnTo>
                  <a:cubicBezTo>
                    <a:pt x="1410653" y="649605"/>
                    <a:pt x="919163" y="864870"/>
                    <a:pt x="386715" y="864870"/>
                  </a:cubicBezTo>
                  <a:cubicBezTo>
                    <a:pt x="270510" y="864870"/>
                    <a:pt x="156210" y="854393"/>
                    <a:pt x="43815" y="834390"/>
                  </a:cubicBezTo>
                  <a:cubicBezTo>
                    <a:pt x="29528" y="831533"/>
                    <a:pt x="14288" y="828675"/>
                    <a:pt x="0" y="825818"/>
                  </a:cubicBezTo>
                  <a:cubicBezTo>
                    <a:pt x="545782" y="822008"/>
                    <a:pt x="1040130" y="507683"/>
                    <a:pt x="1400175" y="0"/>
                  </a:cubicBezTo>
                  <a:lnTo>
                    <a:pt x="1804035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7715895" y="11504"/>
              <a:ext cx="4403380" cy="2067325"/>
            </a:xfrm>
            <a:custGeom>
              <a:avLst/>
              <a:gdLst>
                <a:gd name="connsiteX0" fmla="*/ 1779270 w 1779270"/>
                <a:gd name="connsiteY0" fmla="*/ 0 h 835342"/>
                <a:gd name="connsiteX1" fmla="*/ 118110 w 1779270"/>
                <a:gd name="connsiteY1" fmla="*/ 835343 h 835342"/>
                <a:gd name="connsiteX2" fmla="*/ 43815 w 1779270"/>
                <a:gd name="connsiteY2" fmla="*/ 834390 h 835342"/>
                <a:gd name="connsiteX3" fmla="*/ 0 w 1779270"/>
                <a:gd name="connsiteY3" fmla="*/ 825818 h 835342"/>
                <a:gd name="connsiteX4" fmla="*/ 1400175 w 1779270"/>
                <a:gd name="connsiteY4" fmla="*/ 0 h 835342"/>
                <a:gd name="connsiteX5" fmla="*/ 1779270 w 1779270"/>
                <a:gd name="connsiteY5" fmla="*/ 0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9270" h="835342">
                  <a:moveTo>
                    <a:pt x="1779270" y="0"/>
                  </a:moveTo>
                  <a:cubicBezTo>
                    <a:pt x="1354455" y="515303"/>
                    <a:pt x="767715" y="835343"/>
                    <a:pt x="118110" y="835343"/>
                  </a:cubicBezTo>
                  <a:cubicBezTo>
                    <a:pt x="93345" y="835343"/>
                    <a:pt x="68580" y="835343"/>
                    <a:pt x="43815" y="834390"/>
                  </a:cubicBezTo>
                  <a:cubicBezTo>
                    <a:pt x="29528" y="831533"/>
                    <a:pt x="14288" y="828675"/>
                    <a:pt x="0" y="825818"/>
                  </a:cubicBezTo>
                  <a:cubicBezTo>
                    <a:pt x="545782" y="822008"/>
                    <a:pt x="1040130" y="507683"/>
                    <a:pt x="1400175" y="0"/>
                  </a:cubicBezTo>
                  <a:lnTo>
                    <a:pt x="1779270" y="0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27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693921" y="4605916"/>
            <a:ext cx="683187" cy="54861"/>
            <a:chOff x="2558013" y="2071365"/>
            <a:chExt cx="587618" cy="64712"/>
          </a:xfrm>
        </p:grpSpPr>
        <p:sp>
          <p:nvSpPr>
            <p:cNvPr id="12" name="Oval 11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13" name="Rectangle: Rounded Corners 12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766968" y="4212322"/>
            <a:ext cx="202013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solidFill>
                  <a:srgbClr val="002060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Corporate AV</a:t>
            </a:r>
            <a:endParaRPr lang="en-US" sz="1500" dirty="0">
              <a:solidFill>
                <a:srgbClr val="002060"/>
              </a:solidFill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1136" y="3370320"/>
            <a:ext cx="247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Managing Data Centre Life Cycle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0" t="23961" r="20060" b="14181"/>
          <a:stretch>
            <a:fillRect/>
          </a:stretch>
        </p:blipFill>
        <p:spPr>
          <a:xfrm>
            <a:off x="6350769" y="1186130"/>
            <a:ext cx="3778652" cy="392047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86899" y="5253703"/>
            <a:ext cx="38425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u="sng" dirty="0">
                <a:solidFill>
                  <a:schemeClr val="bg1"/>
                </a:solidFill>
                <a:hlinkClick r:id="rId3"/>
              </a:rPr>
              <a:t> https://www.youtube.com/watch?v=xxmgnCKqJ_I&amp;t=43s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7" r="29117"/>
          <a:stretch>
            <a:fillRect/>
          </a:stretch>
        </p:blipFill>
        <p:spPr>
          <a:xfrm>
            <a:off x="1862543" y="1909547"/>
            <a:ext cx="1835302" cy="3295650"/>
          </a:xfrm>
        </p:spPr>
      </p:pic>
      <p:pic>
        <p:nvPicPr>
          <p:cNvPr id="16" name="Picture Placeholder 1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9" t="344" r="26465" b="-344"/>
          <a:stretch>
            <a:fillRect/>
          </a:stretch>
        </p:blipFill>
        <p:spPr>
          <a:xfrm>
            <a:off x="3773400" y="1760070"/>
            <a:ext cx="2015650" cy="3619500"/>
          </a:xfrm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8" r="34338"/>
          <a:stretch>
            <a:fillRect/>
          </a:stretch>
        </p:blipFill>
        <p:spPr>
          <a:xfrm>
            <a:off x="5864605" y="1522010"/>
            <a:ext cx="2195998" cy="3943350"/>
          </a:xfr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78" t="5002" r="17435" b="1412"/>
          <a:stretch>
            <a:fillRect/>
          </a:stretch>
        </p:blipFill>
        <p:spPr>
          <a:xfrm>
            <a:off x="8136158" y="1188845"/>
            <a:ext cx="2429691" cy="4362994"/>
          </a:xfrm>
        </p:spPr>
      </p:pic>
      <p:sp>
        <p:nvSpPr>
          <p:cNvPr id="5" name="TextBox 4"/>
          <p:cNvSpPr txBox="1"/>
          <p:nvPr/>
        </p:nvSpPr>
        <p:spPr>
          <a:xfrm>
            <a:off x="7898015" y="5755931"/>
            <a:ext cx="3000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152E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Param Ganga@ IIT  Roorkee</a:t>
            </a:r>
            <a:endParaRPr lang="en-US" sz="1200" b="1" dirty="0">
              <a:solidFill>
                <a:srgbClr val="00152E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20616" y="6171185"/>
            <a:ext cx="2317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Super Computing  Centre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89050" y="5733078"/>
            <a:ext cx="255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535761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Param Siddhi </a:t>
            </a:r>
            <a:endParaRPr lang="en-US" sz="1200" b="1" dirty="0">
              <a:solidFill>
                <a:srgbClr val="535761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200" b="1" dirty="0">
                <a:solidFill>
                  <a:srgbClr val="535761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@ CDAC, Pune</a:t>
            </a:r>
            <a:endParaRPr lang="en-US" sz="1200" b="1" dirty="0">
              <a:solidFill>
                <a:srgbClr val="535761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67974" y="6207637"/>
            <a:ext cx="2008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Super Computing  Centre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64515" y="5755932"/>
            <a:ext cx="2002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152E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L&amp; T Info Tech</a:t>
            </a:r>
            <a:endParaRPr lang="en-US" sz="1200" b="1" dirty="0">
              <a:solidFill>
                <a:srgbClr val="00152E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25246" y="6213878"/>
            <a:ext cx="212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Income Tax Dept.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200" dirty="0">
                <a:solidFill>
                  <a:srgbClr val="6D7381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Vaishali, Ghaziabad</a:t>
            </a:r>
            <a:endParaRPr lang="en-US" sz="1200" dirty="0">
              <a:solidFill>
                <a:srgbClr val="6D7381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80035" y="5764221"/>
            <a:ext cx="2002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152E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MHA-ICR-ER</a:t>
            </a:r>
            <a:endParaRPr lang="en-US" sz="1200" b="1" dirty="0">
              <a:solidFill>
                <a:srgbClr val="00152E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0035" y="6213878"/>
            <a:ext cx="2127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6D7381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Data Centre &amp; Furnishing</a:t>
            </a:r>
            <a:endParaRPr lang="en-US" sz="1200" dirty="0">
              <a:solidFill>
                <a:srgbClr val="6D7381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40874" y="486628"/>
            <a:ext cx="3854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387A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Milestone </a:t>
            </a:r>
            <a:r>
              <a:rPr lang="en-US" sz="2500" dirty="0">
                <a:solidFill>
                  <a:srgbClr val="00387A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Projects</a:t>
            </a:r>
            <a:endParaRPr lang="en-US" sz="2500" dirty="0">
              <a:solidFill>
                <a:srgbClr val="00387A"/>
              </a:solidFill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6112" y="486628"/>
            <a:ext cx="972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6D7381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Projects</a:t>
            </a:r>
            <a:endParaRPr lang="en-US" sz="1200" dirty="0">
              <a:solidFill>
                <a:srgbClr val="6D7381"/>
              </a:solidFill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226728" y="631796"/>
            <a:ext cx="666299" cy="64712"/>
            <a:chOff x="2558014" y="2071365"/>
            <a:chExt cx="587617" cy="64712"/>
          </a:xfrm>
        </p:grpSpPr>
        <p:sp>
          <p:nvSpPr>
            <p:cNvPr id="19" name="Oval 18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Rectangle: Rounded Corners 21"/>
            <p:cNvSpPr/>
            <p:nvPr/>
          </p:nvSpPr>
          <p:spPr>
            <a:xfrm flipH="1">
              <a:off x="2558014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1" t="1878" r="46739" b="939"/>
          <a:stretch>
            <a:fillRect/>
          </a:stretch>
        </p:blipFill>
        <p:spPr>
          <a:xfrm>
            <a:off x="1862543" y="1909547"/>
            <a:ext cx="1835302" cy="3295650"/>
          </a:xfrm>
        </p:spPr>
      </p:pic>
      <p:pic>
        <p:nvPicPr>
          <p:cNvPr id="16" name="Picture Placeholder 1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76" t="122" r="9634" b="16919"/>
          <a:stretch>
            <a:fillRect/>
          </a:stretch>
        </p:blipFill>
        <p:spPr>
          <a:xfrm>
            <a:off x="3773400" y="1760070"/>
            <a:ext cx="2015650" cy="3619500"/>
          </a:xfrm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3" r="37453"/>
          <a:stretch>
            <a:fillRect/>
          </a:stretch>
        </p:blipFill>
        <p:spPr>
          <a:xfrm>
            <a:off x="5864605" y="1522010"/>
            <a:ext cx="2195998" cy="3943350"/>
          </a:xfr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9156" b="13460"/>
          <a:stretch>
            <a:fillRect/>
          </a:stretch>
        </p:blipFill>
        <p:spPr>
          <a:xfrm>
            <a:off x="8136158" y="1188845"/>
            <a:ext cx="2429691" cy="4362994"/>
          </a:xfrm>
        </p:spPr>
      </p:pic>
      <p:sp>
        <p:nvSpPr>
          <p:cNvPr id="5" name="TextBox 4"/>
          <p:cNvSpPr txBox="1"/>
          <p:nvPr/>
        </p:nvSpPr>
        <p:spPr>
          <a:xfrm>
            <a:off x="7898015" y="5755931"/>
            <a:ext cx="3000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152E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IIT- Gandhi Nagar</a:t>
            </a:r>
            <a:endParaRPr lang="en-US" sz="1200" b="1" dirty="0">
              <a:solidFill>
                <a:srgbClr val="00152E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20616" y="5996615"/>
            <a:ext cx="2317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Data Centre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89050" y="5733078"/>
            <a:ext cx="2554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535761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IIT Hyderabad</a:t>
            </a:r>
            <a:endParaRPr lang="en-US" sz="1200" b="1" dirty="0">
              <a:solidFill>
                <a:srgbClr val="535761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61880" y="6058734"/>
            <a:ext cx="2008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Param Sewa - Super Computing  Centre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64515" y="5755932"/>
            <a:ext cx="2002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152E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NIT-Trichy</a:t>
            </a:r>
            <a:endParaRPr lang="en-US" sz="1200" b="1" dirty="0">
              <a:solidFill>
                <a:srgbClr val="00152E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23967" y="6033775"/>
            <a:ext cx="2127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Data Centre</a:t>
            </a:r>
            <a:endParaRPr lang="en-US" sz="1200" dirty="0">
              <a:solidFill>
                <a:srgbClr val="6D7381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80035" y="5764221"/>
            <a:ext cx="2002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152E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AAI- Hyderabad</a:t>
            </a:r>
            <a:endParaRPr lang="en-US" sz="1200" b="1" dirty="0">
              <a:solidFill>
                <a:srgbClr val="00152E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77953" y="6011478"/>
            <a:ext cx="1204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6D7381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Data Centre</a:t>
            </a:r>
            <a:endParaRPr lang="en-US" sz="1200" dirty="0">
              <a:solidFill>
                <a:srgbClr val="6D7381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68900" y="487177"/>
            <a:ext cx="3854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387A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Milestone </a:t>
            </a:r>
            <a:r>
              <a:rPr lang="en-US" sz="2500" dirty="0">
                <a:solidFill>
                  <a:srgbClr val="00387A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Projects</a:t>
            </a:r>
            <a:endParaRPr lang="en-US" sz="2500" dirty="0">
              <a:solidFill>
                <a:srgbClr val="00387A"/>
              </a:solidFill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3886" y="547903"/>
            <a:ext cx="972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6D7381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Projects</a:t>
            </a:r>
            <a:endParaRPr lang="en-US" sz="1400" dirty="0">
              <a:solidFill>
                <a:srgbClr val="6D7381"/>
              </a:solidFill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447043" y="693348"/>
            <a:ext cx="666300" cy="64712"/>
            <a:chOff x="2558013" y="2071365"/>
            <a:chExt cx="587618" cy="64712"/>
          </a:xfrm>
        </p:grpSpPr>
        <p:sp>
          <p:nvSpPr>
            <p:cNvPr id="19" name="Oval 18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Rectangle: Rounded Corners 21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: Shape 106"/>
          <p:cNvSpPr/>
          <p:nvPr/>
        </p:nvSpPr>
        <p:spPr>
          <a:xfrm>
            <a:off x="427689" y="1244785"/>
            <a:ext cx="1439374" cy="429747"/>
          </a:xfrm>
          <a:custGeom>
            <a:avLst/>
            <a:gdLst>
              <a:gd name="connsiteX0" fmla="*/ 0 w 1697888"/>
              <a:gd name="connsiteY0" fmla="*/ 0 h 359978"/>
              <a:gd name="connsiteX1" fmla="*/ 1697888 w 1697888"/>
              <a:gd name="connsiteY1" fmla="*/ 0 h 359978"/>
              <a:gd name="connsiteX2" fmla="*/ 1697888 w 1697888"/>
              <a:gd name="connsiteY2" fmla="*/ 359978 h 359978"/>
              <a:gd name="connsiteX3" fmla="*/ 0 w 1697888"/>
              <a:gd name="connsiteY3" fmla="*/ 359978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888" h="359978">
                <a:moveTo>
                  <a:pt x="0" y="0"/>
                </a:moveTo>
                <a:lnTo>
                  <a:pt x="1697888" y="0"/>
                </a:lnTo>
                <a:lnTo>
                  <a:pt x="1697888" y="359978"/>
                </a:lnTo>
                <a:lnTo>
                  <a:pt x="0" y="359978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/>
          <p:cNvSpPr/>
          <p:nvPr/>
        </p:nvSpPr>
        <p:spPr>
          <a:xfrm>
            <a:off x="1781713" y="1241949"/>
            <a:ext cx="1496028" cy="436239"/>
          </a:xfrm>
          <a:custGeom>
            <a:avLst/>
            <a:gdLst>
              <a:gd name="connsiteX0" fmla="*/ 0 w 1697888"/>
              <a:gd name="connsiteY0" fmla="*/ 0 h 359978"/>
              <a:gd name="connsiteX1" fmla="*/ 1697889 w 1697888"/>
              <a:gd name="connsiteY1" fmla="*/ 0 h 359978"/>
              <a:gd name="connsiteX2" fmla="*/ 1697889 w 1697888"/>
              <a:gd name="connsiteY2" fmla="*/ 359978 h 359978"/>
              <a:gd name="connsiteX3" fmla="*/ 0 w 1697888"/>
              <a:gd name="connsiteY3" fmla="*/ 359978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888" h="359978">
                <a:moveTo>
                  <a:pt x="0" y="0"/>
                </a:moveTo>
                <a:lnTo>
                  <a:pt x="1697889" y="0"/>
                </a:lnTo>
                <a:lnTo>
                  <a:pt x="1697889" y="359978"/>
                </a:lnTo>
                <a:lnTo>
                  <a:pt x="0" y="359978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/>
          <p:cNvSpPr/>
          <p:nvPr/>
        </p:nvSpPr>
        <p:spPr>
          <a:xfrm>
            <a:off x="9548488" y="1251475"/>
            <a:ext cx="1770278" cy="423058"/>
          </a:xfrm>
          <a:custGeom>
            <a:avLst/>
            <a:gdLst>
              <a:gd name="connsiteX0" fmla="*/ 0 w 1697888"/>
              <a:gd name="connsiteY0" fmla="*/ 0 h 359978"/>
              <a:gd name="connsiteX1" fmla="*/ 1697888 w 1697888"/>
              <a:gd name="connsiteY1" fmla="*/ 0 h 359978"/>
              <a:gd name="connsiteX2" fmla="*/ 1697888 w 1697888"/>
              <a:gd name="connsiteY2" fmla="*/ 359978 h 359978"/>
              <a:gd name="connsiteX3" fmla="*/ 0 w 1697888"/>
              <a:gd name="connsiteY3" fmla="*/ 359978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888" h="359978">
                <a:moveTo>
                  <a:pt x="0" y="0"/>
                </a:moveTo>
                <a:lnTo>
                  <a:pt x="1697888" y="0"/>
                </a:lnTo>
                <a:lnTo>
                  <a:pt x="1697888" y="359978"/>
                </a:lnTo>
                <a:lnTo>
                  <a:pt x="0" y="359978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/>
          <p:cNvSpPr/>
          <p:nvPr/>
        </p:nvSpPr>
        <p:spPr>
          <a:xfrm>
            <a:off x="3283511" y="1246683"/>
            <a:ext cx="1722160" cy="429747"/>
          </a:xfrm>
          <a:custGeom>
            <a:avLst/>
            <a:gdLst>
              <a:gd name="connsiteX0" fmla="*/ 0 w 1697888"/>
              <a:gd name="connsiteY0" fmla="*/ 0 h 359978"/>
              <a:gd name="connsiteX1" fmla="*/ 1697888 w 1697888"/>
              <a:gd name="connsiteY1" fmla="*/ 0 h 359978"/>
              <a:gd name="connsiteX2" fmla="*/ 1697888 w 1697888"/>
              <a:gd name="connsiteY2" fmla="*/ 359978 h 359978"/>
              <a:gd name="connsiteX3" fmla="*/ 0 w 1697888"/>
              <a:gd name="connsiteY3" fmla="*/ 359978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888" h="359978">
                <a:moveTo>
                  <a:pt x="0" y="0"/>
                </a:moveTo>
                <a:lnTo>
                  <a:pt x="1697888" y="0"/>
                </a:lnTo>
                <a:lnTo>
                  <a:pt x="1697888" y="359978"/>
                </a:lnTo>
                <a:lnTo>
                  <a:pt x="0" y="359978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65917" y="479175"/>
            <a:ext cx="3021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6D7381"/>
                </a:solidFill>
                <a:latin typeface="Montserrat" panose="02000505000000020004" pitchFamily="2" charset="0"/>
              </a:rPr>
              <a:t>Organizations that trust us</a:t>
            </a:r>
            <a:endParaRPr lang="en-US" sz="1400" dirty="0">
              <a:solidFill>
                <a:srgbClr val="6D7381"/>
              </a:solidFill>
              <a:latin typeface="Montserrat" panose="02000505000000020004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918371" y="616435"/>
            <a:ext cx="712076" cy="73339"/>
            <a:chOff x="2558013" y="2071365"/>
            <a:chExt cx="587618" cy="64712"/>
          </a:xfrm>
        </p:grpSpPr>
        <p:sp>
          <p:nvSpPr>
            <p:cNvPr id="5" name="Oval 4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Freeform: Shape 22"/>
          <p:cNvSpPr/>
          <p:nvPr/>
        </p:nvSpPr>
        <p:spPr>
          <a:xfrm>
            <a:off x="6415665" y="1246695"/>
            <a:ext cx="1686099" cy="436239"/>
          </a:xfrm>
          <a:custGeom>
            <a:avLst/>
            <a:gdLst>
              <a:gd name="connsiteX0" fmla="*/ 0 w 1697888"/>
              <a:gd name="connsiteY0" fmla="*/ 0 h 359978"/>
              <a:gd name="connsiteX1" fmla="*/ 1697888 w 1697888"/>
              <a:gd name="connsiteY1" fmla="*/ 0 h 359978"/>
              <a:gd name="connsiteX2" fmla="*/ 1697888 w 1697888"/>
              <a:gd name="connsiteY2" fmla="*/ 359978 h 359978"/>
              <a:gd name="connsiteX3" fmla="*/ 0 w 1697888"/>
              <a:gd name="connsiteY3" fmla="*/ 359978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888" h="359978">
                <a:moveTo>
                  <a:pt x="0" y="0"/>
                </a:moveTo>
                <a:lnTo>
                  <a:pt x="1697888" y="0"/>
                </a:lnTo>
                <a:lnTo>
                  <a:pt x="1697888" y="359978"/>
                </a:lnTo>
                <a:lnTo>
                  <a:pt x="0" y="359978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/>
          <p:cNvSpPr/>
          <p:nvPr/>
        </p:nvSpPr>
        <p:spPr>
          <a:xfrm>
            <a:off x="4913305" y="1246695"/>
            <a:ext cx="1512780" cy="436239"/>
          </a:xfrm>
          <a:custGeom>
            <a:avLst/>
            <a:gdLst>
              <a:gd name="connsiteX0" fmla="*/ 0 w 1697888"/>
              <a:gd name="connsiteY0" fmla="*/ 0 h 359978"/>
              <a:gd name="connsiteX1" fmla="*/ 1697889 w 1697888"/>
              <a:gd name="connsiteY1" fmla="*/ 0 h 359978"/>
              <a:gd name="connsiteX2" fmla="*/ 1697889 w 1697888"/>
              <a:gd name="connsiteY2" fmla="*/ 359978 h 359978"/>
              <a:gd name="connsiteX3" fmla="*/ 0 w 1697888"/>
              <a:gd name="connsiteY3" fmla="*/ 359978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888" h="359978">
                <a:moveTo>
                  <a:pt x="0" y="0"/>
                </a:moveTo>
                <a:lnTo>
                  <a:pt x="1697889" y="0"/>
                </a:lnTo>
                <a:lnTo>
                  <a:pt x="1697889" y="359978"/>
                </a:lnTo>
                <a:lnTo>
                  <a:pt x="0" y="359978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/>
          <p:cNvSpPr/>
          <p:nvPr/>
        </p:nvSpPr>
        <p:spPr>
          <a:xfrm>
            <a:off x="8151035" y="1246695"/>
            <a:ext cx="1491244" cy="436239"/>
          </a:xfrm>
          <a:custGeom>
            <a:avLst/>
            <a:gdLst>
              <a:gd name="connsiteX0" fmla="*/ 0 w 1697888"/>
              <a:gd name="connsiteY0" fmla="*/ 0 h 359978"/>
              <a:gd name="connsiteX1" fmla="*/ 1697888 w 1697888"/>
              <a:gd name="connsiteY1" fmla="*/ 0 h 359978"/>
              <a:gd name="connsiteX2" fmla="*/ 1697888 w 1697888"/>
              <a:gd name="connsiteY2" fmla="*/ 359978 h 359978"/>
              <a:gd name="connsiteX3" fmla="*/ 0 w 1697888"/>
              <a:gd name="connsiteY3" fmla="*/ 359978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888" h="359978">
                <a:moveTo>
                  <a:pt x="0" y="0"/>
                </a:moveTo>
                <a:lnTo>
                  <a:pt x="1697888" y="0"/>
                </a:lnTo>
                <a:lnTo>
                  <a:pt x="1697888" y="359978"/>
                </a:lnTo>
                <a:lnTo>
                  <a:pt x="0" y="359978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/>
          <p:cNvSpPr/>
          <p:nvPr/>
        </p:nvSpPr>
        <p:spPr>
          <a:xfrm rot="10800000">
            <a:off x="4661748" y="1246695"/>
            <a:ext cx="436227" cy="436227"/>
          </a:xfrm>
          <a:custGeom>
            <a:avLst/>
            <a:gdLst>
              <a:gd name="connsiteX0" fmla="*/ 359969 w 359968"/>
              <a:gd name="connsiteY0" fmla="*/ 179984 h 359968"/>
              <a:gd name="connsiteX1" fmla="*/ 179984 w 359968"/>
              <a:gd name="connsiteY1" fmla="*/ 359969 h 359968"/>
              <a:gd name="connsiteX2" fmla="*/ 0 w 359968"/>
              <a:gd name="connsiteY2" fmla="*/ 179984 h 359968"/>
              <a:gd name="connsiteX3" fmla="*/ 179984 w 359968"/>
              <a:gd name="connsiteY3" fmla="*/ 0 h 359968"/>
              <a:gd name="connsiteX4" fmla="*/ 359969 w 359968"/>
              <a:gd name="connsiteY4" fmla="*/ 179984 h 35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68" h="359968">
                <a:moveTo>
                  <a:pt x="359969" y="179984"/>
                </a:moveTo>
                <a:cubicBezTo>
                  <a:pt x="359969" y="279387"/>
                  <a:pt x="279387" y="359969"/>
                  <a:pt x="179984" y="359969"/>
                </a:cubicBezTo>
                <a:cubicBezTo>
                  <a:pt x="80582" y="359969"/>
                  <a:pt x="0" y="279387"/>
                  <a:pt x="0" y="179984"/>
                </a:cubicBezTo>
                <a:cubicBezTo>
                  <a:pt x="0" y="80582"/>
                  <a:pt x="80582" y="0"/>
                  <a:pt x="179984" y="0"/>
                </a:cubicBezTo>
                <a:cubicBezTo>
                  <a:pt x="279387" y="0"/>
                  <a:pt x="359969" y="80582"/>
                  <a:pt x="359969" y="17998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/>
          <p:cNvSpPr/>
          <p:nvPr/>
        </p:nvSpPr>
        <p:spPr>
          <a:xfrm rot="10800000">
            <a:off x="4808585" y="1392782"/>
            <a:ext cx="144054" cy="144055"/>
          </a:xfrm>
          <a:custGeom>
            <a:avLst/>
            <a:gdLst>
              <a:gd name="connsiteX0" fmla="*/ 118872 w 118871"/>
              <a:gd name="connsiteY0" fmla="*/ 59436 h 118872"/>
              <a:gd name="connsiteX1" fmla="*/ 59436 w 118871"/>
              <a:gd name="connsiteY1" fmla="*/ 118872 h 118872"/>
              <a:gd name="connsiteX2" fmla="*/ 0 w 118871"/>
              <a:gd name="connsiteY2" fmla="*/ 59436 h 118872"/>
              <a:gd name="connsiteX3" fmla="*/ 59436 w 118871"/>
              <a:gd name="connsiteY3" fmla="*/ 0 h 118872"/>
              <a:gd name="connsiteX4" fmla="*/ 118872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1" h="118872">
                <a:moveTo>
                  <a:pt x="118872" y="59436"/>
                </a:moveTo>
                <a:cubicBezTo>
                  <a:pt x="118872" y="92259"/>
                  <a:pt x="92259" y="118872"/>
                  <a:pt x="59436" y="118872"/>
                </a:cubicBezTo>
                <a:cubicBezTo>
                  <a:pt x="26613" y="118872"/>
                  <a:pt x="0" y="92259"/>
                  <a:pt x="0" y="59436"/>
                </a:cubicBezTo>
                <a:cubicBezTo>
                  <a:pt x="0" y="26613"/>
                  <a:pt x="26613" y="0"/>
                  <a:pt x="59436" y="0"/>
                </a:cubicBezTo>
                <a:cubicBezTo>
                  <a:pt x="92259" y="0"/>
                  <a:pt x="118872" y="26613"/>
                  <a:pt x="118872" y="59436"/>
                </a:cubicBez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/>
          <p:cNvSpPr/>
          <p:nvPr/>
        </p:nvSpPr>
        <p:spPr>
          <a:xfrm>
            <a:off x="6214970" y="1246695"/>
            <a:ext cx="436227" cy="436227"/>
          </a:xfrm>
          <a:custGeom>
            <a:avLst/>
            <a:gdLst>
              <a:gd name="connsiteX0" fmla="*/ 359969 w 359968"/>
              <a:gd name="connsiteY0" fmla="*/ 179984 h 359968"/>
              <a:gd name="connsiteX1" fmla="*/ 179985 w 359968"/>
              <a:gd name="connsiteY1" fmla="*/ 359969 h 359968"/>
              <a:gd name="connsiteX2" fmla="*/ 0 w 359968"/>
              <a:gd name="connsiteY2" fmla="*/ 179984 h 359968"/>
              <a:gd name="connsiteX3" fmla="*/ 179985 w 359968"/>
              <a:gd name="connsiteY3" fmla="*/ 0 h 359968"/>
              <a:gd name="connsiteX4" fmla="*/ 359969 w 359968"/>
              <a:gd name="connsiteY4" fmla="*/ 179984 h 35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68" h="359968">
                <a:moveTo>
                  <a:pt x="359969" y="179984"/>
                </a:moveTo>
                <a:cubicBezTo>
                  <a:pt x="359969" y="279387"/>
                  <a:pt x="279387" y="359969"/>
                  <a:pt x="179985" y="359969"/>
                </a:cubicBezTo>
                <a:cubicBezTo>
                  <a:pt x="80582" y="359969"/>
                  <a:pt x="0" y="279387"/>
                  <a:pt x="0" y="179984"/>
                </a:cubicBezTo>
                <a:cubicBezTo>
                  <a:pt x="0" y="80582"/>
                  <a:pt x="80582" y="0"/>
                  <a:pt x="179985" y="0"/>
                </a:cubicBezTo>
                <a:cubicBezTo>
                  <a:pt x="279387" y="0"/>
                  <a:pt x="359969" y="80582"/>
                  <a:pt x="359969" y="17998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/>
          <p:cNvSpPr/>
          <p:nvPr/>
        </p:nvSpPr>
        <p:spPr>
          <a:xfrm>
            <a:off x="6361056" y="1392782"/>
            <a:ext cx="144055" cy="144055"/>
          </a:xfrm>
          <a:custGeom>
            <a:avLst/>
            <a:gdLst>
              <a:gd name="connsiteX0" fmla="*/ 118872 w 118872"/>
              <a:gd name="connsiteY0" fmla="*/ 59436 h 118872"/>
              <a:gd name="connsiteX1" fmla="*/ 59436 w 118872"/>
              <a:gd name="connsiteY1" fmla="*/ 118872 h 118872"/>
              <a:gd name="connsiteX2" fmla="*/ 0 w 118872"/>
              <a:gd name="connsiteY2" fmla="*/ 59436 h 118872"/>
              <a:gd name="connsiteX3" fmla="*/ 59436 w 118872"/>
              <a:gd name="connsiteY3" fmla="*/ 0 h 118872"/>
              <a:gd name="connsiteX4" fmla="*/ 118872 w 118872"/>
              <a:gd name="connsiteY4" fmla="*/ 59436 h 1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" h="118872">
                <a:moveTo>
                  <a:pt x="118872" y="59436"/>
                </a:moveTo>
                <a:cubicBezTo>
                  <a:pt x="118872" y="92259"/>
                  <a:pt x="92259" y="118872"/>
                  <a:pt x="59436" y="118872"/>
                </a:cubicBezTo>
                <a:cubicBezTo>
                  <a:pt x="26613" y="118872"/>
                  <a:pt x="0" y="92259"/>
                  <a:pt x="0" y="59436"/>
                </a:cubicBezTo>
                <a:cubicBezTo>
                  <a:pt x="0" y="26613"/>
                  <a:pt x="26613" y="0"/>
                  <a:pt x="59436" y="0"/>
                </a:cubicBezTo>
                <a:cubicBezTo>
                  <a:pt x="92259" y="0"/>
                  <a:pt x="118872" y="26613"/>
                  <a:pt x="118872" y="59436"/>
                </a:cubicBez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/>
          <p:cNvSpPr/>
          <p:nvPr/>
        </p:nvSpPr>
        <p:spPr>
          <a:xfrm>
            <a:off x="7889383" y="1246695"/>
            <a:ext cx="436227" cy="436227"/>
          </a:xfrm>
          <a:custGeom>
            <a:avLst/>
            <a:gdLst>
              <a:gd name="connsiteX0" fmla="*/ 359969 w 359968"/>
              <a:gd name="connsiteY0" fmla="*/ 179984 h 359968"/>
              <a:gd name="connsiteX1" fmla="*/ 179984 w 359968"/>
              <a:gd name="connsiteY1" fmla="*/ 359969 h 359968"/>
              <a:gd name="connsiteX2" fmla="*/ 0 w 359968"/>
              <a:gd name="connsiteY2" fmla="*/ 179984 h 359968"/>
              <a:gd name="connsiteX3" fmla="*/ 179984 w 359968"/>
              <a:gd name="connsiteY3" fmla="*/ 0 h 359968"/>
              <a:gd name="connsiteX4" fmla="*/ 359969 w 359968"/>
              <a:gd name="connsiteY4" fmla="*/ 179984 h 35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68" h="359968">
                <a:moveTo>
                  <a:pt x="359969" y="179984"/>
                </a:moveTo>
                <a:cubicBezTo>
                  <a:pt x="359969" y="279387"/>
                  <a:pt x="279387" y="359969"/>
                  <a:pt x="179984" y="359969"/>
                </a:cubicBezTo>
                <a:cubicBezTo>
                  <a:pt x="80582" y="359969"/>
                  <a:pt x="0" y="279387"/>
                  <a:pt x="0" y="179984"/>
                </a:cubicBezTo>
                <a:cubicBezTo>
                  <a:pt x="0" y="80582"/>
                  <a:pt x="80582" y="0"/>
                  <a:pt x="179984" y="0"/>
                </a:cubicBezTo>
                <a:cubicBezTo>
                  <a:pt x="279387" y="0"/>
                  <a:pt x="359969" y="80582"/>
                  <a:pt x="359969" y="17998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/>
          <p:cNvSpPr/>
          <p:nvPr/>
        </p:nvSpPr>
        <p:spPr>
          <a:xfrm>
            <a:off x="8035471" y="1392782"/>
            <a:ext cx="144054" cy="144055"/>
          </a:xfrm>
          <a:custGeom>
            <a:avLst/>
            <a:gdLst>
              <a:gd name="connsiteX0" fmla="*/ 118872 w 118871"/>
              <a:gd name="connsiteY0" fmla="*/ 59436 h 118872"/>
              <a:gd name="connsiteX1" fmla="*/ 59436 w 118871"/>
              <a:gd name="connsiteY1" fmla="*/ 118872 h 118872"/>
              <a:gd name="connsiteX2" fmla="*/ 0 w 118871"/>
              <a:gd name="connsiteY2" fmla="*/ 59436 h 118872"/>
              <a:gd name="connsiteX3" fmla="*/ 59436 w 118871"/>
              <a:gd name="connsiteY3" fmla="*/ 0 h 118872"/>
              <a:gd name="connsiteX4" fmla="*/ 118872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1" h="118872">
                <a:moveTo>
                  <a:pt x="118872" y="59436"/>
                </a:moveTo>
                <a:cubicBezTo>
                  <a:pt x="118872" y="92259"/>
                  <a:pt x="92259" y="118872"/>
                  <a:pt x="59436" y="118872"/>
                </a:cubicBezTo>
                <a:cubicBezTo>
                  <a:pt x="26613" y="118872"/>
                  <a:pt x="0" y="92259"/>
                  <a:pt x="0" y="59436"/>
                </a:cubicBezTo>
                <a:cubicBezTo>
                  <a:pt x="0" y="26613"/>
                  <a:pt x="26613" y="0"/>
                  <a:pt x="59436" y="0"/>
                </a:cubicBezTo>
                <a:cubicBezTo>
                  <a:pt x="92259" y="0"/>
                  <a:pt x="118872" y="26613"/>
                  <a:pt x="118872" y="59436"/>
                </a:cubicBez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/>
          <p:cNvSpPr/>
          <p:nvPr/>
        </p:nvSpPr>
        <p:spPr>
          <a:xfrm>
            <a:off x="9380913" y="1246695"/>
            <a:ext cx="436227" cy="436227"/>
          </a:xfrm>
          <a:custGeom>
            <a:avLst/>
            <a:gdLst>
              <a:gd name="connsiteX0" fmla="*/ 359969 w 359968"/>
              <a:gd name="connsiteY0" fmla="*/ 179984 h 359968"/>
              <a:gd name="connsiteX1" fmla="*/ 179984 w 359968"/>
              <a:gd name="connsiteY1" fmla="*/ 359969 h 359968"/>
              <a:gd name="connsiteX2" fmla="*/ 0 w 359968"/>
              <a:gd name="connsiteY2" fmla="*/ 179984 h 359968"/>
              <a:gd name="connsiteX3" fmla="*/ 179984 w 359968"/>
              <a:gd name="connsiteY3" fmla="*/ 0 h 359968"/>
              <a:gd name="connsiteX4" fmla="*/ 359969 w 359968"/>
              <a:gd name="connsiteY4" fmla="*/ 179984 h 35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68" h="359968">
                <a:moveTo>
                  <a:pt x="359969" y="179984"/>
                </a:moveTo>
                <a:cubicBezTo>
                  <a:pt x="359969" y="279387"/>
                  <a:pt x="279387" y="359969"/>
                  <a:pt x="179984" y="359969"/>
                </a:cubicBezTo>
                <a:cubicBezTo>
                  <a:pt x="80582" y="359969"/>
                  <a:pt x="0" y="279387"/>
                  <a:pt x="0" y="179984"/>
                </a:cubicBezTo>
                <a:cubicBezTo>
                  <a:pt x="0" y="80582"/>
                  <a:pt x="80582" y="0"/>
                  <a:pt x="179984" y="0"/>
                </a:cubicBezTo>
                <a:cubicBezTo>
                  <a:pt x="279387" y="0"/>
                  <a:pt x="359969" y="80582"/>
                  <a:pt x="359969" y="17998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/>
          <p:cNvSpPr/>
          <p:nvPr/>
        </p:nvSpPr>
        <p:spPr>
          <a:xfrm>
            <a:off x="9526999" y="1392782"/>
            <a:ext cx="144054" cy="144055"/>
          </a:xfrm>
          <a:custGeom>
            <a:avLst/>
            <a:gdLst>
              <a:gd name="connsiteX0" fmla="*/ 118872 w 118871"/>
              <a:gd name="connsiteY0" fmla="*/ 59436 h 118872"/>
              <a:gd name="connsiteX1" fmla="*/ 59436 w 118871"/>
              <a:gd name="connsiteY1" fmla="*/ 118872 h 118872"/>
              <a:gd name="connsiteX2" fmla="*/ 0 w 118871"/>
              <a:gd name="connsiteY2" fmla="*/ 59436 h 118872"/>
              <a:gd name="connsiteX3" fmla="*/ 59436 w 118871"/>
              <a:gd name="connsiteY3" fmla="*/ 0 h 118872"/>
              <a:gd name="connsiteX4" fmla="*/ 118872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1" h="118872">
                <a:moveTo>
                  <a:pt x="118872" y="59436"/>
                </a:moveTo>
                <a:cubicBezTo>
                  <a:pt x="118872" y="92259"/>
                  <a:pt x="92259" y="118872"/>
                  <a:pt x="59436" y="118872"/>
                </a:cubicBezTo>
                <a:cubicBezTo>
                  <a:pt x="26613" y="118872"/>
                  <a:pt x="0" y="92259"/>
                  <a:pt x="0" y="59436"/>
                </a:cubicBezTo>
                <a:cubicBezTo>
                  <a:pt x="0" y="26613"/>
                  <a:pt x="26613" y="0"/>
                  <a:pt x="59436" y="0"/>
                </a:cubicBezTo>
                <a:cubicBezTo>
                  <a:pt x="92259" y="0"/>
                  <a:pt x="118872" y="26613"/>
                  <a:pt x="118872" y="59436"/>
                </a:cubicBezTo>
                <a:close/>
              </a:path>
            </a:pathLst>
          </a:custGeom>
          <a:solidFill>
            <a:srgbClr val="FFAD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/>
          <p:cNvSpPr/>
          <p:nvPr/>
        </p:nvSpPr>
        <p:spPr>
          <a:xfrm rot="10800000">
            <a:off x="4878355" y="1493837"/>
            <a:ext cx="11543" cy="828000"/>
          </a:xfrm>
          <a:custGeom>
            <a:avLst/>
            <a:gdLst>
              <a:gd name="connsiteX0" fmla="*/ 0 w 9525"/>
              <a:gd name="connsiteY0" fmla="*/ 0 h 1062551"/>
              <a:gd name="connsiteX1" fmla="*/ 9525 w 9525"/>
              <a:gd name="connsiteY1" fmla="*/ 0 h 1062551"/>
              <a:gd name="connsiteX2" fmla="*/ 9525 w 9525"/>
              <a:gd name="connsiteY2" fmla="*/ 1062552 h 1062551"/>
              <a:gd name="connsiteX3" fmla="*/ 0 w 9525"/>
              <a:gd name="connsiteY3" fmla="*/ 1062552 h 106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" h="1062551">
                <a:moveTo>
                  <a:pt x="0" y="0"/>
                </a:moveTo>
                <a:lnTo>
                  <a:pt x="9525" y="0"/>
                </a:lnTo>
                <a:lnTo>
                  <a:pt x="9525" y="1062552"/>
                </a:lnTo>
                <a:lnTo>
                  <a:pt x="0" y="1062552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/>
          <p:cNvSpPr/>
          <p:nvPr/>
        </p:nvSpPr>
        <p:spPr>
          <a:xfrm>
            <a:off x="8105188" y="1483814"/>
            <a:ext cx="11543" cy="835200"/>
          </a:xfrm>
          <a:custGeom>
            <a:avLst/>
            <a:gdLst>
              <a:gd name="connsiteX0" fmla="*/ 0 w 9525"/>
              <a:gd name="connsiteY0" fmla="*/ 0 h 1062551"/>
              <a:gd name="connsiteX1" fmla="*/ 9525 w 9525"/>
              <a:gd name="connsiteY1" fmla="*/ 0 h 1062551"/>
              <a:gd name="connsiteX2" fmla="*/ 9525 w 9525"/>
              <a:gd name="connsiteY2" fmla="*/ 1062552 h 1062551"/>
              <a:gd name="connsiteX3" fmla="*/ 0 w 9525"/>
              <a:gd name="connsiteY3" fmla="*/ 1062552 h 106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" h="1062551">
                <a:moveTo>
                  <a:pt x="0" y="0"/>
                </a:moveTo>
                <a:lnTo>
                  <a:pt x="9525" y="0"/>
                </a:lnTo>
                <a:lnTo>
                  <a:pt x="9525" y="1062552"/>
                </a:lnTo>
                <a:lnTo>
                  <a:pt x="0" y="1062552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/>
          <p:cNvSpPr/>
          <p:nvPr/>
        </p:nvSpPr>
        <p:spPr>
          <a:xfrm>
            <a:off x="9585475" y="1472808"/>
            <a:ext cx="11543" cy="835200"/>
          </a:xfrm>
          <a:custGeom>
            <a:avLst/>
            <a:gdLst>
              <a:gd name="connsiteX0" fmla="*/ 0 w 9525"/>
              <a:gd name="connsiteY0" fmla="*/ 0 h 1062551"/>
              <a:gd name="connsiteX1" fmla="*/ 9525 w 9525"/>
              <a:gd name="connsiteY1" fmla="*/ 0 h 1062551"/>
              <a:gd name="connsiteX2" fmla="*/ 9525 w 9525"/>
              <a:gd name="connsiteY2" fmla="*/ 1062552 h 1062551"/>
              <a:gd name="connsiteX3" fmla="*/ 0 w 9525"/>
              <a:gd name="connsiteY3" fmla="*/ 1062552 h 106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" h="1062551">
                <a:moveTo>
                  <a:pt x="0" y="0"/>
                </a:moveTo>
                <a:lnTo>
                  <a:pt x="9525" y="0"/>
                </a:lnTo>
                <a:lnTo>
                  <a:pt x="9525" y="1062552"/>
                </a:lnTo>
                <a:lnTo>
                  <a:pt x="0" y="1062552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/>
          <p:cNvSpPr/>
          <p:nvPr/>
        </p:nvSpPr>
        <p:spPr>
          <a:xfrm>
            <a:off x="9525519" y="1394100"/>
            <a:ext cx="144055" cy="144055"/>
          </a:xfrm>
          <a:custGeom>
            <a:avLst/>
            <a:gdLst>
              <a:gd name="connsiteX0" fmla="*/ 118872 w 118872"/>
              <a:gd name="connsiteY0" fmla="*/ 59436 h 118872"/>
              <a:gd name="connsiteX1" fmla="*/ 59436 w 118872"/>
              <a:gd name="connsiteY1" fmla="*/ 118872 h 118872"/>
              <a:gd name="connsiteX2" fmla="*/ 0 w 118872"/>
              <a:gd name="connsiteY2" fmla="*/ 59436 h 118872"/>
              <a:gd name="connsiteX3" fmla="*/ 59436 w 118872"/>
              <a:gd name="connsiteY3" fmla="*/ 0 h 118872"/>
              <a:gd name="connsiteX4" fmla="*/ 118872 w 118872"/>
              <a:gd name="connsiteY4" fmla="*/ 59436 h 1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" h="118872">
                <a:moveTo>
                  <a:pt x="118872" y="59436"/>
                </a:moveTo>
                <a:cubicBezTo>
                  <a:pt x="118872" y="92259"/>
                  <a:pt x="92259" y="118872"/>
                  <a:pt x="59436" y="118872"/>
                </a:cubicBezTo>
                <a:cubicBezTo>
                  <a:pt x="26613" y="118872"/>
                  <a:pt x="0" y="92259"/>
                  <a:pt x="0" y="59436"/>
                </a:cubicBezTo>
                <a:cubicBezTo>
                  <a:pt x="0" y="26613"/>
                  <a:pt x="26613" y="0"/>
                  <a:pt x="59436" y="0"/>
                </a:cubicBezTo>
                <a:cubicBezTo>
                  <a:pt x="92259" y="0"/>
                  <a:pt x="118872" y="26613"/>
                  <a:pt x="118872" y="59436"/>
                </a:cubicBez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96917" y="1293769"/>
            <a:ext cx="122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mfortaa Medium" pitchFamily="2" charset="0"/>
              </a:rPr>
              <a:t> Infrastructure</a:t>
            </a:r>
            <a:endParaRPr lang="en-US" sz="1400" dirty="0">
              <a:solidFill>
                <a:schemeClr val="bg1"/>
              </a:solidFill>
              <a:latin typeface="Comfortaa Medium" pitchFamily="2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898211" y="1306173"/>
            <a:ext cx="1245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mfortaa Medium" pitchFamily="2" charset="0"/>
              </a:rPr>
              <a:t> Infrastructure</a:t>
            </a:r>
            <a:endParaRPr lang="en-US" sz="1400" dirty="0">
              <a:solidFill>
                <a:schemeClr val="bg1"/>
              </a:solidFill>
              <a:latin typeface="Comfortaa Medium" pitchFamily="2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292349" y="1305771"/>
            <a:ext cx="1554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mfortaa Medium" pitchFamily="2" charset="0"/>
              </a:rPr>
              <a:t>Transport</a:t>
            </a:r>
            <a:endParaRPr lang="en-US" sz="1400" dirty="0">
              <a:solidFill>
                <a:schemeClr val="bg1"/>
              </a:solidFill>
              <a:latin typeface="Comfortaa Medium" pitchFamily="2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907535" y="1302585"/>
            <a:ext cx="1515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mfortaa Medium" pitchFamily="2" charset="0"/>
              </a:rPr>
              <a:t> Transport</a:t>
            </a:r>
            <a:endParaRPr lang="en-US" sz="1400" dirty="0">
              <a:solidFill>
                <a:schemeClr val="bg1"/>
              </a:solidFill>
              <a:latin typeface="Comfortaa Medium" pitchFamily="2" charset="0"/>
            </a:endParaRPr>
          </a:p>
        </p:txBody>
      </p:sp>
      <p:sp>
        <p:nvSpPr>
          <p:cNvPr id="52" name="Freeform: Shape 51"/>
          <p:cNvSpPr/>
          <p:nvPr/>
        </p:nvSpPr>
        <p:spPr>
          <a:xfrm rot="10800000">
            <a:off x="1575502" y="1243671"/>
            <a:ext cx="436227" cy="436227"/>
          </a:xfrm>
          <a:custGeom>
            <a:avLst/>
            <a:gdLst>
              <a:gd name="connsiteX0" fmla="*/ 359969 w 359968"/>
              <a:gd name="connsiteY0" fmla="*/ 179984 h 359968"/>
              <a:gd name="connsiteX1" fmla="*/ 179984 w 359968"/>
              <a:gd name="connsiteY1" fmla="*/ 359969 h 359968"/>
              <a:gd name="connsiteX2" fmla="*/ 0 w 359968"/>
              <a:gd name="connsiteY2" fmla="*/ 179984 h 359968"/>
              <a:gd name="connsiteX3" fmla="*/ 179984 w 359968"/>
              <a:gd name="connsiteY3" fmla="*/ 0 h 359968"/>
              <a:gd name="connsiteX4" fmla="*/ 359969 w 359968"/>
              <a:gd name="connsiteY4" fmla="*/ 179984 h 35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68" h="359968">
                <a:moveTo>
                  <a:pt x="359969" y="179984"/>
                </a:moveTo>
                <a:cubicBezTo>
                  <a:pt x="359969" y="279387"/>
                  <a:pt x="279387" y="359969"/>
                  <a:pt x="179984" y="359969"/>
                </a:cubicBezTo>
                <a:cubicBezTo>
                  <a:pt x="80582" y="359969"/>
                  <a:pt x="0" y="279387"/>
                  <a:pt x="0" y="179984"/>
                </a:cubicBezTo>
                <a:cubicBezTo>
                  <a:pt x="0" y="80582"/>
                  <a:pt x="80582" y="0"/>
                  <a:pt x="179984" y="0"/>
                </a:cubicBezTo>
                <a:cubicBezTo>
                  <a:pt x="279387" y="0"/>
                  <a:pt x="359969" y="80582"/>
                  <a:pt x="359969" y="17998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/>
          <p:cNvSpPr/>
          <p:nvPr/>
        </p:nvSpPr>
        <p:spPr>
          <a:xfrm rot="10800000">
            <a:off x="1722339" y="1389758"/>
            <a:ext cx="144054" cy="144055"/>
          </a:xfrm>
          <a:custGeom>
            <a:avLst/>
            <a:gdLst>
              <a:gd name="connsiteX0" fmla="*/ 118872 w 118871"/>
              <a:gd name="connsiteY0" fmla="*/ 59436 h 118872"/>
              <a:gd name="connsiteX1" fmla="*/ 59436 w 118871"/>
              <a:gd name="connsiteY1" fmla="*/ 118872 h 118872"/>
              <a:gd name="connsiteX2" fmla="*/ 0 w 118871"/>
              <a:gd name="connsiteY2" fmla="*/ 59436 h 118872"/>
              <a:gd name="connsiteX3" fmla="*/ 59436 w 118871"/>
              <a:gd name="connsiteY3" fmla="*/ 0 h 118872"/>
              <a:gd name="connsiteX4" fmla="*/ 118872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1" h="118872">
                <a:moveTo>
                  <a:pt x="118872" y="59436"/>
                </a:moveTo>
                <a:cubicBezTo>
                  <a:pt x="118872" y="92259"/>
                  <a:pt x="92259" y="118872"/>
                  <a:pt x="59436" y="118872"/>
                </a:cubicBezTo>
                <a:cubicBezTo>
                  <a:pt x="26613" y="118872"/>
                  <a:pt x="0" y="92259"/>
                  <a:pt x="0" y="59436"/>
                </a:cubicBezTo>
                <a:cubicBezTo>
                  <a:pt x="0" y="26613"/>
                  <a:pt x="26613" y="0"/>
                  <a:pt x="59436" y="0"/>
                </a:cubicBezTo>
                <a:cubicBezTo>
                  <a:pt x="92259" y="0"/>
                  <a:pt x="118872" y="26613"/>
                  <a:pt x="118872" y="59436"/>
                </a:cubicBez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/>
          <p:cNvSpPr/>
          <p:nvPr/>
        </p:nvSpPr>
        <p:spPr>
          <a:xfrm rot="10800000">
            <a:off x="11359366" y="1253081"/>
            <a:ext cx="523525" cy="436239"/>
          </a:xfrm>
          <a:custGeom>
            <a:avLst/>
            <a:gdLst>
              <a:gd name="connsiteX0" fmla="*/ 179984 w 769696"/>
              <a:gd name="connsiteY0" fmla="*/ 10 h 359978"/>
              <a:gd name="connsiteX1" fmla="*/ 0 w 769696"/>
              <a:gd name="connsiteY1" fmla="*/ 179994 h 359978"/>
              <a:gd name="connsiteX2" fmla="*/ 0 w 769696"/>
              <a:gd name="connsiteY2" fmla="*/ 179994 h 359978"/>
              <a:gd name="connsiteX3" fmla="*/ 179984 w 769696"/>
              <a:gd name="connsiteY3" fmla="*/ 359979 h 359978"/>
              <a:gd name="connsiteX4" fmla="*/ 769696 w 769696"/>
              <a:gd name="connsiteY4" fmla="*/ 359979 h 359978"/>
              <a:gd name="connsiteX5" fmla="*/ 769696 w 769696"/>
              <a:gd name="connsiteY5" fmla="*/ 0 h 359978"/>
              <a:gd name="connsiteX6" fmla="*/ 179984 w 769696"/>
              <a:gd name="connsiteY6" fmla="*/ 0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96" h="359978">
                <a:moveTo>
                  <a:pt x="179984" y="10"/>
                </a:moveTo>
                <a:cubicBezTo>
                  <a:pt x="80581" y="10"/>
                  <a:pt x="0" y="80591"/>
                  <a:pt x="0" y="179994"/>
                </a:cubicBezTo>
                <a:lnTo>
                  <a:pt x="0" y="179994"/>
                </a:lnTo>
                <a:cubicBezTo>
                  <a:pt x="0" y="279397"/>
                  <a:pt x="80581" y="359979"/>
                  <a:pt x="179984" y="359979"/>
                </a:cubicBezTo>
                <a:lnTo>
                  <a:pt x="769696" y="359979"/>
                </a:lnTo>
                <a:lnTo>
                  <a:pt x="769696" y="0"/>
                </a:lnTo>
                <a:lnTo>
                  <a:pt x="179984" y="0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/>
          <p:cNvSpPr/>
          <p:nvPr/>
        </p:nvSpPr>
        <p:spPr>
          <a:xfrm rot="10800000">
            <a:off x="11127090" y="1241961"/>
            <a:ext cx="436227" cy="436227"/>
          </a:xfrm>
          <a:custGeom>
            <a:avLst/>
            <a:gdLst>
              <a:gd name="connsiteX0" fmla="*/ 359969 w 359968"/>
              <a:gd name="connsiteY0" fmla="*/ 179984 h 359968"/>
              <a:gd name="connsiteX1" fmla="*/ 179984 w 359968"/>
              <a:gd name="connsiteY1" fmla="*/ 359969 h 359968"/>
              <a:gd name="connsiteX2" fmla="*/ 0 w 359968"/>
              <a:gd name="connsiteY2" fmla="*/ 179984 h 359968"/>
              <a:gd name="connsiteX3" fmla="*/ 179984 w 359968"/>
              <a:gd name="connsiteY3" fmla="*/ 0 h 359968"/>
              <a:gd name="connsiteX4" fmla="*/ 359969 w 359968"/>
              <a:gd name="connsiteY4" fmla="*/ 179984 h 35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68" h="359968">
                <a:moveTo>
                  <a:pt x="359969" y="179984"/>
                </a:moveTo>
                <a:cubicBezTo>
                  <a:pt x="359969" y="279387"/>
                  <a:pt x="279387" y="359969"/>
                  <a:pt x="179984" y="359969"/>
                </a:cubicBezTo>
                <a:cubicBezTo>
                  <a:pt x="80582" y="359969"/>
                  <a:pt x="0" y="279387"/>
                  <a:pt x="0" y="179984"/>
                </a:cubicBezTo>
                <a:cubicBezTo>
                  <a:pt x="0" y="80582"/>
                  <a:pt x="80582" y="0"/>
                  <a:pt x="179984" y="0"/>
                </a:cubicBezTo>
                <a:cubicBezTo>
                  <a:pt x="279387" y="0"/>
                  <a:pt x="359969" y="80582"/>
                  <a:pt x="359969" y="17998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/>
          <p:cNvSpPr/>
          <p:nvPr/>
        </p:nvSpPr>
        <p:spPr>
          <a:xfrm rot="10800000">
            <a:off x="11282635" y="1388048"/>
            <a:ext cx="144054" cy="144055"/>
          </a:xfrm>
          <a:custGeom>
            <a:avLst/>
            <a:gdLst>
              <a:gd name="connsiteX0" fmla="*/ 118872 w 118871"/>
              <a:gd name="connsiteY0" fmla="*/ 59436 h 118872"/>
              <a:gd name="connsiteX1" fmla="*/ 59436 w 118871"/>
              <a:gd name="connsiteY1" fmla="*/ 118872 h 118872"/>
              <a:gd name="connsiteX2" fmla="*/ 0 w 118871"/>
              <a:gd name="connsiteY2" fmla="*/ 59436 h 118872"/>
              <a:gd name="connsiteX3" fmla="*/ 59436 w 118871"/>
              <a:gd name="connsiteY3" fmla="*/ 0 h 118872"/>
              <a:gd name="connsiteX4" fmla="*/ 118872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1" h="118872">
                <a:moveTo>
                  <a:pt x="118872" y="59436"/>
                </a:moveTo>
                <a:cubicBezTo>
                  <a:pt x="118872" y="92259"/>
                  <a:pt x="92259" y="118872"/>
                  <a:pt x="59436" y="118872"/>
                </a:cubicBezTo>
                <a:cubicBezTo>
                  <a:pt x="26613" y="118872"/>
                  <a:pt x="0" y="92259"/>
                  <a:pt x="0" y="59436"/>
                </a:cubicBezTo>
                <a:cubicBezTo>
                  <a:pt x="0" y="26613"/>
                  <a:pt x="26613" y="0"/>
                  <a:pt x="59436" y="0"/>
                </a:cubicBezTo>
                <a:cubicBezTo>
                  <a:pt x="92259" y="0"/>
                  <a:pt x="118872" y="26613"/>
                  <a:pt x="118872" y="59436"/>
                </a:cubicBez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/>
          <p:cNvSpPr/>
          <p:nvPr/>
        </p:nvSpPr>
        <p:spPr>
          <a:xfrm rot="10800000">
            <a:off x="11347764" y="1490237"/>
            <a:ext cx="11543" cy="835200"/>
          </a:xfrm>
          <a:custGeom>
            <a:avLst/>
            <a:gdLst>
              <a:gd name="connsiteX0" fmla="*/ 0 w 9525"/>
              <a:gd name="connsiteY0" fmla="*/ 0 h 1062551"/>
              <a:gd name="connsiteX1" fmla="*/ 9525 w 9525"/>
              <a:gd name="connsiteY1" fmla="*/ 0 h 1062551"/>
              <a:gd name="connsiteX2" fmla="*/ 9525 w 9525"/>
              <a:gd name="connsiteY2" fmla="*/ 1062552 h 1062551"/>
              <a:gd name="connsiteX3" fmla="*/ 0 w 9525"/>
              <a:gd name="connsiteY3" fmla="*/ 1062552 h 106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" h="1062551">
                <a:moveTo>
                  <a:pt x="0" y="0"/>
                </a:moveTo>
                <a:lnTo>
                  <a:pt x="9525" y="0"/>
                </a:lnTo>
                <a:lnTo>
                  <a:pt x="9525" y="1062552"/>
                </a:lnTo>
                <a:lnTo>
                  <a:pt x="0" y="1062552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/>
          <p:cNvSpPr/>
          <p:nvPr/>
        </p:nvSpPr>
        <p:spPr>
          <a:xfrm>
            <a:off x="3103216" y="1240191"/>
            <a:ext cx="436227" cy="436227"/>
          </a:xfrm>
          <a:custGeom>
            <a:avLst/>
            <a:gdLst>
              <a:gd name="connsiteX0" fmla="*/ 359969 w 359968"/>
              <a:gd name="connsiteY0" fmla="*/ 179984 h 359968"/>
              <a:gd name="connsiteX1" fmla="*/ 179985 w 359968"/>
              <a:gd name="connsiteY1" fmla="*/ 359969 h 359968"/>
              <a:gd name="connsiteX2" fmla="*/ 0 w 359968"/>
              <a:gd name="connsiteY2" fmla="*/ 179984 h 359968"/>
              <a:gd name="connsiteX3" fmla="*/ 179985 w 359968"/>
              <a:gd name="connsiteY3" fmla="*/ 0 h 359968"/>
              <a:gd name="connsiteX4" fmla="*/ 359969 w 359968"/>
              <a:gd name="connsiteY4" fmla="*/ 179984 h 35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68" h="359968">
                <a:moveTo>
                  <a:pt x="359969" y="179984"/>
                </a:moveTo>
                <a:cubicBezTo>
                  <a:pt x="359969" y="279387"/>
                  <a:pt x="279387" y="359969"/>
                  <a:pt x="179985" y="359969"/>
                </a:cubicBezTo>
                <a:cubicBezTo>
                  <a:pt x="80582" y="359969"/>
                  <a:pt x="0" y="279387"/>
                  <a:pt x="0" y="179984"/>
                </a:cubicBezTo>
                <a:cubicBezTo>
                  <a:pt x="0" y="80582"/>
                  <a:pt x="80582" y="0"/>
                  <a:pt x="179985" y="0"/>
                </a:cubicBezTo>
                <a:cubicBezTo>
                  <a:pt x="279387" y="0"/>
                  <a:pt x="359969" y="80582"/>
                  <a:pt x="359969" y="17998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/>
          <p:cNvSpPr/>
          <p:nvPr/>
        </p:nvSpPr>
        <p:spPr>
          <a:xfrm>
            <a:off x="3248584" y="1388036"/>
            <a:ext cx="144055" cy="144055"/>
          </a:xfrm>
          <a:custGeom>
            <a:avLst/>
            <a:gdLst>
              <a:gd name="connsiteX0" fmla="*/ 118872 w 118872"/>
              <a:gd name="connsiteY0" fmla="*/ 59436 h 118872"/>
              <a:gd name="connsiteX1" fmla="*/ 59436 w 118872"/>
              <a:gd name="connsiteY1" fmla="*/ 118872 h 118872"/>
              <a:gd name="connsiteX2" fmla="*/ 0 w 118872"/>
              <a:gd name="connsiteY2" fmla="*/ 59436 h 118872"/>
              <a:gd name="connsiteX3" fmla="*/ 59436 w 118872"/>
              <a:gd name="connsiteY3" fmla="*/ 0 h 118872"/>
              <a:gd name="connsiteX4" fmla="*/ 118872 w 118872"/>
              <a:gd name="connsiteY4" fmla="*/ 59436 h 1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" h="118872">
                <a:moveTo>
                  <a:pt x="118872" y="59436"/>
                </a:moveTo>
                <a:cubicBezTo>
                  <a:pt x="118872" y="92259"/>
                  <a:pt x="92259" y="118872"/>
                  <a:pt x="59436" y="118872"/>
                </a:cubicBezTo>
                <a:cubicBezTo>
                  <a:pt x="26613" y="118872"/>
                  <a:pt x="0" y="92259"/>
                  <a:pt x="0" y="59436"/>
                </a:cubicBezTo>
                <a:cubicBezTo>
                  <a:pt x="0" y="26613"/>
                  <a:pt x="26613" y="0"/>
                  <a:pt x="59436" y="0"/>
                </a:cubicBezTo>
                <a:cubicBezTo>
                  <a:pt x="92259" y="0"/>
                  <a:pt x="118872" y="26613"/>
                  <a:pt x="118872" y="59436"/>
                </a:cubicBez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: Shape 82"/>
          <p:cNvSpPr/>
          <p:nvPr/>
        </p:nvSpPr>
        <p:spPr>
          <a:xfrm>
            <a:off x="3315375" y="1493932"/>
            <a:ext cx="11543" cy="835200"/>
          </a:xfrm>
          <a:custGeom>
            <a:avLst/>
            <a:gdLst>
              <a:gd name="connsiteX0" fmla="*/ 0 w 9525"/>
              <a:gd name="connsiteY0" fmla="*/ 0 h 1062551"/>
              <a:gd name="connsiteX1" fmla="*/ 9525 w 9525"/>
              <a:gd name="connsiteY1" fmla="*/ 0 h 1062551"/>
              <a:gd name="connsiteX2" fmla="*/ 9525 w 9525"/>
              <a:gd name="connsiteY2" fmla="*/ 1062552 h 1062551"/>
              <a:gd name="connsiteX3" fmla="*/ 0 w 9525"/>
              <a:gd name="connsiteY3" fmla="*/ 1062552 h 106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" h="1062551">
                <a:moveTo>
                  <a:pt x="0" y="0"/>
                </a:moveTo>
                <a:lnTo>
                  <a:pt x="9525" y="0"/>
                </a:lnTo>
                <a:lnTo>
                  <a:pt x="9525" y="1062552"/>
                </a:lnTo>
                <a:lnTo>
                  <a:pt x="0" y="1062552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/>
          <p:cNvSpPr/>
          <p:nvPr/>
        </p:nvSpPr>
        <p:spPr>
          <a:xfrm rot="10800000" flipH="1">
            <a:off x="1787975" y="1481836"/>
            <a:ext cx="10800" cy="834647"/>
          </a:xfrm>
          <a:custGeom>
            <a:avLst/>
            <a:gdLst>
              <a:gd name="connsiteX0" fmla="*/ 0 w 9525"/>
              <a:gd name="connsiteY0" fmla="*/ 0 h 1062551"/>
              <a:gd name="connsiteX1" fmla="*/ 9525 w 9525"/>
              <a:gd name="connsiteY1" fmla="*/ 0 h 1062551"/>
              <a:gd name="connsiteX2" fmla="*/ 9525 w 9525"/>
              <a:gd name="connsiteY2" fmla="*/ 1062552 h 1062551"/>
              <a:gd name="connsiteX3" fmla="*/ 0 w 9525"/>
              <a:gd name="connsiteY3" fmla="*/ 1062552 h 106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" h="1062551">
                <a:moveTo>
                  <a:pt x="0" y="0"/>
                </a:moveTo>
                <a:lnTo>
                  <a:pt x="9525" y="0"/>
                </a:lnTo>
                <a:lnTo>
                  <a:pt x="9525" y="1062552"/>
                </a:lnTo>
                <a:lnTo>
                  <a:pt x="0" y="1062552"/>
                </a:lnTo>
                <a:close/>
              </a:path>
            </a:pathLst>
          </a:custGeom>
          <a:solidFill>
            <a:srgbClr val="00387A"/>
          </a:solidFill>
          <a:ln w="127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8" name="Freeform: Shape 87"/>
          <p:cNvSpPr/>
          <p:nvPr/>
        </p:nvSpPr>
        <p:spPr>
          <a:xfrm>
            <a:off x="6431653" y="1483076"/>
            <a:ext cx="11543" cy="835200"/>
          </a:xfrm>
          <a:custGeom>
            <a:avLst/>
            <a:gdLst>
              <a:gd name="connsiteX0" fmla="*/ 0 w 9525"/>
              <a:gd name="connsiteY0" fmla="*/ 0 h 1062551"/>
              <a:gd name="connsiteX1" fmla="*/ 9525 w 9525"/>
              <a:gd name="connsiteY1" fmla="*/ 0 h 1062551"/>
              <a:gd name="connsiteX2" fmla="*/ 9525 w 9525"/>
              <a:gd name="connsiteY2" fmla="*/ 1062552 h 1062551"/>
              <a:gd name="connsiteX3" fmla="*/ 0 w 9525"/>
              <a:gd name="connsiteY3" fmla="*/ 1062552 h 106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" h="1062551">
                <a:moveTo>
                  <a:pt x="0" y="0"/>
                </a:moveTo>
                <a:lnTo>
                  <a:pt x="9525" y="0"/>
                </a:lnTo>
                <a:lnTo>
                  <a:pt x="9525" y="1062552"/>
                </a:lnTo>
                <a:lnTo>
                  <a:pt x="0" y="1062552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6450090" y="1293769"/>
            <a:ext cx="1554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mfortaa Medium" pitchFamily="2" charset="0"/>
              </a:rPr>
              <a:t>Utilities</a:t>
            </a:r>
            <a:endParaRPr lang="en-US" sz="1400" dirty="0">
              <a:solidFill>
                <a:schemeClr val="bg1"/>
              </a:solidFill>
              <a:latin typeface="Comfortaa Medium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022886" y="1299313"/>
            <a:ext cx="1554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Comfortaa Medium" pitchFamily="2" charset="0"/>
              </a:rPr>
              <a:t>OiL</a:t>
            </a:r>
            <a:r>
              <a:rPr lang="en-US" sz="1400" dirty="0">
                <a:solidFill>
                  <a:schemeClr val="bg1"/>
                </a:solidFill>
                <a:latin typeface="Comfortaa Medium" pitchFamily="2" charset="0"/>
              </a:rPr>
              <a:t> &amp; GAS</a:t>
            </a:r>
            <a:endParaRPr lang="en-US" sz="1400" dirty="0">
              <a:solidFill>
                <a:schemeClr val="bg1"/>
              </a:solidFill>
              <a:latin typeface="Comfortaa Medium" pitchFamily="2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476412" y="1300319"/>
            <a:ext cx="2002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mfortaa Medium" pitchFamily="2" charset="0"/>
              </a:rPr>
              <a:t>Power, Oil &amp; GAS</a:t>
            </a:r>
            <a:endParaRPr lang="en-US" sz="1400" dirty="0">
              <a:solidFill>
                <a:schemeClr val="bg1"/>
              </a:solidFill>
              <a:latin typeface="Comfortaa Medium" pitchFamily="2" charset="0"/>
            </a:endParaRPr>
          </a:p>
        </p:txBody>
      </p:sp>
      <p:sp>
        <p:nvSpPr>
          <p:cNvPr id="108" name="Freeform: Shape 107"/>
          <p:cNvSpPr/>
          <p:nvPr/>
        </p:nvSpPr>
        <p:spPr>
          <a:xfrm>
            <a:off x="129315" y="1245229"/>
            <a:ext cx="370647" cy="429303"/>
          </a:xfrm>
          <a:custGeom>
            <a:avLst/>
            <a:gdLst>
              <a:gd name="connsiteX0" fmla="*/ 179984 w 769696"/>
              <a:gd name="connsiteY0" fmla="*/ 10 h 359978"/>
              <a:gd name="connsiteX1" fmla="*/ 0 w 769696"/>
              <a:gd name="connsiteY1" fmla="*/ 179994 h 359978"/>
              <a:gd name="connsiteX2" fmla="*/ 0 w 769696"/>
              <a:gd name="connsiteY2" fmla="*/ 179994 h 359978"/>
              <a:gd name="connsiteX3" fmla="*/ 179984 w 769696"/>
              <a:gd name="connsiteY3" fmla="*/ 359979 h 359978"/>
              <a:gd name="connsiteX4" fmla="*/ 769696 w 769696"/>
              <a:gd name="connsiteY4" fmla="*/ 359979 h 359978"/>
              <a:gd name="connsiteX5" fmla="*/ 769696 w 769696"/>
              <a:gd name="connsiteY5" fmla="*/ 0 h 359978"/>
              <a:gd name="connsiteX6" fmla="*/ 179984 w 769696"/>
              <a:gd name="connsiteY6" fmla="*/ 0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96" h="359978">
                <a:moveTo>
                  <a:pt x="179984" y="10"/>
                </a:moveTo>
                <a:cubicBezTo>
                  <a:pt x="80581" y="10"/>
                  <a:pt x="0" y="80591"/>
                  <a:pt x="0" y="179994"/>
                </a:cubicBezTo>
                <a:lnTo>
                  <a:pt x="0" y="179994"/>
                </a:lnTo>
                <a:cubicBezTo>
                  <a:pt x="0" y="279397"/>
                  <a:pt x="80581" y="359979"/>
                  <a:pt x="179984" y="359979"/>
                </a:cubicBezTo>
                <a:lnTo>
                  <a:pt x="769696" y="359979"/>
                </a:lnTo>
                <a:lnTo>
                  <a:pt x="769696" y="0"/>
                </a:lnTo>
                <a:lnTo>
                  <a:pt x="179984" y="0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65116" y="2408725"/>
            <a:ext cx="1490988" cy="745751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074" y="5299119"/>
            <a:ext cx="924747" cy="924747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417" y="3813393"/>
            <a:ext cx="958982" cy="324517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4" t="27636" r="13003" b="24563"/>
          <a:stretch>
            <a:fillRect/>
          </a:stretch>
        </p:blipFill>
        <p:spPr>
          <a:xfrm>
            <a:off x="1238855" y="3209972"/>
            <a:ext cx="891966" cy="357104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8" t="11833" r="32376" b="29316"/>
          <a:stretch>
            <a:fillRect/>
          </a:stretch>
        </p:blipFill>
        <p:spPr>
          <a:xfrm>
            <a:off x="1315397" y="4319420"/>
            <a:ext cx="784882" cy="798189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206" y="2407863"/>
            <a:ext cx="787397" cy="570184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628" y="3141380"/>
            <a:ext cx="719857" cy="888712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577" y="3493948"/>
            <a:ext cx="1223587" cy="62810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504" y="4284793"/>
            <a:ext cx="640581" cy="563117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5570" y="4431392"/>
            <a:ext cx="1440516" cy="676340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675" y="2412784"/>
            <a:ext cx="828634" cy="828634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 rotWithShape="1">
          <a:blip r:embed="rId12"/>
          <a:srcRect l="7192" t="20364" r="8900" b="15811"/>
          <a:stretch>
            <a:fillRect/>
          </a:stretch>
        </p:blipFill>
        <p:spPr>
          <a:xfrm>
            <a:off x="7605465" y="3102417"/>
            <a:ext cx="992546" cy="377500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 rotWithShape="1">
          <a:blip r:embed="rId13"/>
          <a:srcRect l="5771" t="17872" r="7598" b="9394"/>
          <a:stretch>
            <a:fillRect/>
          </a:stretch>
        </p:blipFill>
        <p:spPr>
          <a:xfrm>
            <a:off x="7504304" y="2421847"/>
            <a:ext cx="1218682" cy="606076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 rotWithShape="1">
          <a:blip r:embed="rId14"/>
          <a:srcRect l="21231" r="18332"/>
          <a:stretch>
            <a:fillRect/>
          </a:stretch>
        </p:blipFill>
        <p:spPr>
          <a:xfrm>
            <a:off x="7748777" y="4530612"/>
            <a:ext cx="723593" cy="798188"/>
          </a:xfrm>
          <a:prstGeom prst="rect">
            <a:avLst/>
          </a:prstGeom>
        </p:spPr>
      </p:pic>
      <p:pic>
        <p:nvPicPr>
          <p:cNvPr id="210" name="Picture 20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852" y="5545990"/>
            <a:ext cx="961823" cy="692221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451" y="2446753"/>
            <a:ext cx="734167" cy="734167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17"/>
          <a:srcRect l="26055" r="23068" b="26810"/>
          <a:stretch>
            <a:fillRect/>
          </a:stretch>
        </p:blipFill>
        <p:spPr>
          <a:xfrm>
            <a:off x="9188470" y="2524818"/>
            <a:ext cx="794010" cy="755351"/>
          </a:xfrm>
          <a:prstGeom prst="rect">
            <a:avLst/>
          </a:prstGeom>
        </p:spPr>
      </p:pic>
      <p:pic>
        <p:nvPicPr>
          <p:cNvPr id="213" name="Picture 4" descr="Indian Oil Corporation - Wikipedia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37"/>
          <a:stretch>
            <a:fillRect/>
          </a:stretch>
        </p:blipFill>
        <p:spPr bwMode="auto">
          <a:xfrm>
            <a:off x="9238225" y="3482800"/>
            <a:ext cx="694500" cy="7058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960564" y="4922797"/>
            <a:ext cx="788196" cy="439736"/>
          </a:xfrm>
          <a:prstGeom prst="rect">
            <a:avLst/>
          </a:prstGeom>
        </p:spPr>
      </p:pic>
      <p:pic>
        <p:nvPicPr>
          <p:cNvPr id="215" name="Picture 12" descr="ntpc-logo – IAS, IPS, IRS, IDAS, Bureaucracy, Governance , Civil Services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9" b="24794"/>
          <a:stretch>
            <a:fillRect/>
          </a:stretch>
        </p:blipFill>
        <p:spPr bwMode="auto">
          <a:xfrm>
            <a:off x="10963685" y="4236924"/>
            <a:ext cx="825571" cy="43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020" y="5194254"/>
            <a:ext cx="645598" cy="816811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27570" r="4288" b="8866"/>
          <a:stretch>
            <a:fillRect/>
          </a:stretch>
        </p:blipFill>
        <p:spPr>
          <a:xfrm>
            <a:off x="9231133" y="4376514"/>
            <a:ext cx="751347" cy="662989"/>
          </a:xfrm>
          <a:prstGeom prst="rect">
            <a:avLst/>
          </a:prstGeom>
        </p:spPr>
      </p:pic>
      <p:pic>
        <p:nvPicPr>
          <p:cNvPr id="226" name="Picture 2" descr="Power Grid Corporation of India Ltd-Haryana - Company CSR Profile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0634" y="3280169"/>
            <a:ext cx="576263" cy="72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078" y="5194254"/>
            <a:ext cx="1619839" cy="3517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403" y="3540194"/>
            <a:ext cx="723593" cy="8919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60538" y="2421771"/>
            <a:ext cx="752517" cy="823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47871" y="3296191"/>
            <a:ext cx="870500" cy="87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08" y="4218045"/>
            <a:ext cx="673768" cy="792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: Shape 106"/>
          <p:cNvSpPr/>
          <p:nvPr/>
        </p:nvSpPr>
        <p:spPr>
          <a:xfrm>
            <a:off x="708399" y="1216485"/>
            <a:ext cx="1234864" cy="429747"/>
          </a:xfrm>
          <a:custGeom>
            <a:avLst/>
            <a:gdLst>
              <a:gd name="connsiteX0" fmla="*/ 0 w 1697888"/>
              <a:gd name="connsiteY0" fmla="*/ 0 h 359978"/>
              <a:gd name="connsiteX1" fmla="*/ 1697888 w 1697888"/>
              <a:gd name="connsiteY1" fmla="*/ 0 h 359978"/>
              <a:gd name="connsiteX2" fmla="*/ 1697888 w 1697888"/>
              <a:gd name="connsiteY2" fmla="*/ 359978 h 359978"/>
              <a:gd name="connsiteX3" fmla="*/ 0 w 1697888"/>
              <a:gd name="connsiteY3" fmla="*/ 359978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888" h="359978">
                <a:moveTo>
                  <a:pt x="0" y="0"/>
                </a:moveTo>
                <a:lnTo>
                  <a:pt x="1697888" y="0"/>
                </a:lnTo>
                <a:lnTo>
                  <a:pt x="1697888" y="359978"/>
                </a:lnTo>
                <a:lnTo>
                  <a:pt x="0" y="359978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/>
          <p:cNvSpPr/>
          <p:nvPr/>
        </p:nvSpPr>
        <p:spPr>
          <a:xfrm>
            <a:off x="1857913" y="1213649"/>
            <a:ext cx="1496028" cy="436239"/>
          </a:xfrm>
          <a:custGeom>
            <a:avLst/>
            <a:gdLst>
              <a:gd name="connsiteX0" fmla="*/ 0 w 1697888"/>
              <a:gd name="connsiteY0" fmla="*/ 0 h 359978"/>
              <a:gd name="connsiteX1" fmla="*/ 1697889 w 1697888"/>
              <a:gd name="connsiteY1" fmla="*/ 0 h 359978"/>
              <a:gd name="connsiteX2" fmla="*/ 1697889 w 1697888"/>
              <a:gd name="connsiteY2" fmla="*/ 359978 h 359978"/>
              <a:gd name="connsiteX3" fmla="*/ 0 w 1697888"/>
              <a:gd name="connsiteY3" fmla="*/ 359978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888" h="359978">
                <a:moveTo>
                  <a:pt x="0" y="0"/>
                </a:moveTo>
                <a:lnTo>
                  <a:pt x="1697889" y="0"/>
                </a:lnTo>
                <a:lnTo>
                  <a:pt x="1697889" y="359978"/>
                </a:lnTo>
                <a:lnTo>
                  <a:pt x="0" y="359978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/>
          <p:cNvSpPr/>
          <p:nvPr/>
        </p:nvSpPr>
        <p:spPr>
          <a:xfrm>
            <a:off x="9624688" y="1223175"/>
            <a:ext cx="1770278" cy="423058"/>
          </a:xfrm>
          <a:custGeom>
            <a:avLst/>
            <a:gdLst>
              <a:gd name="connsiteX0" fmla="*/ 0 w 1697888"/>
              <a:gd name="connsiteY0" fmla="*/ 0 h 359978"/>
              <a:gd name="connsiteX1" fmla="*/ 1697888 w 1697888"/>
              <a:gd name="connsiteY1" fmla="*/ 0 h 359978"/>
              <a:gd name="connsiteX2" fmla="*/ 1697888 w 1697888"/>
              <a:gd name="connsiteY2" fmla="*/ 359978 h 359978"/>
              <a:gd name="connsiteX3" fmla="*/ 0 w 1697888"/>
              <a:gd name="connsiteY3" fmla="*/ 359978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888" h="359978">
                <a:moveTo>
                  <a:pt x="0" y="0"/>
                </a:moveTo>
                <a:lnTo>
                  <a:pt x="1697888" y="0"/>
                </a:lnTo>
                <a:lnTo>
                  <a:pt x="1697888" y="359978"/>
                </a:lnTo>
                <a:lnTo>
                  <a:pt x="0" y="359978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/>
          <p:cNvSpPr/>
          <p:nvPr/>
        </p:nvSpPr>
        <p:spPr>
          <a:xfrm>
            <a:off x="3359711" y="1218383"/>
            <a:ext cx="1722160" cy="429747"/>
          </a:xfrm>
          <a:custGeom>
            <a:avLst/>
            <a:gdLst>
              <a:gd name="connsiteX0" fmla="*/ 0 w 1697888"/>
              <a:gd name="connsiteY0" fmla="*/ 0 h 359978"/>
              <a:gd name="connsiteX1" fmla="*/ 1697888 w 1697888"/>
              <a:gd name="connsiteY1" fmla="*/ 0 h 359978"/>
              <a:gd name="connsiteX2" fmla="*/ 1697888 w 1697888"/>
              <a:gd name="connsiteY2" fmla="*/ 359978 h 359978"/>
              <a:gd name="connsiteX3" fmla="*/ 0 w 1697888"/>
              <a:gd name="connsiteY3" fmla="*/ 359978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888" h="359978">
                <a:moveTo>
                  <a:pt x="0" y="0"/>
                </a:moveTo>
                <a:lnTo>
                  <a:pt x="1697888" y="0"/>
                </a:lnTo>
                <a:lnTo>
                  <a:pt x="1697888" y="359978"/>
                </a:lnTo>
                <a:lnTo>
                  <a:pt x="0" y="359978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/>
          <p:cNvSpPr/>
          <p:nvPr/>
        </p:nvSpPr>
        <p:spPr>
          <a:xfrm>
            <a:off x="6491865" y="1218395"/>
            <a:ext cx="1686099" cy="436239"/>
          </a:xfrm>
          <a:custGeom>
            <a:avLst/>
            <a:gdLst>
              <a:gd name="connsiteX0" fmla="*/ 0 w 1697888"/>
              <a:gd name="connsiteY0" fmla="*/ 0 h 359978"/>
              <a:gd name="connsiteX1" fmla="*/ 1697888 w 1697888"/>
              <a:gd name="connsiteY1" fmla="*/ 0 h 359978"/>
              <a:gd name="connsiteX2" fmla="*/ 1697888 w 1697888"/>
              <a:gd name="connsiteY2" fmla="*/ 359978 h 359978"/>
              <a:gd name="connsiteX3" fmla="*/ 0 w 1697888"/>
              <a:gd name="connsiteY3" fmla="*/ 359978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888" h="359978">
                <a:moveTo>
                  <a:pt x="0" y="0"/>
                </a:moveTo>
                <a:lnTo>
                  <a:pt x="1697888" y="0"/>
                </a:lnTo>
                <a:lnTo>
                  <a:pt x="1697888" y="359978"/>
                </a:lnTo>
                <a:lnTo>
                  <a:pt x="0" y="359978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/>
          <p:cNvSpPr/>
          <p:nvPr/>
        </p:nvSpPr>
        <p:spPr>
          <a:xfrm>
            <a:off x="4989505" y="1218395"/>
            <a:ext cx="1512780" cy="436239"/>
          </a:xfrm>
          <a:custGeom>
            <a:avLst/>
            <a:gdLst>
              <a:gd name="connsiteX0" fmla="*/ 0 w 1697888"/>
              <a:gd name="connsiteY0" fmla="*/ 0 h 359978"/>
              <a:gd name="connsiteX1" fmla="*/ 1697889 w 1697888"/>
              <a:gd name="connsiteY1" fmla="*/ 0 h 359978"/>
              <a:gd name="connsiteX2" fmla="*/ 1697889 w 1697888"/>
              <a:gd name="connsiteY2" fmla="*/ 359978 h 359978"/>
              <a:gd name="connsiteX3" fmla="*/ 0 w 1697888"/>
              <a:gd name="connsiteY3" fmla="*/ 359978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888" h="359978">
                <a:moveTo>
                  <a:pt x="0" y="0"/>
                </a:moveTo>
                <a:lnTo>
                  <a:pt x="1697889" y="0"/>
                </a:lnTo>
                <a:lnTo>
                  <a:pt x="1697889" y="359978"/>
                </a:lnTo>
                <a:lnTo>
                  <a:pt x="0" y="359978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/>
          <p:cNvSpPr/>
          <p:nvPr/>
        </p:nvSpPr>
        <p:spPr>
          <a:xfrm>
            <a:off x="8227235" y="1218395"/>
            <a:ext cx="1491244" cy="436239"/>
          </a:xfrm>
          <a:custGeom>
            <a:avLst/>
            <a:gdLst>
              <a:gd name="connsiteX0" fmla="*/ 0 w 1697888"/>
              <a:gd name="connsiteY0" fmla="*/ 0 h 359978"/>
              <a:gd name="connsiteX1" fmla="*/ 1697888 w 1697888"/>
              <a:gd name="connsiteY1" fmla="*/ 0 h 359978"/>
              <a:gd name="connsiteX2" fmla="*/ 1697888 w 1697888"/>
              <a:gd name="connsiteY2" fmla="*/ 359978 h 359978"/>
              <a:gd name="connsiteX3" fmla="*/ 0 w 1697888"/>
              <a:gd name="connsiteY3" fmla="*/ 359978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888" h="359978">
                <a:moveTo>
                  <a:pt x="0" y="0"/>
                </a:moveTo>
                <a:lnTo>
                  <a:pt x="1697888" y="0"/>
                </a:lnTo>
                <a:lnTo>
                  <a:pt x="1697888" y="359978"/>
                </a:lnTo>
                <a:lnTo>
                  <a:pt x="0" y="359978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/>
          <p:cNvSpPr/>
          <p:nvPr/>
        </p:nvSpPr>
        <p:spPr>
          <a:xfrm rot="10800000">
            <a:off x="4737948" y="1218395"/>
            <a:ext cx="436227" cy="436227"/>
          </a:xfrm>
          <a:custGeom>
            <a:avLst/>
            <a:gdLst>
              <a:gd name="connsiteX0" fmla="*/ 359969 w 359968"/>
              <a:gd name="connsiteY0" fmla="*/ 179984 h 359968"/>
              <a:gd name="connsiteX1" fmla="*/ 179984 w 359968"/>
              <a:gd name="connsiteY1" fmla="*/ 359969 h 359968"/>
              <a:gd name="connsiteX2" fmla="*/ 0 w 359968"/>
              <a:gd name="connsiteY2" fmla="*/ 179984 h 359968"/>
              <a:gd name="connsiteX3" fmla="*/ 179984 w 359968"/>
              <a:gd name="connsiteY3" fmla="*/ 0 h 359968"/>
              <a:gd name="connsiteX4" fmla="*/ 359969 w 359968"/>
              <a:gd name="connsiteY4" fmla="*/ 179984 h 35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68" h="359968">
                <a:moveTo>
                  <a:pt x="359969" y="179984"/>
                </a:moveTo>
                <a:cubicBezTo>
                  <a:pt x="359969" y="279387"/>
                  <a:pt x="279387" y="359969"/>
                  <a:pt x="179984" y="359969"/>
                </a:cubicBezTo>
                <a:cubicBezTo>
                  <a:pt x="80582" y="359969"/>
                  <a:pt x="0" y="279387"/>
                  <a:pt x="0" y="179984"/>
                </a:cubicBezTo>
                <a:cubicBezTo>
                  <a:pt x="0" y="80582"/>
                  <a:pt x="80582" y="0"/>
                  <a:pt x="179984" y="0"/>
                </a:cubicBezTo>
                <a:cubicBezTo>
                  <a:pt x="279387" y="0"/>
                  <a:pt x="359969" y="80582"/>
                  <a:pt x="359969" y="17998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/>
          <p:cNvSpPr/>
          <p:nvPr/>
        </p:nvSpPr>
        <p:spPr>
          <a:xfrm rot="10800000">
            <a:off x="4884785" y="1364482"/>
            <a:ext cx="144054" cy="144055"/>
          </a:xfrm>
          <a:custGeom>
            <a:avLst/>
            <a:gdLst>
              <a:gd name="connsiteX0" fmla="*/ 118872 w 118871"/>
              <a:gd name="connsiteY0" fmla="*/ 59436 h 118872"/>
              <a:gd name="connsiteX1" fmla="*/ 59436 w 118871"/>
              <a:gd name="connsiteY1" fmla="*/ 118872 h 118872"/>
              <a:gd name="connsiteX2" fmla="*/ 0 w 118871"/>
              <a:gd name="connsiteY2" fmla="*/ 59436 h 118872"/>
              <a:gd name="connsiteX3" fmla="*/ 59436 w 118871"/>
              <a:gd name="connsiteY3" fmla="*/ 0 h 118872"/>
              <a:gd name="connsiteX4" fmla="*/ 118872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1" h="118872">
                <a:moveTo>
                  <a:pt x="118872" y="59436"/>
                </a:moveTo>
                <a:cubicBezTo>
                  <a:pt x="118872" y="92259"/>
                  <a:pt x="92259" y="118872"/>
                  <a:pt x="59436" y="118872"/>
                </a:cubicBezTo>
                <a:cubicBezTo>
                  <a:pt x="26613" y="118872"/>
                  <a:pt x="0" y="92259"/>
                  <a:pt x="0" y="59436"/>
                </a:cubicBezTo>
                <a:cubicBezTo>
                  <a:pt x="0" y="26613"/>
                  <a:pt x="26613" y="0"/>
                  <a:pt x="59436" y="0"/>
                </a:cubicBezTo>
                <a:cubicBezTo>
                  <a:pt x="92259" y="0"/>
                  <a:pt x="118872" y="26613"/>
                  <a:pt x="118872" y="59436"/>
                </a:cubicBez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/>
          <p:cNvSpPr/>
          <p:nvPr/>
        </p:nvSpPr>
        <p:spPr>
          <a:xfrm>
            <a:off x="6291170" y="1218395"/>
            <a:ext cx="436227" cy="436227"/>
          </a:xfrm>
          <a:custGeom>
            <a:avLst/>
            <a:gdLst>
              <a:gd name="connsiteX0" fmla="*/ 359969 w 359968"/>
              <a:gd name="connsiteY0" fmla="*/ 179984 h 359968"/>
              <a:gd name="connsiteX1" fmla="*/ 179985 w 359968"/>
              <a:gd name="connsiteY1" fmla="*/ 359969 h 359968"/>
              <a:gd name="connsiteX2" fmla="*/ 0 w 359968"/>
              <a:gd name="connsiteY2" fmla="*/ 179984 h 359968"/>
              <a:gd name="connsiteX3" fmla="*/ 179985 w 359968"/>
              <a:gd name="connsiteY3" fmla="*/ 0 h 359968"/>
              <a:gd name="connsiteX4" fmla="*/ 359969 w 359968"/>
              <a:gd name="connsiteY4" fmla="*/ 179984 h 35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68" h="359968">
                <a:moveTo>
                  <a:pt x="359969" y="179984"/>
                </a:moveTo>
                <a:cubicBezTo>
                  <a:pt x="359969" y="279387"/>
                  <a:pt x="279387" y="359969"/>
                  <a:pt x="179985" y="359969"/>
                </a:cubicBezTo>
                <a:cubicBezTo>
                  <a:pt x="80582" y="359969"/>
                  <a:pt x="0" y="279387"/>
                  <a:pt x="0" y="179984"/>
                </a:cubicBezTo>
                <a:cubicBezTo>
                  <a:pt x="0" y="80582"/>
                  <a:pt x="80582" y="0"/>
                  <a:pt x="179985" y="0"/>
                </a:cubicBezTo>
                <a:cubicBezTo>
                  <a:pt x="279387" y="0"/>
                  <a:pt x="359969" y="80582"/>
                  <a:pt x="359969" y="17998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/>
          <p:cNvSpPr/>
          <p:nvPr/>
        </p:nvSpPr>
        <p:spPr>
          <a:xfrm>
            <a:off x="6437256" y="1364482"/>
            <a:ext cx="144055" cy="144055"/>
          </a:xfrm>
          <a:custGeom>
            <a:avLst/>
            <a:gdLst>
              <a:gd name="connsiteX0" fmla="*/ 118872 w 118872"/>
              <a:gd name="connsiteY0" fmla="*/ 59436 h 118872"/>
              <a:gd name="connsiteX1" fmla="*/ 59436 w 118872"/>
              <a:gd name="connsiteY1" fmla="*/ 118872 h 118872"/>
              <a:gd name="connsiteX2" fmla="*/ 0 w 118872"/>
              <a:gd name="connsiteY2" fmla="*/ 59436 h 118872"/>
              <a:gd name="connsiteX3" fmla="*/ 59436 w 118872"/>
              <a:gd name="connsiteY3" fmla="*/ 0 h 118872"/>
              <a:gd name="connsiteX4" fmla="*/ 118872 w 118872"/>
              <a:gd name="connsiteY4" fmla="*/ 59436 h 1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" h="118872">
                <a:moveTo>
                  <a:pt x="118872" y="59436"/>
                </a:moveTo>
                <a:cubicBezTo>
                  <a:pt x="118872" y="92259"/>
                  <a:pt x="92259" y="118872"/>
                  <a:pt x="59436" y="118872"/>
                </a:cubicBezTo>
                <a:cubicBezTo>
                  <a:pt x="26613" y="118872"/>
                  <a:pt x="0" y="92259"/>
                  <a:pt x="0" y="59436"/>
                </a:cubicBezTo>
                <a:cubicBezTo>
                  <a:pt x="0" y="26613"/>
                  <a:pt x="26613" y="0"/>
                  <a:pt x="59436" y="0"/>
                </a:cubicBezTo>
                <a:cubicBezTo>
                  <a:pt x="92259" y="0"/>
                  <a:pt x="118872" y="26613"/>
                  <a:pt x="118872" y="59436"/>
                </a:cubicBez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/>
          <p:cNvSpPr/>
          <p:nvPr/>
        </p:nvSpPr>
        <p:spPr>
          <a:xfrm>
            <a:off x="7965583" y="1218395"/>
            <a:ext cx="436227" cy="436227"/>
          </a:xfrm>
          <a:custGeom>
            <a:avLst/>
            <a:gdLst>
              <a:gd name="connsiteX0" fmla="*/ 359969 w 359968"/>
              <a:gd name="connsiteY0" fmla="*/ 179984 h 359968"/>
              <a:gd name="connsiteX1" fmla="*/ 179984 w 359968"/>
              <a:gd name="connsiteY1" fmla="*/ 359969 h 359968"/>
              <a:gd name="connsiteX2" fmla="*/ 0 w 359968"/>
              <a:gd name="connsiteY2" fmla="*/ 179984 h 359968"/>
              <a:gd name="connsiteX3" fmla="*/ 179984 w 359968"/>
              <a:gd name="connsiteY3" fmla="*/ 0 h 359968"/>
              <a:gd name="connsiteX4" fmla="*/ 359969 w 359968"/>
              <a:gd name="connsiteY4" fmla="*/ 179984 h 35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68" h="359968">
                <a:moveTo>
                  <a:pt x="359969" y="179984"/>
                </a:moveTo>
                <a:cubicBezTo>
                  <a:pt x="359969" y="279387"/>
                  <a:pt x="279387" y="359969"/>
                  <a:pt x="179984" y="359969"/>
                </a:cubicBezTo>
                <a:cubicBezTo>
                  <a:pt x="80582" y="359969"/>
                  <a:pt x="0" y="279387"/>
                  <a:pt x="0" y="179984"/>
                </a:cubicBezTo>
                <a:cubicBezTo>
                  <a:pt x="0" y="80582"/>
                  <a:pt x="80582" y="0"/>
                  <a:pt x="179984" y="0"/>
                </a:cubicBezTo>
                <a:cubicBezTo>
                  <a:pt x="279387" y="0"/>
                  <a:pt x="359969" y="80582"/>
                  <a:pt x="359969" y="17998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/>
          <p:cNvSpPr/>
          <p:nvPr/>
        </p:nvSpPr>
        <p:spPr>
          <a:xfrm>
            <a:off x="8111671" y="1364482"/>
            <a:ext cx="144054" cy="144055"/>
          </a:xfrm>
          <a:custGeom>
            <a:avLst/>
            <a:gdLst>
              <a:gd name="connsiteX0" fmla="*/ 118872 w 118871"/>
              <a:gd name="connsiteY0" fmla="*/ 59436 h 118872"/>
              <a:gd name="connsiteX1" fmla="*/ 59436 w 118871"/>
              <a:gd name="connsiteY1" fmla="*/ 118872 h 118872"/>
              <a:gd name="connsiteX2" fmla="*/ 0 w 118871"/>
              <a:gd name="connsiteY2" fmla="*/ 59436 h 118872"/>
              <a:gd name="connsiteX3" fmla="*/ 59436 w 118871"/>
              <a:gd name="connsiteY3" fmla="*/ 0 h 118872"/>
              <a:gd name="connsiteX4" fmla="*/ 118872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1" h="118872">
                <a:moveTo>
                  <a:pt x="118872" y="59436"/>
                </a:moveTo>
                <a:cubicBezTo>
                  <a:pt x="118872" y="92259"/>
                  <a:pt x="92259" y="118872"/>
                  <a:pt x="59436" y="118872"/>
                </a:cubicBezTo>
                <a:cubicBezTo>
                  <a:pt x="26613" y="118872"/>
                  <a:pt x="0" y="92259"/>
                  <a:pt x="0" y="59436"/>
                </a:cubicBezTo>
                <a:cubicBezTo>
                  <a:pt x="0" y="26613"/>
                  <a:pt x="26613" y="0"/>
                  <a:pt x="59436" y="0"/>
                </a:cubicBezTo>
                <a:cubicBezTo>
                  <a:pt x="92259" y="0"/>
                  <a:pt x="118872" y="26613"/>
                  <a:pt x="118872" y="59436"/>
                </a:cubicBez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/>
          <p:cNvSpPr/>
          <p:nvPr/>
        </p:nvSpPr>
        <p:spPr>
          <a:xfrm>
            <a:off x="9457113" y="1218395"/>
            <a:ext cx="436227" cy="436227"/>
          </a:xfrm>
          <a:custGeom>
            <a:avLst/>
            <a:gdLst>
              <a:gd name="connsiteX0" fmla="*/ 359969 w 359968"/>
              <a:gd name="connsiteY0" fmla="*/ 179984 h 359968"/>
              <a:gd name="connsiteX1" fmla="*/ 179984 w 359968"/>
              <a:gd name="connsiteY1" fmla="*/ 359969 h 359968"/>
              <a:gd name="connsiteX2" fmla="*/ 0 w 359968"/>
              <a:gd name="connsiteY2" fmla="*/ 179984 h 359968"/>
              <a:gd name="connsiteX3" fmla="*/ 179984 w 359968"/>
              <a:gd name="connsiteY3" fmla="*/ 0 h 359968"/>
              <a:gd name="connsiteX4" fmla="*/ 359969 w 359968"/>
              <a:gd name="connsiteY4" fmla="*/ 179984 h 35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68" h="359968">
                <a:moveTo>
                  <a:pt x="359969" y="179984"/>
                </a:moveTo>
                <a:cubicBezTo>
                  <a:pt x="359969" y="279387"/>
                  <a:pt x="279387" y="359969"/>
                  <a:pt x="179984" y="359969"/>
                </a:cubicBezTo>
                <a:cubicBezTo>
                  <a:pt x="80582" y="359969"/>
                  <a:pt x="0" y="279387"/>
                  <a:pt x="0" y="179984"/>
                </a:cubicBezTo>
                <a:cubicBezTo>
                  <a:pt x="0" y="80582"/>
                  <a:pt x="80582" y="0"/>
                  <a:pt x="179984" y="0"/>
                </a:cubicBezTo>
                <a:cubicBezTo>
                  <a:pt x="279387" y="0"/>
                  <a:pt x="359969" y="80582"/>
                  <a:pt x="359969" y="17998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/>
          <p:cNvSpPr/>
          <p:nvPr/>
        </p:nvSpPr>
        <p:spPr>
          <a:xfrm>
            <a:off x="9603199" y="1364482"/>
            <a:ext cx="144054" cy="144055"/>
          </a:xfrm>
          <a:custGeom>
            <a:avLst/>
            <a:gdLst>
              <a:gd name="connsiteX0" fmla="*/ 118872 w 118871"/>
              <a:gd name="connsiteY0" fmla="*/ 59436 h 118872"/>
              <a:gd name="connsiteX1" fmla="*/ 59436 w 118871"/>
              <a:gd name="connsiteY1" fmla="*/ 118872 h 118872"/>
              <a:gd name="connsiteX2" fmla="*/ 0 w 118871"/>
              <a:gd name="connsiteY2" fmla="*/ 59436 h 118872"/>
              <a:gd name="connsiteX3" fmla="*/ 59436 w 118871"/>
              <a:gd name="connsiteY3" fmla="*/ 0 h 118872"/>
              <a:gd name="connsiteX4" fmla="*/ 118872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1" h="118872">
                <a:moveTo>
                  <a:pt x="118872" y="59436"/>
                </a:moveTo>
                <a:cubicBezTo>
                  <a:pt x="118872" y="92259"/>
                  <a:pt x="92259" y="118872"/>
                  <a:pt x="59436" y="118872"/>
                </a:cubicBezTo>
                <a:cubicBezTo>
                  <a:pt x="26613" y="118872"/>
                  <a:pt x="0" y="92259"/>
                  <a:pt x="0" y="59436"/>
                </a:cubicBezTo>
                <a:cubicBezTo>
                  <a:pt x="0" y="26613"/>
                  <a:pt x="26613" y="0"/>
                  <a:pt x="59436" y="0"/>
                </a:cubicBezTo>
                <a:cubicBezTo>
                  <a:pt x="92259" y="0"/>
                  <a:pt x="118872" y="26613"/>
                  <a:pt x="118872" y="59436"/>
                </a:cubicBezTo>
                <a:close/>
              </a:path>
            </a:pathLst>
          </a:custGeom>
          <a:solidFill>
            <a:srgbClr val="FFAD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/>
          <p:cNvSpPr/>
          <p:nvPr/>
        </p:nvSpPr>
        <p:spPr>
          <a:xfrm rot="10800000">
            <a:off x="4954555" y="1465537"/>
            <a:ext cx="11543" cy="828000"/>
          </a:xfrm>
          <a:custGeom>
            <a:avLst/>
            <a:gdLst>
              <a:gd name="connsiteX0" fmla="*/ 0 w 9525"/>
              <a:gd name="connsiteY0" fmla="*/ 0 h 1062551"/>
              <a:gd name="connsiteX1" fmla="*/ 9525 w 9525"/>
              <a:gd name="connsiteY1" fmla="*/ 0 h 1062551"/>
              <a:gd name="connsiteX2" fmla="*/ 9525 w 9525"/>
              <a:gd name="connsiteY2" fmla="*/ 1062552 h 1062551"/>
              <a:gd name="connsiteX3" fmla="*/ 0 w 9525"/>
              <a:gd name="connsiteY3" fmla="*/ 1062552 h 106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" h="1062551">
                <a:moveTo>
                  <a:pt x="0" y="0"/>
                </a:moveTo>
                <a:lnTo>
                  <a:pt x="9525" y="0"/>
                </a:lnTo>
                <a:lnTo>
                  <a:pt x="9525" y="1062552"/>
                </a:lnTo>
                <a:lnTo>
                  <a:pt x="0" y="1062552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/>
          <p:cNvSpPr/>
          <p:nvPr/>
        </p:nvSpPr>
        <p:spPr>
          <a:xfrm>
            <a:off x="8181388" y="1455514"/>
            <a:ext cx="11543" cy="835200"/>
          </a:xfrm>
          <a:custGeom>
            <a:avLst/>
            <a:gdLst>
              <a:gd name="connsiteX0" fmla="*/ 0 w 9525"/>
              <a:gd name="connsiteY0" fmla="*/ 0 h 1062551"/>
              <a:gd name="connsiteX1" fmla="*/ 9525 w 9525"/>
              <a:gd name="connsiteY1" fmla="*/ 0 h 1062551"/>
              <a:gd name="connsiteX2" fmla="*/ 9525 w 9525"/>
              <a:gd name="connsiteY2" fmla="*/ 1062552 h 1062551"/>
              <a:gd name="connsiteX3" fmla="*/ 0 w 9525"/>
              <a:gd name="connsiteY3" fmla="*/ 1062552 h 106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" h="1062551">
                <a:moveTo>
                  <a:pt x="0" y="0"/>
                </a:moveTo>
                <a:lnTo>
                  <a:pt x="9525" y="0"/>
                </a:lnTo>
                <a:lnTo>
                  <a:pt x="9525" y="1062552"/>
                </a:lnTo>
                <a:lnTo>
                  <a:pt x="0" y="1062552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/>
          <p:cNvSpPr/>
          <p:nvPr/>
        </p:nvSpPr>
        <p:spPr>
          <a:xfrm>
            <a:off x="9661675" y="1444508"/>
            <a:ext cx="11543" cy="835200"/>
          </a:xfrm>
          <a:custGeom>
            <a:avLst/>
            <a:gdLst>
              <a:gd name="connsiteX0" fmla="*/ 0 w 9525"/>
              <a:gd name="connsiteY0" fmla="*/ 0 h 1062551"/>
              <a:gd name="connsiteX1" fmla="*/ 9525 w 9525"/>
              <a:gd name="connsiteY1" fmla="*/ 0 h 1062551"/>
              <a:gd name="connsiteX2" fmla="*/ 9525 w 9525"/>
              <a:gd name="connsiteY2" fmla="*/ 1062552 h 1062551"/>
              <a:gd name="connsiteX3" fmla="*/ 0 w 9525"/>
              <a:gd name="connsiteY3" fmla="*/ 1062552 h 106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" h="1062551">
                <a:moveTo>
                  <a:pt x="0" y="0"/>
                </a:moveTo>
                <a:lnTo>
                  <a:pt x="9525" y="0"/>
                </a:lnTo>
                <a:lnTo>
                  <a:pt x="9525" y="1062552"/>
                </a:lnTo>
                <a:lnTo>
                  <a:pt x="0" y="1062552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/>
          <p:cNvSpPr/>
          <p:nvPr/>
        </p:nvSpPr>
        <p:spPr>
          <a:xfrm>
            <a:off x="9601719" y="1365800"/>
            <a:ext cx="144055" cy="144055"/>
          </a:xfrm>
          <a:custGeom>
            <a:avLst/>
            <a:gdLst>
              <a:gd name="connsiteX0" fmla="*/ 118872 w 118872"/>
              <a:gd name="connsiteY0" fmla="*/ 59436 h 118872"/>
              <a:gd name="connsiteX1" fmla="*/ 59436 w 118872"/>
              <a:gd name="connsiteY1" fmla="*/ 118872 h 118872"/>
              <a:gd name="connsiteX2" fmla="*/ 0 w 118872"/>
              <a:gd name="connsiteY2" fmla="*/ 59436 h 118872"/>
              <a:gd name="connsiteX3" fmla="*/ 59436 w 118872"/>
              <a:gd name="connsiteY3" fmla="*/ 0 h 118872"/>
              <a:gd name="connsiteX4" fmla="*/ 118872 w 118872"/>
              <a:gd name="connsiteY4" fmla="*/ 59436 h 1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" h="118872">
                <a:moveTo>
                  <a:pt x="118872" y="59436"/>
                </a:moveTo>
                <a:cubicBezTo>
                  <a:pt x="118872" y="92259"/>
                  <a:pt x="92259" y="118872"/>
                  <a:pt x="59436" y="118872"/>
                </a:cubicBezTo>
                <a:cubicBezTo>
                  <a:pt x="26613" y="118872"/>
                  <a:pt x="0" y="92259"/>
                  <a:pt x="0" y="59436"/>
                </a:cubicBezTo>
                <a:cubicBezTo>
                  <a:pt x="0" y="26613"/>
                  <a:pt x="26613" y="0"/>
                  <a:pt x="59436" y="0"/>
                </a:cubicBezTo>
                <a:cubicBezTo>
                  <a:pt x="92259" y="0"/>
                  <a:pt x="118872" y="26613"/>
                  <a:pt x="118872" y="59436"/>
                </a:cubicBez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03747" y="1265469"/>
            <a:ext cx="122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mfortaa Medium" pitchFamily="2" charset="0"/>
              </a:rPr>
              <a:t>InfoTech</a:t>
            </a:r>
            <a:endParaRPr lang="en-US" sz="1400" dirty="0">
              <a:solidFill>
                <a:schemeClr val="bg1"/>
              </a:solidFill>
              <a:latin typeface="Comfortaa Medium" pitchFamily="2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974411" y="1277873"/>
            <a:ext cx="1245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mfortaa Medium" pitchFamily="2" charset="0"/>
              </a:rPr>
              <a:t>Telecom</a:t>
            </a:r>
            <a:endParaRPr lang="en-US" sz="1400" dirty="0">
              <a:solidFill>
                <a:schemeClr val="bg1"/>
              </a:solidFill>
              <a:latin typeface="Comfortaa Medium" pitchFamily="2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68549" y="1277471"/>
            <a:ext cx="1554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mfortaa Medium" pitchFamily="2" charset="0"/>
              </a:rPr>
              <a:t> Hospitality</a:t>
            </a:r>
            <a:endParaRPr lang="en-US" sz="1400" dirty="0">
              <a:solidFill>
                <a:schemeClr val="bg1"/>
              </a:solidFill>
              <a:latin typeface="Comfortaa Medium" pitchFamily="2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983735" y="1274285"/>
            <a:ext cx="1515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mfortaa Medium" pitchFamily="2" charset="0"/>
              </a:rPr>
              <a:t> Defence</a:t>
            </a:r>
            <a:endParaRPr lang="en-US" sz="1400" dirty="0">
              <a:solidFill>
                <a:schemeClr val="bg1"/>
              </a:solidFill>
              <a:latin typeface="Comfortaa Medium" pitchFamily="2" charset="0"/>
            </a:endParaRPr>
          </a:p>
        </p:txBody>
      </p:sp>
      <p:sp>
        <p:nvSpPr>
          <p:cNvPr id="52" name="Freeform: Shape 51"/>
          <p:cNvSpPr/>
          <p:nvPr/>
        </p:nvSpPr>
        <p:spPr>
          <a:xfrm rot="10800000">
            <a:off x="1651702" y="1215371"/>
            <a:ext cx="436227" cy="436227"/>
          </a:xfrm>
          <a:custGeom>
            <a:avLst/>
            <a:gdLst>
              <a:gd name="connsiteX0" fmla="*/ 359969 w 359968"/>
              <a:gd name="connsiteY0" fmla="*/ 179984 h 359968"/>
              <a:gd name="connsiteX1" fmla="*/ 179984 w 359968"/>
              <a:gd name="connsiteY1" fmla="*/ 359969 h 359968"/>
              <a:gd name="connsiteX2" fmla="*/ 0 w 359968"/>
              <a:gd name="connsiteY2" fmla="*/ 179984 h 359968"/>
              <a:gd name="connsiteX3" fmla="*/ 179984 w 359968"/>
              <a:gd name="connsiteY3" fmla="*/ 0 h 359968"/>
              <a:gd name="connsiteX4" fmla="*/ 359969 w 359968"/>
              <a:gd name="connsiteY4" fmla="*/ 179984 h 35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68" h="359968">
                <a:moveTo>
                  <a:pt x="359969" y="179984"/>
                </a:moveTo>
                <a:cubicBezTo>
                  <a:pt x="359969" y="279387"/>
                  <a:pt x="279387" y="359969"/>
                  <a:pt x="179984" y="359969"/>
                </a:cubicBezTo>
                <a:cubicBezTo>
                  <a:pt x="80582" y="359969"/>
                  <a:pt x="0" y="279387"/>
                  <a:pt x="0" y="179984"/>
                </a:cubicBezTo>
                <a:cubicBezTo>
                  <a:pt x="0" y="80582"/>
                  <a:pt x="80582" y="0"/>
                  <a:pt x="179984" y="0"/>
                </a:cubicBezTo>
                <a:cubicBezTo>
                  <a:pt x="279387" y="0"/>
                  <a:pt x="359969" y="80582"/>
                  <a:pt x="359969" y="17998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/>
          <p:cNvSpPr/>
          <p:nvPr/>
        </p:nvSpPr>
        <p:spPr>
          <a:xfrm rot="10800000">
            <a:off x="1798539" y="1361458"/>
            <a:ext cx="144054" cy="144055"/>
          </a:xfrm>
          <a:custGeom>
            <a:avLst/>
            <a:gdLst>
              <a:gd name="connsiteX0" fmla="*/ 118872 w 118871"/>
              <a:gd name="connsiteY0" fmla="*/ 59436 h 118872"/>
              <a:gd name="connsiteX1" fmla="*/ 59436 w 118871"/>
              <a:gd name="connsiteY1" fmla="*/ 118872 h 118872"/>
              <a:gd name="connsiteX2" fmla="*/ 0 w 118871"/>
              <a:gd name="connsiteY2" fmla="*/ 59436 h 118872"/>
              <a:gd name="connsiteX3" fmla="*/ 59436 w 118871"/>
              <a:gd name="connsiteY3" fmla="*/ 0 h 118872"/>
              <a:gd name="connsiteX4" fmla="*/ 118872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1" h="118872">
                <a:moveTo>
                  <a:pt x="118872" y="59436"/>
                </a:moveTo>
                <a:cubicBezTo>
                  <a:pt x="118872" y="92259"/>
                  <a:pt x="92259" y="118872"/>
                  <a:pt x="59436" y="118872"/>
                </a:cubicBezTo>
                <a:cubicBezTo>
                  <a:pt x="26613" y="118872"/>
                  <a:pt x="0" y="92259"/>
                  <a:pt x="0" y="59436"/>
                </a:cubicBezTo>
                <a:cubicBezTo>
                  <a:pt x="0" y="26613"/>
                  <a:pt x="26613" y="0"/>
                  <a:pt x="59436" y="0"/>
                </a:cubicBezTo>
                <a:cubicBezTo>
                  <a:pt x="92259" y="0"/>
                  <a:pt x="118872" y="26613"/>
                  <a:pt x="118872" y="59436"/>
                </a:cubicBez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/>
          <p:cNvSpPr/>
          <p:nvPr/>
        </p:nvSpPr>
        <p:spPr>
          <a:xfrm rot="10800000">
            <a:off x="11435566" y="1224781"/>
            <a:ext cx="523525" cy="436239"/>
          </a:xfrm>
          <a:custGeom>
            <a:avLst/>
            <a:gdLst>
              <a:gd name="connsiteX0" fmla="*/ 179984 w 769696"/>
              <a:gd name="connsiteY0" fmla="*/ 10 h 359978"/>
              <a:gd name="connsiteX1" fmla="*/ 0 w 769696"/>
              <a:gd name="connsiteY1" fmla="*/ 179994 h 359978"/>
              <a:gd name="connsiteX2" fmla="*/ 0 w 769696"/>
              <a:gd name="connsiteY2" fmla="*/ 179994 h 359978"/>
              <a:gd name="connsiteX3" fmla="*/ 179984 w 769696"/>
              <a:gd name="connsiteY3" fmla="*/ 359979 h 359978"/>
              <a:gd name="connsiteX4" fmla="*/ 769696 w 769696"/>
              <a:gd name="connsiteY4" fmla="*/ 359979 h 359978"/>
              <a:gd name="connsiteX5" fmla="*/ 769696 w 769696"/>
              <a:gd name="connsiteY5" fmla="*/ 0 h 359978"/>
              <a:gd name="connsiteX6" fmla="*/ 179984 w 769696"/>
              <a:gd name="connsiteY6" fmla="*/ 0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96" h="359978">
                <a:moveTo>
                  <a:pt x="179984" y="10"/>
                </a:moveTo>
                <a:cubicBezTo>
                  <a:pt x="80581" y="10"/>
                  <a:pt x="0" y="80591"/>
                  <a:pt x="0" y="179994"/>
                </a:cubicBezTo>
                <a:lnTo>
                  <a:pt x="0" y="179994"/>
                </a:lnTo>
                <a:cubicBezTo>
                  <a:pt x="0" y="279397"/>
                  <a:pt x="80581" y="359979"/>
                  <a:pt x="179984" y="359979"/>
                </a:cubicBezTo>
                <a:lnTo>
                  <a:pt x="769696" y="359979"/>
                </a:lnTo>
                <a:lnTo>
                  <a:pt x="769696" y="0"/>
                </a:lnTo>
                <a:lnTo>
                  <a:pt x="179984" y="0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/>
          <p:cNvSpPr/>
          <p:nvPr/>
        </p:nvSpPr>
        <p:spPr>
          <a:xfrm rot="10800000">
            <a:off x="11203290" y="1213661"/>
            <a:ext cx="436227" cy="436227"/>
          </a:xfrm>
          <a:custGeom>
            <a:avLst/>
            <a:gdLst>
              <a:gd name="connsiteX0" fmla="*/ 359969 w 359968"/>
              <a:gd name="connsiteY0" fmla="*/ 179984 h 359968"/>
              <a:gd name="connsiteX1" fmla="*/ 179984 w 359968"/>
              <a:gd name="connsiteY1" fmla="*/ 359969 h 359968"/>
              <a:gd name="connsiteX2" fmla="*/ 0 w 359968"/>
              <a:gd name="connsiteY2" fmla="*/ 179984 h 359968"/>
              <a:gd name="connsiteX3" fmla="*/ 179984 w 359968"/>
              <a:gd name="connsiteY3" fmla="*/ 0 h 359968"/>
              <a:gd name="connsiteX4" fmla="*/ 359969 w 359968"/>
              <a:gd name="connsiteY4" fmla="*/ 179984 h 35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68" h="359968">
                <a:moveTo>
                  <a:pt x="359969" y="179984"/>
                </a:moveTo>
                <a:cubicBezTo>
                  <a:pt x="359969" y="279387"/>
                  <a:pt x="279387" y="359969"/>
                  <a:pt x="179984" y="359969"/>
                </a:cubicBezTo>
                <a:cubicBezTo>
                  <a:pt x="80582" y="359969"/>
                  <a:pt x="0" y="279387"/>
                  <a:pt x="0" y="179984"/>
                </a:cubicBezTo>
                <a:cubicBezTo>
                  <a:pt x="0" y="80582"/>
                  <a:pt x="80582" y="0"/>
                  <a:pt x="179984" y="0"/>
                </a:cubicBezTo>
                <a:cubicBezTo>
                  <a:pt x="279387" y="0"/>
                  <a:pt x="359969" y="80582"/>
                  <a:pt x="359969" y="17998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/>
          <p:cNvSpPr/>
          <p:nvPr/>
        </p:nvSpPr>
        <p:spPr>
          <a:xfrm rot="10800000">
            <a:off x="11358835" y="1359748"/>
            <a:ext cx="144054" cy="144055"/>
          </a:xfrm>
          <a:custGeom>
            <a:avLst/>
            <a:gdLst>
              <a:gd name="connsiteX0" fmla="*/ 118872 w 118871"/>
              <a:gd name="connsiteY0" fmla="*/ 59436 h 118872"/>
              <a:gd name="connsiteX1" fmla="*/ 59436 w 118871"/>
              <a:gd name="connsiteY1" fmla="*/ 118872 h 118872"/>
              <a:gd name="connsiteX2" fmla="*/ 0 w 118871"/>
              <a:gd name="connsiteY2" fmla="*/ 59436 h 118872"/>
              <a:gd name="connsiteX3" fmla="*/ 59436 w 118871"/>
              <a:gd name="connsiteY3" fmla="*/ 0 h 118872"/>
              <a:gd name="connsiteX4" fmla="*/ 118872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1" h="118872">
                <a:moveTo>
                  <a:pt x="118872" y="59436"/>
                </a:moveTo>
                <a:cubicBezTo>
                  <a:pt x="118872" y="92259"/>
                  <a:pt x="92259" y="118872"/>
                  <a:pt x="59436" y="118872"/>
                </a:cubicBezTo>
                <a:cubicBezTo>
                  <a:pt x="26613" y="118872"/>
                  <a:pt x="0" y="92259"/>
                  <a:pt x="0" y="59436"/>
                </a:cubicBezTo>
                <a:cubicBezTo>
                  <a:pt x="0" y="26613"/>
                  <a:pt x="26613" y="0"/>
                  <a:pt x="59436" y="0"/>
                </a:cubicBezTo>
                <a:cubicBezTo>
                  <a:pt x="92259" y="0"/>
                  <a:pt x="118872" y="26613"/>
                  <a:pt x="118872" y="59436"/>
                </a:cubicBez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/>
          <p:cNvSpPr/>
          <p:nvPr/>
        </p:nvSpPr>
        <p:spPr>
          <a:xfrm rot="10800000">
            <a:off x="11423964" y="1461937"/>
            <a:ext cx="11543" cy="835200"/>
          </a:xfrm>
          <a:custGeom>
            <a:avLst/>
            <a:gdLst>
              <a:gd name="connsiteX0" fmla="*/ 0 w 9525"/>
              <a:gd name="connsiteY0" fmla="*/ 0 h 1062551"/>
              <a:gd name="connsiteX1" fmla="*/ 9525 w 9525"/>
              <a:gd name="connsiteY1" fmla="*/ 0 h 1062551"/>
              <a:gd name="connsiteX2" fmla="*/ 9525 w 9525"/>
              <a:gd name="connsiteY2" fmla="*/ 1062552 h 1062551"/>
              <a:gd name="connsiteX3" fmla="*/ 0 w 9525"/>
              <a:gd name="connsiteY3" fmla="*/ 1062552 h 106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" h="1062551">
                <a:moveTo>
                  <a:pt x="0" y="0"/>
                </a:moveTo>
                <a:lnTo>
                  <a:pt x="9525" y="0"/>
                </a:lnTo>
                <a:lnTo>
                  <a:pt x="9525" y="1062552"/>
                </a:lnTo>
                <a:lnTo>
                  <a:pt x="0" y="1062552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/>
          <p:cNvSpPr/>
          <p:nvPr/>
        </p:nvSpPr>
        <p:spPr>
          <a:xfrm>
            <a:off x="3179416" y="1211891"/>
            <a:ext cx="436227" cy="436227"/>
          </a:xfrm>
          <a:custGeom>
            <a:avLst/>
            <a:gdLst>
              <a:gd name="connsiteX0" fmla="*/ 359969 w 359968"/>
              <a:gd name="connsiteY0" fmla="*/ 179984 h 359968"/>
              <a:gd name="connsiteX1" fmla="*/ 179985 w 359968"/>
              <a:gd name="connsiteY1" fmla="*/ 359969 h 359968"/>
              <a:gd name="connsiteX2" fmla="*/ 0 w 359968"/>
              <a:gd name="connsiteY2" fmla="*/ 179984 h 359968"/>
              <a:gd name="connsiteX3" fmla="*/ 179985 w 359968"/>
              <a:gd name="connsiteY3" fmla="*/ 0 h 359968"/>
              <a:gd name="connsiteX4" fmla="*/ 359969 w 359968"/>
              <a:gd name="connsiteY4" fmla="*/ 179984 h 35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68" h="359968">
                <a:moveTo>
                  <a:pt x="359969" y="179984"/>
                </a:moveTo>
                <a:cubicBezTo>
                  <a:pt x="359969" y="279387"/>
                  <a:pt x="279387" y="359969"/>
                  <a:pt x="179985" y="359969"/>
                </a:cubicBezTo>
                <a:cubicBezTo>
                  <a:pt x="80582" y="359969"/>
                  <a:pt x="0" y="279387"/>
                  <a:pt x="0" y="179984"/>
                </a:cubicBezTo>
                <a:cubicBezTo>
                  <a:pt x="0" y="80582"/>
                  <a:pt x="80582" y="0"/>
                  <a:pt x="179985" y="0"/>
                </a:cubicBezTo>
                <a:cubicBezTo>
                  <a:pt x="279387" y="0"/>
                  <a:pt x="359969" y="80582"/>
                  <a:pt x="359969" y="17998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/>
          <p:cNvSpPr/>
          <p:nvPr/>
        </p:nvSpPr>
        <p:spPr>
          <a:xfrm>
            <a:off x="3324784" y="1359736"/>
            <a:ext cx="144055" cy="144055"/>
          </a:xfrm>
          <a:custGeom>
            <a:avLst/>
            <a:gdLst>
              <a:gd name="connsiteX0" fmla="*/ 118872 w 118872"/>
              <a:gd name="connsiteY0" fmla="*/ 59436 h 118872"/>
              <a:gd name="connsiteX1" fmla="*/ 59436 w 118872"/>
              <a:gd name="connsiteY1" fmla="*/ 118872 h 118872"/>
              <a:gd name="connsiteX2" fmla="*/ 0 w 118872"/>
              <a:gd name="connsiteY2" fmla="*/ 59436 h 118872"/>
              <a:gd name="connsiteX3" fmla="*/ 59436 w 118872"/>
              <a:gd name="connsiteY3" fmla="*/ 0 h 118872"/>
              <a:gd name="connsiteX4" fmla="*/ 118872 w 118872"/>
              <a:gd name="connsiteY4" fmla="*/ 59436 h 1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" h="118872">
                <a:moveTo>
                  <a:pt x="118872" y="59436"/>
                </a:moveTo>
                <a:cubicBezTo>
                  <a:pt x="118872" y="92259"/>
                  <a:pt x="92259" y="118872"/>
                  <a:pt x="59436" y="118872"/>
                </a:cubicBezTo>
                <a:cubicBezTo>
                  <a:pt x="26613" y="118872"/>
                  <a:pt x="0" y="92259"/>
                  <a:pt x="0" y="59436"/>
                </a:cubicBezTo>
                <a:cubicBezTo>
                  <a:pt x="0" y="26613"/>
                  <a:pt x="26613" y="0"/>
                  <a:pt x="59436" y="0"/>
                </a:cubicBezTo>
                <a:cubicBezTo>
                  <a:pt x="92259" y="0"/>
                  <a:pt x="118872" y="26613"/>
                  <a:pt x="118872" y="59436"/>
                </a:cubicBez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: Shape 82"/>
          <p:cNvSpPr/>
          <p:nvPr/>
        </p:nvSpPr>
        <p:spPr>
          <a:xfrm>
            <a:off x="3391575" y="1465632"/>
            <a:ext cx="11543" cy="835200"/>
          </a:xfrm>
          <a:custGeom>
            <a:avLst/>
            <a:gdLst>
              <a:gd name="connsiteX0" fmla="*/ 0 w 9525"/>
              <a:gd name="connsiteY0" fmla="*/ 0 h 1062551"/>
              <a:gd name="connsiteX1" fmla="*/ 9525 w 9525"/>
              <a:gd name="connsiteY1" fmla="*/ 0 h 1062551"/>
              <a:gd name="connsiteX2" fmla="*/ 9525 w 9525"/>
              <a:gd name="connsiteY2" fmla="*/ 1062552 h 1062551"/>
              <a:gd name="connsiteX3" fmla="*/ 0 w 9525"/>
              <a:gd name="connsiteY3" fmla="*/ 1062552 h 106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" h="1062551">
                <a:moveTo>
                  <a:pt x="0" y="0"/>
                </a:moveTo>
                <a:lnTo>
                  <a:pt x="9525" y="0"/>
                </a:lnTo>
                <a:lnTo>
                  <a:pt x="9525" y="1062552"/>
                </a:lnTo>
                <a:lnTo>
                  <a:pt x="0" y="1062552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/>
          <p:cNvSpPr/>
          <p:nvPr/>
        </p:nvSpPr>
        <p:spPr>
          <a:xfrm rot="10800000" flipH="1">
            <a:off x="1864175" y="1453536"/>
            <a:ext cx="10800" cy="834647"/>
          </a:xfrm>
          <a:custGeom>
            <a:avLst/>
            <a:gdLst>
              <a:gd name="connsiteX0" fmla="*/ 0 w 9525"/>
              <a:gd name="connsiteY0" fmla="*/ 0 h 1062551"/>
              <a:gd name="connsiteX1" fmla="*/ 9525 w 9525"/>
              <a:gd name="connsiteY1" fmla="*/ 0 h 1062551"/>
              <a:gd name="connsiteX2" fmla="*/ 9525 w 9525"/>
              <a:gd name="connsiteY2" fmla="*/ 1062552 h 1062551"/>
              <a:gd name="connsiteX3" fmla="*/ 0 w 9525"/>
              <a:gd name="connsiteY3" fmla="*/ 1062552 h 106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" h="1062551">
                <a:moveTo>
                  <a:pt x="0" y="0"/>
                </a:moveTo>
                <a:lnTo>
                  <a:pt x="9525" y="0"/>
                </a:lnTo>
                <a:lnTo>
                  <a:pt x="9525" y="1062552"/>
                </a:lnTo>
                <a:lnTo>
                  <a:pt x="0" y="1062552"/>
                </a:lnTo>
                <a:close/>
              </a:path>
            </a:pathLst>
          </a:custGeom>
          <a:solidFill>
            <a:srgbClr val="00387A"/>
          </a:solidFill>
          <a:ln w="127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8" name="Freeform: Shape 87"/>
          <p:cNvSpPr/>
          <p:nvPr/>
        </p:nvSpPr>
        <p:spPr>
          <a:xfrm>
            <a:off x="6507853" y="1454776"/>
            <a:ext cx="11543" cy="835200"/>
          </a:xfrm>
          <a:custGeom>
            <a:avLst/>
            <a:gdLst>
              <a:gd name="connsiteX0" fmla="*/ 0 w 9525"/>
              <a:gd name="connsiteY0" fmla="*/ 0 h 1062551"/>
              <a:gd name="connsiteX1" fmla="*/ 9525 w 9525"/>
              <a:gd name="connsiteY1" fmla="*/ 0 h 1062551"/>
              <a:gd name="connsiteX2" fmla="*/ 9525 w 9525"/>
              <a:gd name="connsiteY2" fmla="*/ 1062552 h 1062551"/>
              <a:gd name="connsiteX3" fmla="*/ 0 w 9525"/>
              <a:gd name="connsiteY3" fmla="*/ 1062552 h 106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" h="1062551">
                <a:moveTo>
                  <a:pt x="0" y="0"/>
                </a:moveTo>
                <a:lnTo>
                  <a:pt x="9525" y="0"/>
                </a:lnTo>
                <a:lnTo>
                  <a:pt x="9525" y="1062552"/>
                </a:lnTo>
                <a:lnTo>
                  <a:pt x="0" y="1062552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6526290" y="1265469"/>
            <a:ext cx="1554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mfortaa Medium" pitchFamily="2" charset="0"/>
              </a:rPr>
              <a:t>Education</a:t>
            </a:r>
            <a:endParaRPr lang="en-US" sz="1400" dirty="0">
              <a:solidFill>
                <a:schemeClr val="bg1"/>
              </a:solidFill>
              <a:latin typeface="Comfortaa Medium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099086" y="1271013"/>
            <a:ext cx="1554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mfortaa Medium" pitchFamily="2" charset="0"/>
              </a:rPr>
              <a:t>R &amp; D</a:t>
            </a:r>
            <a:endParaRPr lang="en-US" sz="1400" dirty="0">
              <a:solidFill>
                <a:schemeClr val="bg1"/>
              </a:solidFill>
              <a:latin typeface="Comfortaa Medium" pitchFamily="2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565675" y="1272019"/>
            <a:ext cx="2002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mfortaa Medium" pitchFamily="2" charset="0"/>
              </a:rPr>
              <a:t>Healthcare</a:t>
            </a:r>
            <a:endParaRPr lang="en-US" sz="1400" dirty="0">
              <a:solidFill>
                <a:schemeClr val="bg1"/>
              </a:solidFill>
              <a:latin typeface="Comfortaa Medium" pitchFamily="2" charset="0"/>
            </a:endParaRPr>
          </a:p>
        </p:txBody>
      </p:sp>
      <p:sp>
        <p:nvSpPr>
          <p:cNvPr id="108" name="Freeform: Shape 107"/>
          <p:cNvSpPr/>
          <p:nvPr/>
        </p:nvSpPr>
        <p:spPr>
          <a:xfrm>
            <a:off x="205515" y="1216929"/>
            <a:ext cx="512745" cy="429303"/>
          </a:xfrm>
          <a:custGeom>
            <a:avLst/>
            <a:gdLst>
              <a:gd name="connsiteX0" fmla="*/ 179984 w 769696"/>
              <a:gd name="connsiteY0" fmla="*/ 10 h 359978"/>
              <a:gd name="connsiteX1" fmla="*/ 0 w 769696"/>
              <a:gd name="connsiteY1" fmla="*/ 179994 h 359978"/>
              <a:gd name="connsiteX2" fmla="*/ 0 w 769696"/>
              <a:gd name="connsiteY2" fmla="*/ 179994 h 359978"/>
              <a:gd name="connsiteX3" fmla="*/ 179984 w 769696"/>
              <a:gd name="connsiteY3" fmla="*/ 359979 h 359978"/>
              <a:gd name="connsiteX4" fmla="*/ 769696 w 769696"/>
              <a:gd name="connsiteY4" fmla="*/ 359979 h 359978"/>
              <a:gd name="connsiteX5" fmla="*/ 769696 w 769696"/>
              <a:gd name="connsiteY5" fmla="*/ 0 h 359978"/>
              <a:gd name="connsiteX6" fmla="*/ 179984 w 769696"/>
              <a:gd name="connsiteY6" fmla="*/ 0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96" h="359978">
                <a:moveTo>
                  <a:pt x="179984" y="10"/>
                </a:moveTo>
                <a:cubicBezTo>
                  <a:pt x="80581" y="10"/>
                  <a:pt x="0" y="80591"/>
                  <a:pt x="0" y="179994"/>
                </a:cubicBezTo>
                <a:lnTo>
                  <a:pt x="0" y="179994"/>
                </a:lnTo>
                <a:cubicBezTo>
                  <a:pt x="0" y="279397"/>
                  <a:pt x="80581" y="359979"/>
                  <a:pt x="179984" y="359979"/>
                </a:cubicBezTo>
                <a:lnTo>
                  <a:pt x="769696" y="359979"/>
                </a:lnTo>
                <a:lnTo>
                  <a:pt x="769696" y="0"/>
                </a:lnTo>
                <a:lnTo>
                  <a:pt x="179984" y="0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13320" y="2464560"/>
            <a:ext cx="1512508" cy="8163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90" y="4390761"/>
            <a:ext cx="1138706" cy="20816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64048" y="5342203"/>
            <a:ext cx="633980" cy="615084"/>
          </a:xfrm>
          <a:prstGeom prst="rect">
            <a:avLst/>
          </a:prstGeom>
        </p:spPr>
      </p:pic>
      <p:pic>
        <p:nvPicPr>
          <p:cNvPr id="138" name="Picture 137" descr="IIT Hyderabad (@IITHyderabad) | Twitt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2" t="12037" r="13958" b="20135"/>
          <a:stretch>
            <a:fillRect/>
          </a:stretch>
        </p:blipFill>
        <p:spPr bwMode="auto">
          <a:xfrm>
            <a:off x="7753398" y="5657851"/>
            <a:ext cx="883681" cy="88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IT Gandhinagar | Hom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234" y="3979226"/>
            <a:ext cx="774531" cy="77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324" y="4793684"/>
            <a:ext cx="883671" cy="880909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753" y="3134274"/>
            <a:ext cx="762422" cy="767015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8405" y="5492200"/>
            <a:ext cx="929626" cy="468128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 rotWithShape="1">
          <a:blip r:embed="rId9" cstate="print"/>
          <a:srcRect l="24872" r="17714"/>
          <a:stretch>
            <a:fillRect/>
          </a:stretch>
        </p:blipFill>
        <p:spPr>
          <a:xfrm>
            <a:off x="11020462" y="3172387"/>
            <a:ext cx="912932" cy="825730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239" y="4884843"/>
            <a:ext cx="1092540" cy="3459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37" y="2528095"/>
            <a:ext cx="1092276" cy="3659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476" y="4249098"/>
            <a:ext cx="478616" cy="8439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212" y="3266382"/>
            <a:ext cx="699842" cy="7670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368" y="3511076"/>
            <a:ext cx="1029495" cy="51474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737" y="2511003"/>
            <a:ext cx="768481" cy="65194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6"/>
          <a:srcRect l="28428" r="33418"/>
          <a:stretch>
            <a:fillRect/>
          </a:stretch>
        </p:blipFill>
        <p:spPr>
          <a:xfrm>
            <a:off x="9220241" y="2445334"/>
            <a:ext cx="837127" cy="105316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678" y="3691419"/>
            <a:ext cx="774532" cy="77798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71779" y="4202183"/>
            <a:ext cx="1141948" cy="37715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43" y="4968913"/>
            <a:ext cx="1618715" cy="45687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" t="27663" r="2793" b="32400"/>
          <a:stretch>
            <a:fillRect/>
          </a:stretch>
        </p:blipFill>
        <p:spPr>
          <a:xfrm>
            <a:off x="1192362" y="3493584"/>
            <a:ext cx="1302092" cy="55453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04404" y="2492002"/>
            <a:ext cx="833997" cy="5486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9" t="14466" r="16648"/>
          <a:stretch>
            <a:fillRect/>
          </a:stretch>
        </p:blipFill>
        <p:spPr>
          <a:xfrm>
            <a:off x="7772826" y="2446055"/>
            <a:ext cx="810276" cy="679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495" y="4593562"/>
            <a:ext cx="698898" cy="6988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592" y="2457969"/>
            <a:ext cx="704983" cy="7049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3" t="-1" r="37574" b="47353"/>
          <a:stretch>
            <a:fillRect/>
          </a:stretch>
        </p:blipFill>
        <p:spPr>
          <a:xfrm>
            <a:off x="6221346" y="5640881"/>
            <a:ext cx="675175" cy="7322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76" y="4048119"/>
            <a:ext cx="695948" cy="7211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275" y="4823881"/>
            <a:ext cx="835307" cy="7211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7" t="7108" r="15204" b="4368"/>
          <a:stretch>
            <a:fillRect/>
          </a:stretch>
        </p:blipFill>
        <p:spPr>
          <a:xfrm>
            <a:off x="6164980" y="3280864"/>
            <a:ext cx="731541" cy="6987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976991" y="412553"/>
            <a:ext cx="3021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6D7381"/>
                </a:solidFill>
                <a:latin typeface="Montserrat" panose="02000505000000020004" pitchFamily="2" charset="0"/>
              </a:rPr>
              <a:t>Organizations that trust us</a:t>
            </a:r>
            <a:endParaRPr lang="en-US" sz="1400" dirty="0">
              <a:solidFill>
                <a:srgbClr val="6D7381"/>
              </a:solidFill>
              <a:latin typeface="Montserrat" panose="02000505000000020004" pitchFamily="2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727397" y="548635"/>
            <a:ext cx="712076" cy="73339"/>
            <a:chOff x="2558013" y="2071365"/>
            <a:chExt cx="587618" cy="64712"/>
          </a:xfrm>
        </p:grpSpPr>
        <p:sp>
          <p:nvSpPr>
            <p:cNvPr id="28" name="Oval 27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004" y="4317954"/>
            <a:ext cx="992187" cy="5512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/>
          <p:cNvSpPr/>
          <p:nvPr/>
        </p:nvSpPr>
        <p:spPr>
          <a:xfrm>
            <a:off x="9593894" y="1529334"/>
            <a:ext cx="952786" cy="436227"/>
          </a:xfrm>
          <a:custGeom>
            <a:avLst/>
            <a:gdLst>
              <a:gd name="connsiteX0" fmla="*/ 0 w 1697888"/>
              <a:gd name="connsiteY0" fmla="*/ 0 h 359978"/>
              <a:gd name="connsiteX1" fmla="*/ 1697889 w 1697888"/>
              <a:gd name="connsiteY1" fmla="*/ 0 h 359978"/>
              <a:gd name="connsiteX2" fmla="*/ 1697889 w 1697888"/>
              <a:gd name="connsiteY2" fmla="*/ 359978 h 359978"/>
              <a:gd name="connsiteX3" fmla="*/ 0 w 1697888"/>
              <a:gd name="connsiteY3" fmla="*/ 359978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888" h="359978">
                <a:moveTo>
                  <a:pt x="0" y="0"/>
                </a:moveTo>
                <a:lnTo>
                  <a:pt x="1697889" y="0"/>
                </a:lnTo>
                <a:lnTo>
                  <a:pt x="1697889" y="359978"/>
                </a:lnTo>
                <a:lnTo>
                  <a:pt x="0" y="359978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/>
          <p:cNvSpPr/>
          <p:nvPr/>
        </p:nvSpPr>
        <p:spPr>
          <a:xfrm rot="10800000">
            <a:off x="10508550" y="1527576"/>
            <a:ext cx="512745" cy="439534"/>
          </a:xfrm>
          <a:custGeom>
            <a:avLst/>
            <a:gdLst>
              <a:gd name="connsiteX0" fmla="*/ 179984 w 769696"/>
              <a:gd name="connsiteY0" fmla="*/ 10 h 359978"/>
              <a:gd name="connsiteX1" fmla="*/ 0 w 769696"/>
              <a:gd name="connsiteY1" fmla="*/ 179994 h 359978"/>
              <a:gd name="connsiteX2" fmla="*/ 0 w 769696"/>
              <a:gd name="connsiteY2" fmla="*/ 179994 h 359978"/>
              <a:gd name="connsiteX3" fmla="*/ 179984 w 769696"/>
              <a:gd name="connsiteY3" fmla="*/ 359979 h 359978"/>
              <a:gd name="connsiteX4" fmla="*/ 769696 w 769696"/>
              <a:gd name="connsiteY4" fmla="*/ 359979 h 359978"/>
              <a:gd name="connsiteX5" fmla="*/ 769696 w 769696"/>
              <a:gd name="connsiteY5" fmla="*/ 0 h 359978"/>
              <a:gd name="connsiteX6" fmla="*/ 179984 w 769696"/>
              <a:gd name="connsiteY6" fmla="*/ 0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96" h="359978">
                <a:moveTo>
                  <a:pt x="179984" y="10"/>
                </a:moveTo>
                <a:cubicBezTo>
                  <a:pt x="80581" y="10"/>
                  <a:pt x="0" y="80591"/>
                  <a:pt x="0" y="179994"/>
                </a:cubicBezTo>
                <a:lnTo>
                  <a:pt x="0" y="179994"/>
                </a:lnTo>
                <a:cubicBezTo>
                  <a:pt x="0" y="279397"/>
                  <a:pt x="80581" y="359979"/>
                  <a:pt x="179984" y="359979"/>
                </a:cubicBezTo>
                <a:lnTo>
                  <a:pt x="769696" y="359979"/>
                </a:lnTo>
                <a:lnTo>
                  <a:pt x="769696" y="0"/>
                </a:lnTo>
                <a:lnTo>
                  <a:pt x="179984" y="0"/>
                </a:ln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Freeform: Shape 106"/>
          <p:cNvSpPr/>
          <p:nvPr/>
        </p:nvSpPr>
        <p:spPr>
          <a:xfrm>
            <a:off x="1676204" y="1532170"/>
            <a:ext cx="1234864" cy="429747"/>
          </a:xfrm>
          <a:custGeom>
            <a:avLst/>
            <a:gdLst>
              <a:gd name="connsiteX0" fmla="*/ 0 w 1697888"/>
              <a:gd name="connsiteY0" fmla="*/ 0 h 359978"/>
              <a:gd name="connsiteX1" fmla="*/ 1697888 w 1697888"/>
              <a:gd name="connsiteY1" fmla="*/ 0 h 359978"/>
              <a:gd name="connsiteX2" fmla="*/ 1697888 w 1697888"/>
              <a:gd name="connsiteY2" fmla="*/ 359978 h 359978"/>
              <a:gd name="connsiteX3" fmla="*/ 0 w 1697888"/>
              <a:gd name="connsiteY3" fmla="*/ 359978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888" h="359978">
                <a:moveTo>
                  <a:pt x="0" y="0"/>
                </a:moveTo>
                <a:lnTo>
                  <a:pt x="1697888" y="0"/>
                </a:lnTo>
                <a:lnTo>
                  <a:pt x="1697888" y="359978"/>
                </a:lnTo>
                <a:lnTo>
                  <a:pt x="0" y="359978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/>
          <p:cNvSpPr/>
          <p:nvPr/>
        </p:nvSpPr>
        <p:spPr>
          <a:xfrm>
            <a:off x="2825718" y="1529334"/>
            <a:ext cx="1496028" cy="436239"/>
          </a:xfrm>
          <a:custGeom>
            <a:avLst/>
            <a:gdLst>
              <a:gd name="connsiteX0" fmla="*/ 0 w 1697888"/>
              <a:gd name="connsiteY0" fmla="*/ 0 h 359978"/>
              <a:gd name="connsiteX1" fmla="*/ 1697889 w 1697888"/>
              <a:gd name="connsiteY1" fmla="*/ 0 h 359978"/>
              <a:gd name="connsiteX2" fmla="*/ 1697889 w 1697888"/>
              <a:gd name="connsiteY2" fmla="*/ 359978 h 359978"/>
              <a:gd name="connsiteX3" fmla="*/ 0 w 1697888"/>
              <a:gd name="connsiteY3" fmla="*/ 359978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888" h="359978">
                <a:moveTo>
                  <a:pt x="0" y="0"/>
                </a:moveTo>
                <a:lnTo>
                  <a:pt x="1697889" y="0"/>
                </a:lnTo>
                <a:lnTo>
                  <a:pt x="1697889" y="359978"/>
                </a:lnTo>
                <a:lnTo>
                  <a:pt x="0" y="359978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/>
          <p:cNvSpPr/>
          <p:nvPr/>
        </p:nvSpPr>
        <p:spPr>
          <a:xfrm>
            <a:off x="4327516" y="1534068"/>
            <a:ext cx="1908744" cy="436227"/>
          </a:xfrm>
          <a:custGeom>
            <a:avLst/>
            <a:gdLst>
              <a:gd name="connsiteX0" fmla="*/ 0 w 1697888"/>
              <a:gd name="connsiteY0" fmla="*/ 0 h 359978"/>
              <a:gd name="connsiteX1" fmla="*/ 1697888 w 1697888"/>
              <a:gd name="connsiteY1" fmla="*/ 0 h 359978"/>
              <a:gd name="connsiteX2" fmla="*/ 1697888 w 1697888"/>
              <a:gd name="connsiteY2" fmla="*/ 359978 h 359978"/>
              <a:gd name="connsiteX3" fmla="*/ 0 w 1697888"/>
              <a:gd name="connsiteY3" fmla="*/ 359978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888" h="359978">
                <a:moveTo>
                  <a:pt x="0" y="0"/>
                </a:moveTo>
                <a:lnTo>
                  <a:pt x="1697888" y="0"/>
                </a:lnTo>
                <a:lnTo>
                  <a:pt x="1697888" y="359978"/>
                </a:lnTo>
                <a:lnTo>
                  <a:pt x="0" y="359978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/>
          <p:cNvSpPr/>
          <p:nvPr/>
        </p:nvSpPr>
        <p:spPr>
          <a:xfrm>
            <a:off x="7773570" y="1534080"/>
            <a:ext cx="1838714" cy="436239"/>
          </a:xfrm>
          <a:custGeom>
            <a:avLst/>
            <a:gdLst>
              <a:gd name="connsiteX0" fmla="*/ 0 w 1697888"/>
              <a:gd name="connsiteY0" fmla="*/ 0 h 359978"/>
              <a:gd name="connsiteX1" fmla="*/ 1697888 w 1697888"/>
              <a:gd name="connsiteY1" fmla="*/ 0 h 359978"/>
              <a:gd name="connsiteX2" fmla="*/ 1697888 w 1697888"/>
              <a:gd name="connsiteY2" fmla="*/ 359978 h 359978"/>
              <a:gd name="connsiteX3" fmla="*/ 0 w 1697888"/>
              <a:gd name="connsiteY3" fmla="*/ 359978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888" h="359978">
                <a:moveTo>
                  <a:pt x="0" y="0"/>
                </a:moveTo>
                <a:lnTo>
                  <a:pt x="1697888" y="0"/>
                </a:lnTo>
                <a:lnTo>
                  <a:pt x="1697888" y="359978"/>
                </a:lnTo>
                <a:lnTo>
                  <a:pt x="0" y="359978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/>
          <p:cNvSpPr/>
          <p:nvPr/>
        </p:nvSpPr>
        <p:spPr>
          <a:xfrm>
            <a:off x="6271210" y="1534080"/>
            <a:ext cx="1512780" cy="436239"/>
          </a:xfrm>
          <a:custGeom>
            <a:avLst/>
            <a:gdLst>
              <a:gd name="connsiteX0" fmla="*/ 0 w 1697888"/>
              <a:gd name="connsiteY0" fmla="*/ 0 h 359978"/>
              <a:gd name="connsiteX1" fmla="*/ 1697889 w 1697888"/>
              <a:gd name="connsiteY1" fmla="*/ 0 h 359978"/>
              <a:gd name="connsiteX2" fmla="*/ 1697889 w 1697888"/>
              <a:gd name="connsiteY2" fmla="*/ 359978 h 359978"/>
              <a:gd name="connsiteX3" fmla="*/ 0 w 1697888"/>
              <a:gd name="connsiteY3" fmla="*/ 359978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888" h="359978">
                <a:moveTo>
                  <a:pt x="0" y="0"/>
                </a:moveTo>
                <a:lnTo>
                  <a:pt x="1697889" y="0"/>
                </a:lnTo>
                <a:lnTo>
                  <a:pt x="1697889" y="359978"/>
                </a:lnTo>
                <a:lnTo>
                  <a:pt x="0" y="359978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/>
          <p:cNvSpPr/>
          <p:nvPr/>
        </p:nvSpPr>
        <p:spPr>
          <a:xfrm rot="10800000">
            <a:off x="6019653" y="1534080"/>
            <a:ext cx="436227" cy="436227"/>
          </a:xfrm>
          <a:custGeom>
            <a:avLst/>
            <a:gdLst>
              <a:gd name="connsiteX0" fmla="*/ 359969 w 359968"/>
              <a:gd name="connsiteY0" fmla="*/ 179984 h 359968"/>
              <a:gd name="connsiteX1" fmla="*/ 179984 w 359968"/>
              <a:gd name="connsiteY1" fmla="*/ 359969 h 359968"/>
              <a:gd name="connsiteX2" fmla="*/ 0 w 359968"/>
              <a:gd name="connsiteY2" fmla="*/ 179984 h 359968"/>
              <a:gd name="connsiteX3" fmla="*/ 179984 w 359968"/>
              <a:gd name="connsiteY3" fmla="*/ 0 h 359968"/>
              <a:gd name="connsiteX4" fmla="*/ 359969 w 359968"/>
              <a:gd name="connsiteY4" fmla="*/ 179984 h 35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68" h="359968">
                <a:moveTo>
                  <a:pt x="359969" y="179984"/>
                </a:moveTo>
                <a:cubicBezTo>
                  <a:pt x="359969" y="279387"/>
                  <a:pt x="279387" y="359969"/>
                  <a:pt x="179984" y="359969"/>
                </a:cubicBezTo>
                <a:cubicBezTo>
                  <a:pt x="80582" y="359969"/>
                  <a:pt x="0" y="279387"/>
                  <a:pt x="0" y="179984"/>
                </a:cubicBezTo>
                <a:cubicBezTo>
                  <a:pt x="0" y="80582"/>
                  <a:pt x="80582" y="0"/>
                  <a:pt x="179984" y="0"/>
                </a:cubicBezTo>
                <a:cubicBezTo>
                  <a:pt x="279387" y="0"/>
                  <a:pt x="359969" y="80582"/>
                  <a:pt x="359969" y="17998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/>
          <p:cNvSpPr/>
          <p:nvPr/>
        </p:nvSpPr>
        <p:spPr>
          <a:xfrm rot="10800000">
            <a:off x="6166490" y="1680167"/>
            <a:ext cx="144054" cy="144055"/>
          </a:xfrm>
          <a:custGeom>
            <a:avLst/>
            <a:gdLst>
              <a:gd name="connsiteX0" fmla="*/ 118872 w 118871"/>
              <a:gd name="connsiteY0" fmla="*/ 59436 h 118872"/>
              <a:gd name="connsiteX1" fmla="*/ 59436 w 118871"/>
              <a:gd name="connsiteY1" fmla="*/ 118872 h 118872"/>
              <a:gd name="connsiteX2" fmla="*/ 0 w 118871"/>
              <a:gd name="connsiteY2" fmla="*/ 59436 h 118872"/>
              <a:gd name="connsiteX3" fmla="*/ 59436 w 118871"/>
              <a:gd name="connsiteY3" fmla="*/ 0 h 118872"/>
              <a:gd name="connsiteX4" fmla="*/ 118872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1" h="118872">
                <a:moveTo>
                  <a:pt x="118872" y="59436"/>
                </a:moveTo>
                <a:cubicBezTo>
                  <a:pt x="118872" y="92259"/>
                  <a:pt x="92259" y="118872"/>
                  <a:pt x="59436" y="118872"/>
                </a:cubicBezTo>
                <a:cubicBezTo>
                  <a:pt x="26613" y="118872"/>
                  <a:pt x="0" y="92259"/>
                  <a:pt x="0" y="59436"/>
                </a:cubicBezTo>
                <a:cubicBezTo>
                  <a:pt x="0" y="26613"/>
                  <a:pt x="26613" y="0"/>
                  <a:pt x="59436" y="0"/>
                </a:cubicBezTo>
                <a:cubicBezTo>
                  <a:pt x="92259" y="0"/>
                  <a:pt x="118872" y="26613"/>
                  <a:pt x="118872" y="59436"/>
                </a:cubicBez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/>
          <p:cNvSpPr/>
          <p:nvPr/>
        </p:nvSpPr>
        <p:spPr>
          <a:xfrm>
            <a:off x="7572875" y="1534080"/>
            <a:ext cx="436227" cy="436227"/>
          </a:xfrm>
          <a:custGeom>
            <a:avLst/>
            <a:gdLst>
              <a:gd name="connsiteX0" fmla="*/ 359969 w 359968"/>
              <a:gd name="connsiteY0" fmla="*/ 179984 h 359968"/>
              <a:gd name="connsiteX1" fmla="*/ 179985 w 359968"/>
              <a:gd name="connsiteY1" fmla="*/ 359969 h 359968"/>
              <a:gd name="connsiteX2" fmla="*/ 0 w 359968"/>
              <a:gd name="connsiteY2" fmla="*/ 179984 h 359968"/>
              <a:gd name="connsiteX3" fmla="*/ 179985 w 359968"/>
              <a:gd name="connsiteY3" fmla="*/ 0 h 359968"/>
              <a:gd name="connsiteX4" fmla="*/ 359969 w 359968"/>
              <a:gd name="connsiteY4" fmla="*/ 179984 h 35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68" h="359968">
                <a:moveTo>
                  <a:pt x="359969" y="179984"/>
                </a:moveTo>
                <a:cubicBezTo>
                  <a:pt x="359969" y="279387"/>
                  <a:pt x="279387" y="359969"/>
                  <a:pt x="179985" y="359969"/>
                </a:cubicBezTo>
                <a:cubicBezTo>
                  <a:pt x="80582" y="359969"/>
                  <a:pt x="0" y="279387"/>
                  <a:pt x="0" y="179984"/>
                </a:cubicBezTo>
                <a:cubicBezTo>
                  <a:pt x="0" y="80582"/>
                  <a:pt x="80582" y="0"/>
                  <a:pt x="179985" y="0"/>
                </a:cubicBezTo>
                <a:cubicBezTo>
                  <a:pt x="279387" y="0"/>
                  <a:pt x="359969" y="80582"/>
                  <a:pt x="359969" y="17998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/>
          <p:cNvSpPr/>
          <p:nvPr/>
        </p:nvSpPr>
        <p:spPr>
          <a:xfrm>
            <a:off x="7718961" y="1680167"/>
            <a:ext cx="144055" cy="144055"/>
          </a:xfrm>
          <a:custGeom>
            <a:avLst/>
            <a:gdLst>
              <a:gd name="connsiteX0" fmla="*/ 118872 w 118872"/>
              <a:gd name="connsiteY0" fmla="*/ 59436 h 118872"/>
              <a:gd name="connsiteX1" fmla="*/ 59436 w 118872"/>
              <a:gd name="connsiteY1" fmla="*/ 118872 h 118872"/>
              <a:gd name="connsiteX2" fmla="*/ 0 w 118872"/>
              <a:gd name="connsiteY2" fmla="*/ 59436 h 118872"/>
              <a:gd name="connsiteX3" fmla="*/ 59436 w 118872"/>
              <a:gd name="connsiteY3" fmla="*/ 0 h 118872"/>
              <a:gd name="connsiteX4" fmla="*/ 118872 w 118872"/>
              <a:gd name="connsiteY4" fmla="*/ 59436 h 1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" h="118872">
                <a:moveTo>
                  <a:pt x="118872" y="59436"/>
                </a:moveTo>
                <a:cubicBezTo>
                  <a:pt x="118872" y="92259"/>
                  <a:pt x="92259" y="118872"/>
                  <a:pt x="59436" y="118872"/>
                </a:cubicBezTo>
                <a:cubicBezTo>
                  <a:pt x="26613" y="118872"/>
                  <a:pt x="0" y="92259"/>
                  <a:pt x="0" y="59436"/>
                </a:cubicBezTo>
                <a:cubicBezTo>
                  <a:pt x="0" y="26613"/>
                  <a:pt x="26613" y="0"/>
                  <a:pt x="59436" y="0"/>
                </a:cubicBezTo>
                <a:cubicBezTo>
                  <a:pt x="92259" y="0"/>
                  <a:pt x="118872" y="26613"/>
                  <a:pt x="118872" y="59436"/>
                </a:cubicBez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/>
          <p:cNvSpPr/>
          <p:nvPr/>
        </p:nvSpPr>
        <p:spPr>
          <a:xfrm>
            <a:off x="9381512" y="1534080"/>
            <a:ext cx="436227" cy="436227"/>
          </a:xfrm>
          <a:custGeom>
            <a:avLst/>
            <a:gdLst>
              <a:gd name="connsiteX0" fmla="*/ 359969 w 359968"/>
              <a:gd name="connsiteY0" fmla="*/ 179984 h 359968"/>
              <a:gd name="connsiteX1" fmla="*/ 179984 w 359968"/>
              <a:gd name="connsiteY1" fmla="*/ 359969 h 359968"/>
              <a:gd name="connsiteX2" fmla="*/ 0 w 359968"/>
              <a:gd name="connsiteY2" fmla="*/ 179984 h 359968"/>
              <a:gd name="connsiteX3" fmla="*/ 179984 w 359968"/>
              <a:gd name="connsiteY3" fmla="*/ 0 h 359968"/>
              <a:gd name="connsiteX4" fmla="*/ 359969 w 359968"/>
              <a:gd name="connsiteY4" fmla="*/ 179984 h 35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68" h="359968">
                <a:moveTo>
                  <a:pt x="359969" y="179984"/>
                </a:moveTo>
                <a:cubicBezTo>
                  <a:pt x="359969" y="279387"/>
                  <a:pt x="279387" y="359969"/>
                  <a:pt x="179984" y="359969"/>
                </a:cubicBezTo>
                <a:cubicBezTo>
                  <a:pt x="80582" y="359969"/>
                  <a:pt x="0" y="279387"/>
                  <a:pt x="0" y="179984"/>
                </a:cubicBezTo>
                <a:cubicBezTo>
                  <a:pt x="0" y="80582"/>
                  <a:pt x="80582" y="0"/>
                  <a:pt x="179984" y="0"/>
                </a:cubicBezTo>
                <a:cubicBezTo>
                  <a:pt x="279387" y="0"/>
                  <a:pt x="359969" y="80582"/>
                  <a:pt x="359969" y="17998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/>
          <p:cNvSpPr/>
          <p:nvPr/>
        </p:nvSpPr>
        <p:spPr>
          <a:xfrm>
            <a:off x="9527600" y="1680167"/>
            <a:ext cx="144054" cy="144055"/>
          </a:xfrm>
          <a:custGeom>
            <a:avLst/>
            <a:gdLst>
              <a:gd name="connsiteX0" fmla="*/ 118872 w 118871"/>
              <a:gd name="connsiteY0" fmla="*/ 59436 h 118872"/>
              <a:gd name="connsiteX1" fmla="*/ 59436 w 118871"/>
              <a:gd name="connsiteY1" fmla="*/ 118872 h 118872"/>
              <a:gd name="connsiteX2" fmla="*/ 0 w 118871"/>
              <a:gd name="connsiteY2" fmla="*/ 59436 h 118872"/>
              <a:gd name="connsiteX3" fmla="*/ 59436 w 118871"/>
              <a:gd name="connsiteY3" fmla="*/ 0 h 118872"/>
              <a:gd name="connsiteX4" fmla="*/ 118872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1" h="118872">
                <a:moveTo>
                  <a:pt x="118872" y="59436"/>
                </a:moveTo>
                <a:cubicBezTo>
                  <a:pt x="118872" y="92259"/>
                  <a:pt x="92259" y="118872"/>
                  <a:pt x="59436" y="118872"/>
                </a:cubicBezTo>
                <a:cubicBezTo>
                  <a:pt x="26613" y="118872"/>
                  <a:pt x="0" y="92259"/>
                  <a:pt x="0" y="59436"/>
                </a:cubicBezTo>
                <a:cubicBezTo>
                  <a:pt x="0" y="26613"/>
                  <a:pt x="26613" y="0"/>
                  <a:pt x="59436" y="0"/>
                </a:cubicBezTo>
                <a:cubicBezTo>
                  <a:pt x="92259" y="0"/>
                  <a:pt x="118872" y="26613"/>
                  <a:pt x="118872" y="59436"/>
                </a:cubicBez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/>
          <p:cNvSpPr/>
          <p:nvPr/>
        </p:nvSpPr>
        <p:spPr>
          <a:xfrm rot="10800000">
            <a:off x="6236260" y="1781222"/>
            <a:ext cx="11543" cy="828000"/>
          </a:xfrm>
          <a:custGeom>
            <a:avLst/>
            <a:gdLst>
              <a:gd name="connsiteX0" fmla="*/ 0 w 9525"/>
              <a:gd name="connsiteY0" fmla="*/ 0 h 1062551"/>
              <a:gd name="connsiteX1" fmla="*/ 9525 w 9525"/>
              <a:gd name="connsiteY1" fmla="*/ 0 h 1062551"/>
              <a:gd name="connsiteX2" fmla="*/ 9525 w 9525"/>
              <a:gd name="connsiteY2" fmla="*/ 1062552 h 1062551"/>
              <a:gd name="connsiteX3" fmla="*/ 0 w 9525"/>
              <a:gd name="connsiteY3" fmla="*/ 1062552 h 106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" h="1062551">
                <a:moveTo>
                  <a:pt x="0" y="0"/>
                </a:moveTo>
                <a:lnTo>
                  <a:pt x="9525" y="0"/>
                </a:lnTo>
                <a:lnTo>
                  <a:pt x="9525" y="1062552"/>
                </a:lnTo>
                <a:lnTo>
                  <a:pt x="0" y="1062552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/>
          <p:cNvSpPr/>
          <p:nvPr/>
        </p:nvSpPr>
        <p:spPr>
          <a:xfrm>
            <a:off x="9597317" y="1771199"/>
            <a:ext cx="11543" cy="835200"/>
          </a:xfrm>
          <a:custGeom>
            <a:avLst/>
            <a:gdLst>
              <a:gd name="connsiteX0" fmla="*/ 0 w 9525"/>
              <a:gd name="connsiteY0" fmla="*/ 0 h 1062551"/>
              <a:gd name="connsiteX1" fmla="*/ 9525 w 9525"/>
              <a:gd name="connsiteY1" fmla="*/ 0 h 1062551"/>
              <a:gd name="connsiteX2" fmla="*/ 9525 w 9525"/>
              <a:gd name="connsiteY2" fmla="*/ 1062552 h 1062551"/>
              <a:gd name="connsiteX3" fmla="*/ 0 w 9525"/>
              <a:gd name="connsiteY3" fmla="*/ 1062552 h 106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" h="1062551">
                <a:moveTo>
                  <a:pt x="0" y="0"/>
                </a:moveTo>
                <a:lnTo>
                  <a:pt x="9525" y="0"/>
                </a:lnTo>
                <a:lnTo>
                  <a:pt x="9525" y="1062552"/>
                </a:lnTo>
                <a:lnTo>
                  <a:pt x="0" y="1062552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532363" y="1581154"/>
            <a:ext cx="122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mfortaa Medium" pitchFamily="2" charset="0"/>
              </a:rPr>
              <a:t> Consulting</a:t>
            </a:r>
            <a:endParaRPr lang="en-US" sz="1400" dirty="0">
              <a:solidFill>
                <a:schemeClr val="bg1"/>
              </a:solidFill>
              <a:latin typeface="Comfortaa Medium" pitchFamily="2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42216" y="1593558"/>
            <a:ext cx="1245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mfortaa Medium" pitchFamily="2" charset="0"/>
              </a:rPr>
              <a:t> IT / ITES</a:t>
            </a:r>
            <a:endParaRPr lang="en-US" sz="1400" dirty="0">
              <a:solidFill>
                <a:schemeClr val="bg1"/>
              </a:solidFill>
              <a:latin typeface="Comfortaa Medium" pitchFamily="2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445411" y="1593156"/>
            <a:ext cx="1554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mfortaa Medium" pitchFamily="2" charset="0"/>
              </a:rPr>
              <a:t> Manufacturing</a:t>
            </a:r>
            <a:endParaRPr lang="en-US" sz="1400" dirty="0">
              <a:solidFill>
                <a:schemeClr val="bg1"/>
              </a:solidFill>
              <a:latin typeface="Comfortaa Medium" pitchFamily="2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265440" y="1589970"/>
            <a:ext cx="1515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mfortaa Medium" pitchFamily="2" charset="0"/>
              </a:rPr>
              <a:t>BFSI</a:t>
            </a:r>
            <a:endParaRPr lang="en-US" sz="1400" dirty="0">
              <a:solidFill>
                <a:schemeClr val="bg1"/>
              </a:solidFill>
              <a:latin typeface="Comfortaa Medium" pitchFamily="2" charset="0"/>
            </a:endParaRPr>
          </a:p>
        </p:txBody>
      </p:sp>
      <p:sp>
        <p:nvSpPr>
          <p:cNvPr id="52" name="Freeform: Shape 51"/>
          <p:cNvSpPr/>
          <p:nvPr/>
        </p:nvSpPr>
        <p:spPr>
          <a:xfrm rot="10800000">
            <a:off x="2619507" y="1531056"/>
            <a:ext cx="436227" cy="436227"/>
          </a:xfrm>
          <a:custGeom>
            <a:avLst/>
            <a:gdLst>
              <a:gd name="connsiteX0" fmla="*/ 359969 w 359968"/>
              <a:gd name="connsiteY0" fmla="*/ 179984 h 359968"/>
              <a:gd name="connsiteX1" fmla="*/ 179984 w 359968"/>
              <a:gd name="connsiteY1" fmla="*/ 359969 h 359968"/>
              <a:gd name="connsiteX2" fmla="*/ 0 w 359968"/>
              <a:gd name="connsiteY2" fmla="*/ 179984 h 359968"/>
              <a:gd name="connsiteX3" fmla="*/ 179984 w 359968"/>
              <a:gd name="connsiteY3" fmla="*/ 0 h 359968"/>
              <a:gd name="connsiteX4" fmla="*/ 359969 w 359968"/>
              <a:gd name="connsiteY4" fmla="*/ 179984 h 35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68" h="359968">
                <a:moveTo>
                  <a:pt x="359969" y="179984"/>
                </a:moveTo>
                <a:cubicBezTo>
                  <a:pt x="359969" y="279387"/>
                  <a:pt x="279387" y="359969"/>
                  <a:pt x="179984" y="359969"/>
                </a:cubicBezTo>
                <a:cubicBezTo>
                  <a:pt x="80582" y="359969"/>
                  <a:pt x="0" y="279387"/>
                  <a:pt x="0" y="179984"/>
                </a:cubicBezTo>
                <a:cubicBezTo>
                  <a:pt x="0" y="80582"/>
                  <a:pt x="80582" y="0"/>
                  <a:pt x="179984" y="0"/>
                </a:cubicBezTo>
                <a:cubicBezTo>
                  <a:pt x="279387" y="0"/>
                  <a:pt x="359969" y="80582"/>
                  <a:pt x="359969" y="17998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/>
          <p:cNvSpPr/>
          <p:nvPr/>
        </p:nvSpPr>
        <p:spPr>
          <a:xfrm rot="10800000">
            <a:off x="2766344" y="1677143"/>
            <a:ext cx="144054" cy="144055"/>
          </a:xfrm>
          <a:custGeom>
            <a:avLst/>
            <a:gdLst>
              <a:gd name="connsiteX0" fmla="*/ 118872 w 118871"/>
              <a:gd name="connsiteY0" fmla="*/ 59436 h 118872"/>
              <a:gd name="connsiteX1" fmla="*/ 59436 w 118871"/>
              <a:gd name="connsiteY1" fmla="*/ 118872 h 118872"/>
              <a:gd name="connsiteX2" fmla="*/ 0 w 118871"/>
              <a:gd name="connsiteY2" fmla="*/ 59436 h 118872"/>
              <a:gd name="connsiteX3" fmla="*/ 59436 w 118871"/>
              <a:gd name="connsiteY3" fmla="*/ 0 h 118872"/>
              <a:gd name="connsiteX4" fmla="*/ 118872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1" h="118872">
                <a:moveTo>
                  <a:pt x="118872" y="59436"/>
                </a:moveTo>
                <a:cubicBezTo>
                  <a:pt x="118872" y="92259"/>
                  <a:pt x="92259" y="118872"/>
                  <a:pt x="59436" y="118872"/>
                </a:cubicBezTo>
                <a:cubicBezTo>
                  <a:pt x="26613" y="118872"/>
                  <a:pt x="0" y="92259"/>
                  <a:pt x="0" y="59436"/>
                </a:cubicBezTo>
                <a:cubicBezTo>
                  <a:pt x="0" y="26613"/>
                  <a:pt x="26613" y="0"/>
                  <a:pt x="59436" y="0"/>
                </a:cubicBezTo>
                <a:cubicBezTo>
                  <a:pt x="92259" y="0"/>
                  <a:pt x="118872" y="26613"/>
                  <a:pt x="118872" y="59436"/>
                </a:cubicBez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/>
          <p:cNvSpPr/>
          <p:nvPr/>
        </p:nvSpPr>
        <p:spPr>
          <a:xfrm>
            <a:off x="4147221" y="1527576"/>
            <a:ext cx="436227" cy="436227"/>
          </a:xfrm>
          <a:custGeom>
            <a:avLst/>
            <a:gdLst>
              <a:gd name="connsiteX0" fmla="*/ 359969 w 359968"/>
              <a:gd name="connsiteY0" fmla="*/ 179984 h 359968"/>
              <a:gd name="connsiteX1" fmla="*/ 179985 w 359968"/>
              <a:gd name="connsiteY1" fmla="*/ 359969 h 359968"/>
              <a:gd name="connsiteX2" fmla="*/ 0 w 359968"/>
              <a:gd name="connsiteY2" fmla="*/ 179984 h 359968"/>
              <a:gd name="connsiteX3" fmla="*/ 179985 w 359968"/>
              <a:gd name="connsiteY3" fmla="*/ 0 h 359968"/>
              <a:gd name="connsiteX4" fmla="*/ 359969 w 359968"/>
              <a:gd name="connsiteY4" fmla="*/ 179984 h 35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68" h="359968">
                <a:moveTo>
                  <a:pt x="359969" y="179984"/>
                </a:moveTo>
                <a:cubicBezTo>
                  <a:pt x="359969" y="279387"/>
                  <a:pt x="279387" y="359969"/>
                  <a:pt x="179985" y="359969"/>
                </a:cubicBezTo>
                <a:cubicBezTo>
                  <a:pt x="80582" y="359969"/>
                  <a:pt x="0" y="279387"/>
                  <a:pt x="0" y="179984"/>
                </a:cubicBezTo>
                <a:cubicBezTo>
                  <a:pt x="0" y="80582"/>
                  <a:pt x="80582" y="0"/>
                  <a:pt x="179985" y="0"/>
                </a:cubicBezTo>
                <a:cubicBezTo>
                  <a:pt x="279387" y="0"/>
                  <a:pt x="359969" y="80582"/>
                  <a:pt x="359969" y="17998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/>
          <p:cNvSpPr/>
          <p:nvPr/>
        </p:nvSpPr>
        <p:spPr>
          <a:xfrm>
            <a:off x="4292589" y="1675421"/>
            <a:ext cx="144055" cy="144055"/>
          </a:xfrm>
          <a:custGeom>
            <a:avLst/>
            <a:gdLst>
              <a:gd name="connsiteX0" fmla="*/ 118872 w 118872"/>
              <a:gd name="connsiteY0" fmla="*/ 59436 h 118872"/>
              <a:gd name="connsiteX1" fmla="*/ 59436 w 118872"/>
              <a:gd name="connsiteY1" fmla="*/ 118872 h 118872"/>
              <a:gd name="connsiteX2" fmla="*/ 0 w 118872"/>
              <a:gd name="connsiteY2" fmla="*/ 59436 h 118872"/>
              <a:gd name="connsiteX3" fmla="*/ 59436 w 118872"/>
              <a:gd name="connsiteY3" fmla="*/ 0 h 118872"/>
              <a:gd name="connsiteX4" fmla="*/ 118872 w 118872"/>
              <a:gd name="connsiteY4" fmla="*/ 59436 h 1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" h="118872">
                <a:moveTo>
                  <a:pt x="118872" y="59436"/>
                </a:moveTo>
                <a:cubicBezTo>
                  <a:pt x="118872" y="92259"/>
                  <a:pt x="92259" y="118872"/>
                  <a:pt x="59436" y="118872"/>
                </a:cubicBezTo>
                <a:cubicBezTo>
                  <a:pt x="26613" y="118872"/>
                  <a:pt x="0" y="92259"/>
                  <a:pt x="0" y="59436"/>
                </a:cubicBezTo>
                <a:cubicBezTo>
                  <a:pt x="0" y="26613"/>
                  <a:pt x="26613" y="0"/>
                  <a:pt x="59436" y="0"/>
                </a:cubicBezTo>
                <a:cubicBezTo>
                  <a:pt x="92259" y="0"/>
                  <a:pt x="118872" y="26613"/>
                  <a:pt x="118872" y="59436"/>
                </a:cubicBez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/>
          <p:cNvSpPr/>
          <p:nvPr/>
        </p:nvSpPr>
        <p:spPr>
          <a:xfrm>
            <a:off x="4359380" y="1781317"/>
            <a:ext cx="11543" cy="835200"/>
          </a:xfrm>
          <a:custGeom>
            <a:avLst/>
            <a:gdLst>
              <a:gd name="connsiteX0" fmla="*/ 0 w 9525"/>
              <a:gd name="connsiteY0" fmla="*/ 0 h 1062551"/>
              <a:gd name="connsiteX1" fmla="*/ 9525 w 9525"/>
              <a:gd name="connsiteY1" fmla="*/ 0 h 1062551"/>
              <a:gd name="connsiteX2" fmla="*/ 9525 w 9525"/>
              <a:gd name="connsiteY2" fmla="*/ 1062552 h 1062551"/>
              <a:gd name="connsiteX3" fmla="*/ 0 w 9525"/>
              <a:gd name="connsiteY3" fmla="*/ 1062552 h 106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" h="1062551">
                <a:moveTo>
                  <a:pt x="0" y="0"/>
                </a:moveTo>
                <a:lnTo>
                  <a:pt x="9525" y="0"/>
                </a:lnTo>
                <a:lnTo>
                  <a:pt x="9525" y="1062552"/>
                </a:lnTo>
                <a:lnTo>
                  <a:pt x="0" y="1062552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/>
          <p:cNvSpPr/>
          <p:nvPr/>
        </p:nvSpPr>
        <p:spPr>
          <a:xfrm rot="10800000" flipH="1">
            <a:off x="2831980" y="1769221"/>
            <a:ext cx="10800" cy="834647"/>
          </a:xfrm>
          <a:custGeom>
            <a:avLst/>
            <a:gdLst>
              <a:gd name="connsiteX0" fmla="*/ 0 w 9525"/>
              <a:gd name="connsiteY0" fmla="*/ 0 h 1062551"/>
              <a:gd name="connsiteX1" fmla="*/ 9525 w 9525"/>
              <a:gd name="connsiteY1" fmla="*/ 0 h 1062551"/>
              <a:gd name="connsiteX2" fmla="*/ 9525 w 9525"/>
              <a:gd name="connsiteY2" fmla="*/ 1062552 h 1062551"/>
              <a:gd name="connsiteX3" fmla="*/ 0 w 9525"/>
              <a:gd name="connsiteY3" fmla="*/ 1062552 h 106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" h="1062551">
                <a:moveTo>
                  <a:pt x="0" y="0"/>
                </a:moveTo>
                <a:lnTo>
                  <a:pt x="9525" y="0"/>
                </a:lnTo>
                <a:lnTo>
                  <a:pt x="9525" y="1062552"/>
                </a:lnTo>
                <a:lnTo>
                  <a:pt x="0" y="1062552"/>
                </a:lnTo>
                <a:close/>
              </a:path>
            </a:pathLst>
          </a:custGeom>
          <a:solidFill>
            <a:srgbClr val="00387A"/>
          </a:solidFill>
          <a:ln w="127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Freeform: Shape 87"/>
          <p:cNvSpPr/>
          <p:nvPr/>
        </p:nvSpPr>
        <p:spPr>
          <a:xfrm>
            <a:off x="7789558" y="1770461"/>
            <a:ext cx="11543" cy="835200"/>
          </a:xfrm>
          <a:custGeom>
            <a:avLst/>
            <a:gdLst>
              <a:gd name="connsiteX0" fmla="*/ 0 w 9525"/>
              <a:gd name="connsiteY0" fmla="*/ 0 h 1062551"/>
              <a:gd name="connsiteX1" fmla="*/ 9525 w 9525"/>
              <a:gd name="connsiteY1" fmla="*/ 0 h 1062551"/>
              <a:gd name="connsiteX2" fmla="*/ 9525 w 9525"/>
              <a:gd name="connsiteY2" fmla="*/ 1062552 h 1062551"/>
              <a:gd name="connsiteX3" fmla="*/ 0 w 9525"/>
              <a:gd name="connsiteY3" fmla="*/ 1062552 h 106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" h="1062551">
                <a:moveTo>
                  <a:pt x="0" y="0"/>
                </a:moveTo>
                <a:lnTo>
                  <a:pt x="9525" y="0"/>
                </a:lnTo>
                <a:lnTo>
                  <a:pt x="9525" y="1062552"/>
                </a:lnTo>
                <a:lnTo>
                  <a:pt x="0" y="1062552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7807995" y="1581154"/>
            <a:ext cx="1554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mfortaa Medium" pitchFamily="2" charset="0"/>
              </a:rPr>
              <a:t>NGOs</a:t>
            </a:r>
            <a:endParaRPr lang="en-US" sz="1400" dirty="0">
              <a:solidFill>
                <a:schemeClr val="bg1"/>
              </a:solidFill>
              <a:latin typeface="Comfortaa Medium" pitchFamily="2" charset="0"/>
            </a:endParaRPr>
          </a:p>
        </p:txBody>
      </p:sp>
      <p:sp>
        <p:nvSpPr>
          <p:cNvPr id="108" name="Freeform: Shape 107"/>
          <p:cNvSpPr/>
          <p:nvPr/>
        </p:nvSpPr>
        <p:spPr>
          <a:xfrm>
            <a:off x="1173320" y="1532614"/>
            <a:ext cx="512745" cy="429303"/>
          </a:xfrm>
          <a:custGeom>
            <a:avLst/>
            <a:gdLst>
              <a:gd name="connsiteX0" fmla="*/ 179984 w 769696"/>
              <a:gd name="connsiteY0" fmla="*/ 10 h 359978"/>
              <a:gd name="connsiteX1" fmla="*/ 0 w 769696"/>
              <a:gd name="connsiteY1" fmla="*/ 179994 h 359978"/>
              <a:gd name="connsiteX2" fmla="*/ 0 w 769696"/>
              <a:gd name="connsiteY2" fmla="*/ 179994 h 359978"/>
              <a:gd name="connsiteX3" fmla="*/ 179984 w 769696"/>
              <a:gd name="connsiteY3" fmla="*/ 359979 h 359978"/>
              <a:gd name="connsiteX4" fmla="*/ 769696 w 769696"/>
              <a:gd name="connsiteY4" fmla="*/ 359979 h 359978"/>
              <a:gd name="connsiteX5" fmla="*/ 769696 w 769696"/>
              <a:gd name="connsiteY5" fmla="*/ 0 h 359978"/>
              <a:gd name="connsiteX6" fmla="*/ 179984 w 769696"/>
              <a:gd name="connsiteY6" fmla="*/ 0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96" h="359978">
                <a:moveTo>
                  <a:pt x="179984" y="10"/>
                </a:moveTo>
                <a:cubicBezTo>
                  <a:pt x="80581" y="10"/>
                  <a:pt x="0" y="80591"/>
                  <a:pt x="0" y="179994"/>
                </a:cubicBezTo>
                <a:lnTo>
                  <a:pt x="0" y="179994"/>
                </a:lnTo>
                <a:cubicBezTo>
                  <a:pt x="0" y="279397"/>
                  <a:pt x="80581" y="359979"/>
                  <a:pt x="179984" y="359979"/>
                </a:cubicBezTo>
                <a:lnTo>
                  <a:pt x="769696" y="359979"/>
                </a:lnTo>
                <a:lnTo>
                  <a:pt x="769696" y="0"/>
                </a:lnTo>
                <a:lnTo>
                  <a:pt x="179984" y="0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utoShape 2" descr="IITH Logo Design"/>
          <p:cNvSpPr>
            <a:spLocks noChangeAspect="1" noChangeArrowheads="1"/>
          </p:cNvSpPr>
          <p:nvPr/>
        </p:nvSpPr>
        <p:spPr bwMode="auto">
          <a:xfrm>
            <a:off x="8382511" y="7009382"/>
            <a:ext cx="1469802" cy="147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" cstate="print"/>
          <a:srcRect t="21653" b="17169"/>
          <a:stretch>
            <a:fillRect/>
          </a:stretch>
        </p:blipFill>
        <p:spPr>
          <a:xfrm>
            <a:off x="3690154" y="2794626"/>
            <a:ext cx="1344574" cy="46399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 cstate="print"/>
          <a:srcRect b="29999"/>
          <a:stretch>
            <a:fillRect/>
          </a:stretch>
        </p:blipFill>
        <p:spPr>
          <a:xfrm>
            <a:off x="2221222" y="3529247"/>
            <a:ext cx="1208991" cy="4485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507" y="2785785"/>
            <a:ext cx="1106375" cy="62304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007" y="3493323"/>
            <a:ext cx="1543049" cy="73818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10" y="4263640"/>
            <a:ext cx="778427" cy="32231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453" y="4387493"/>
            <a:ext cx="1639376" cy="65477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753" y="4512361"/>
            <a:ext cx="1469802" cy="370761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0" b="27097"/>
          <a:stretch>
            <a:fillRect/>
          </a:stretch>
        </p:blipFill>
        <p:spPr>
          <a:xfrm>
            <a:off x="8857466" y="3773400"/>
            <a:ext cx="1491244" cy="430991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554" y="2844389"/>
            <a:ext cx="612678" cy="680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944" y="4495247"/>
            <a:ext cx="1230224" cy="6920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82572" y="2900322"/>
            <a:ext cx="837057" cy="2180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42" y="3319608"/>
            <a:ext cx="946165" cy="5257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3"/>
          <a:srcRect r="46635"/>
          <a:stretch>
            <a:fillRect/>
          </a:stretch>
        </p:blipFill>
        <p:spPr>
          <a:xfrm>
            <a:off x="7333842" y="4043709"/>
            <a:ext cx="1058347" cy="411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115" y="5268030"/>
            <a:ext cx="1469802" cy="3660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11154" y="5923319"/>
            <a:ext cx="1440341" cy="4362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27" y="3773400"/>
            <a:ext cx="612058" cy="6773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27" y="2844389"/>
            <a:ext cx="583788" cy="862546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217643" y="628831"/>
            <a:ext cx="3021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6D7381"/>
                </a:solidFill>
                <a:latin typeface="Montserrat" panose="02000505000000020004" pitchFamily="2" charset="0"/>
              </a:rPr>
              <a:t>Organizations that trust us</a:t>
            </a:r>
            <a:endParaRPr lang="en-US" sz="1400" dirty="0">
              <a:solidFill>
                <a:srgbClr val="6D7381"/>
              </a:solidFill>
              <a:latin typeface="Montserrat" panose="02000505000000020004" pitchFamily="2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968049" y="764913"/>
            <a:ext cx="712076" cy="73339"/>
            <a:chOff x="2558013" y="2071365"/>
            <a:chExt cx="587618" cy="64712"/>
          </a:xfrm>
        </p:grpSpPr>
        <p:sp>
          <p:nvSpPr>
            <p:cNvPr id="44" name="Oval 43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/>
          <p:nvPr/>
        </p:nvSpPr>
        <p:spPr>
          <a:xfrm>
            <a:off x="9185050" y="1486836"/>
            <a:ext cx="1480313" cy="422829"/>
          </a:xfrm>
          <a:custGeom>
            <a:avLst/>
            <a:gdLst>
              <a:gd name="connsiteX0" fmla="*/ 0 w 1697888"/>
              <a:gd name="connsiteY0" fmla="*/ 0 h 359978"/>
              <a:gd name="connsiteX1" fmla="*/ 1697889 w 1697888"/>
              <a:gd name="connsiteY1" fmla="*/ 0 h 359978"/>
              <a:gd name="connsiteX2" fmla="*/ 1697889 w 1697888"/>
              <a:gd name="connsiteY2" fmla="*/ 359978 h 359978"/>
              <a:gd name="connsiteX3" fmla="*/ 0 w 1697888"/>
              <a:gd name="connsiteY3" fmla="*/ 359978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888" h="359978">
                <a:moveTo>
                  <a:pt x="0" y="0"/>
                </a:moveTo>
                <a:lnTo>
                  <a:pt x="1697889" y="0"/>
                </a:lnTo>
                <a:lnTo>
                  <a:pt x="1697889" y="359978"/>
                </a:lnTo>
                <a:lnTo>
                  <a:pt x="0" y="359978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/>
          <p:cNvSpPr/>
          <p:nvPr/>
        </p:nvSpPr>
        <p:spPr>
          <a:xfrm rot="10800000">
            <a:off x="10665364" y="1487054"/>
            <a:ext cx="541690" cy="429308"/>
          </a:xfrm>
          <a:custGeom>
            <a:avLst/>
            <a:gdLst>
              <a:gd name="connsiteX0" fmla="*/ 179984 w 769696"/>
              <a:gd name="connsiteY0" fmla="*/ 10 h 359978"/>
              <a:gd name="connsiteX1" fmla="*/ 0 w 769696"/>
              <a:gd name="connsiteY1" fmla="*/ 179994 h 359978"/>
              <a:gd name="connsiteX2" fmla="*/ 0 w 769696"/>
              <a:gd name="connsiteY2" fmla="*/ 179994 h 359978"/>
              <a:gd name="connsiteX3" fmla="*/ 179984 w 769696"/>
              <a:gd name="connsiteY3" fmla="*/ 359979 h 359978"/>
              <a:gd name="connsiteX4" fmla="*/ 769696 w 769696"/>
              <a:gd name="connsiteY4" fmla="*/ 359979 h 359978"/>
              <a:gd name="connsiteX5" fmla="*/ 769696 w 769696"/>
              <a:gd name="connsiteY5" fmla="*/ 0 h 359978"/>
              <a:gd name="connsiteX6" fmla="*/ 179984 w 769696"/>
              <a:gd name="connsiteY6" fmla="*/ 0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96" h="359978">
                <a:moveTo>
                  <a:pt x="179984" y="10"/>
                </a:moveTo>
                <a:cubicBezTo>
                  <a:pt x="80581" y="10"/>
                  <a:pt x="0" y="80591"/>
                  <a:pt x="0" y="179994"/>
                </a:cubicBezTo>
                <a:lnTo>
                  <a:pt x="0" y="179994"/>
                </a:lnTo>
                <a:cubicBezTo>
                  <a:pt x="0" y="279397"/>
                  <a:pt x="80581" y="359979"/>
                  <a:pt x="179984" y="359979"/>
                </a:cubicBezTo>
                <a:lnTo>
                  <a:pt x="769696" y="359979"/>
                </a:lnTo>
                <a:lnTo>
                  <a:pt x="769696" y="0"/>
                </a:lnTo>
                <a:lnTo>
                  <a:pt x="179984" y="0"/>
                </a:ln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: Shape 106"/>
          <p:cNvSpPr/>
          <p:nvPr/>
        </p:nvSpPr>
        <p:spPr>
          <a:xfrm>
            <a:off x="1349879" y="1471528"/>
            <a:ext cx="2135987" cy="429747"/>
          </a:xfrm>
          <a:custGeom>
            <a:avLst/>
            <a:gdLst>
              <a:gd name="connsiteX0" fmla="*/ 0 w 1697888"/>
              <a:gd name="connsiteY0" fmla="*/ 0 h 359978"/>
              <a:gd name="connsiteX1" fmla="*/ 1697888 w 1697888"/>
              <a:gd name="connsiteY1" fmla="*/ 0 h 359978"/>
              <a:gd name="connsiteX2" fmla="*/ 1697888 w 1697888"/>
              <a:gd name="connsiteY2" fmla="*/ 359978 h 359978"/>
              <a:gd name="connsiteX3" fmla="*/ 0 w 1697888"/>
              <a:gd name="connsiteY3" fmla="*/ 359978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888" h="359978">
                <a:moveTo>
                  <a:pt x="0" y="0"/>
                </a:moveTo>
                <a:lnTo>
                  <a:pt x="1697888" y="0"/>
                </a:lnTo>
                <a:lnTo>
                  <a:pt x="1697888" y="359978"/>
                </a:lnTo>
                <a:lnTo>
                  <a:pt x="0" y="359978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/>
          <p:cNvSpPr/>
          <p:nvPr/>
        </p:nvSpPr>
        <p:spPr>
          <a:xfrm>
            <a:off x="3026366" y="1468692"/>
            <a:ext cx="1464538" cy="436239"/>
          </a:xfrm>
          <a:custGeom>
            <a:avLst/>
            <a:gdLst>
              <a:gd name="connsiteX0" fmla="*/ 0 w 1697888"/>
              <a:gd name="connsiteY0" fmla="*/ 0 h 359978"/>
              <a:gd name="connsiteX1" fmla="*/ 1697889 w 1697888"/>
              <a:gd name="connsiteY1" fmla="*/ 0 h 359978"/>
              <a:gd name="connsiteX2" fmla="*/ 1697889 w 1697888"/>
              <a:gd name="connsiteY2" fmla="*/ 359978 h 359978"/>
              <a:gd name="connsiteX3" fmla="*/ 0 w 1697888"/>
              <a:gd name="connsiteY3" fmla="*/ 359978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888" h="359978">
                <a:moveTo>
                  <a:pt x="0" y="0"/>
                </a:moveTo>
                <a:lnTo>
                  <a:pt x="1697889" y="0"/>
                </a:lnTo>
                <a:lnTo>
                  <a:pt x="1697889" y="359978"/>
                </a:lnTo>
                <a:lnTo>
                  <a:pt x="0" y="359978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/>
          <p:cNvSpPr/>
          <p:nvPr/>
        </p:nvSpPr>
        <p:spPr>
          <a:xfrm>
            <a:off x="4483136" y="1473426"/>
            <a:ext cx="1657514" cy="429747"/>
          </a:xfrm>
          <a:custGeom>
            <a:avLst/>
            <a:gdLst>
              <a:gd name="connsiteX0" fmla="*/ 0 w 1697888"/>
              <a:gd name="connsiteY0" fmla="*/ 0 h 359978"/>
              <a:gd name="connsiteX1" fmla="*/ 1697888 w 1697888"/>
              <a:gd name="connsiteY1" fmla="*/ 0 h 359978"/>
              <a:gd name="connsiteX2" fmla="*/ 1697888 w 1697888"/>
              <a:gd name="connsiteY2" fmla="*/ 359978 h 359978"/>
              <a:gd name="connsiteX3" fmla="*/ 0 w 1697888"/>
              <a:gd name="connsiteY3" fmla="*/ 359978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888" h="359978">
                <a:moveTo>
                  <a:pt x="0" y="0"/>
                </a:moveTo>
                <a:lnTo>
                  <a:pt x="1697888" y="0"/>
                </a:lnTo>
                <a:lnTo>
                  <a:pt x="1697888" y="359978"/>
                </a:lnTo>
                <a:lnTo>
                  <a:pt x="0" y="359978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/>
          <p:cNvSpPr/>
          <p:nvPr/>
        </p:nvSpPr>
        <p:spPr>
          <a:xfrm>
            <a:off x="7666641" y="1473438"/>
            <a:ext cx="1686099" cy="436239"/>
          </a:xfrm>
          <a:custGeom>
            <a:avLst/>
            <a:gdLst>
              <a:gd name="connsiteX0" fmla="*/ 0 w 1697888"/>
              <a:gd name="connsiteY0" fmla="*/ 0 h 359978"/>
              <a:gd name="connsiteX1" fmla="*/ 1697888 w 1697888"/>
              <a:gd name="connsiteY1" fmla="*/ 0 h 359978"/>
              <a:gd name="connsiteX2" fmla="*/ 1697888 w 1697888"/>
              <a:gd name="connsiteY2" fmla="*/ 359978 h 359978"/>
              <a:gd name="connsiteX3" fmla="*/ 0 w 1697888"/>
              <a:gd name="connsiteY3" fmla="*/ 359978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888" h="359978">
                <a:moveTo>
                  <a:pt x="0" y="0"/>
                </a:moveTo>
                <a:lnTo>
                  <a:pt x="1697888" y="0"/>
                </a:lnTo>
                <a:lnTo>
                  <a:pt x="1697888" y="359978"/>
                </a:lnTo>
                <a:lnTo>
                  <a:pt x="0" y="359978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/>
          <p:cNvSpPr/>
          <p:nvPr/>
        </p:nvSpPr>
        <p:spPr>
          <a:xfrm>
            <a:off x="6164281" y="1473438"/>
            <a:ext cx="1512780" cy="436239"/>
          </a:xfrm>
          <a:custGeom>
            <a:avLst/>
            <a:gdLst>
              <a:gd name="connsiteX0" fmla="*/ 0 w 1697888"/>
              <a:gd name="connsiteY0" fmla="*/ 0 h 359978"/>
              <a:gd name="connsiteX1" fmla="*/ 1697889 w 1697888"/>
              <a:gd name="connsiteY1" fmla="*/ 0 h 359978"/>
              <a:gd name="connsiteX2" fmla="*/ 1697889 w 1697888"/>
              <a:gd name="connsiteY2" fmla="*/ 359978 h 359978"/>
              <a:gd name="connsiteX3" fmla="*/ 0 w 1697888"/>
              <a:gd name="connsiteY3" fmla="*/ 359978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888" h="359978">
                <a:moveTo>
                  <a:pt x="0" y="0"/>
                </a:moveTo>
                <a:lnTo>
                  <a:pt x="1697889" y="0"/>
                </a:lnTo>
                <a:lnTo>
                  <a:pt x="1697889" y="359978"/>
                </a:lnTo>
                <a:lnTo>
                  <a:pt x="0" y="359978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/>
          <p:cNvSpPr/>
          <p:nvPr/>
        </p:nvSpPr>
        <p:spPr>
          <a:xfrm rot="10800000">
            <a:off x="5912724" y="1473438"/>
            <a:ext cx="436227" cy="436227"/>
          </a:xfrm>
          <a:custGeom>
            <a:avLst/>
            <a:gdLst>
              <a:gd name="connsiteX0" fmla="*/ 359969 w 359968"/>
              <a:gd name="connsiteY0" fmla="*/ 179984 h 359968"/>
              <a:gd name="connsiteX1" fmla="*/ 179984 w 359968"/>
              <a:gd name="connsiteY1" fmla="*/ 359969 h 359968"/>
              <a:gd name="connsiteX2" fmla="*/ 0 w 359968"/>
              <a:gd name="connsiteY2" fmla="*/ 179984 h 359968"/>
              <a:gd name="connsiteX3" fmla="*/ 179984 w 359968"/>
              <a:gd name="connsiteY3" fmla="*/ 0 h 359968"/>
              <a:gd name="connsiteX4" fmla="*/ 359969 w 359968"/>
              <a:gd name="connsiteY4" fmla="*/ 179984 h 35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68" h="359968">
                <a:moveTo>
                  <a:pt x="359969" y="179984"/>
                </a:moveTo>
                <a:cubicBezTo>
                  <a:pt x="359969" y="279387"/>
                  <a:pt x="279387" y="359969"/>
                  <a:pt x="179984" y="359969"/>
                </a:cubicBezTo>
                <a:cubicBezTo>
                  <a:pt x="80582" y="359969"/>
                  <a:pt x="0" y="279387"/>
                  <a:pt x="0" y="179984"/>
                </a:cubicBezTo>
                <a:cubicBezTo>
                  <a:pt x="0" y="80582"/>
                  <a:pt x="80582" y="0"/>
                  <a:pt x="179984" y="0"/>
                </a:cubicBezTo>
                <a:cubicBezTo>
                  <a:pt x="279387" y="0"/>
                  <a:pt x="359969" y="80582"/>
                  <a:pt x="359969" y="17998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/>
          <p:cNvSpPr/>
          <p:nvPr/>
        </p:nvSpPr>
        <p:spPr>
          <a:xfrm rot="10800000">
            <a:off x="6059561" y="1619525"/>
            <a:ext cx="144054" cy="144055"/>
          </a:xfrm>
          <a:custGeom>
            <a:avLst/>
            <a:gdLst>
              <a:gd name="connsiteX0" fmla="*/ 118872 w 118871"/>
              <a:gd name="connsiteY0" fmla="*/ 59436 h 118872"/>
              <a:gd name="connsiteX1" fmla="*/ 59436 w 118871"/>
              <a:gd name="connsiteY1" fmla="*/ 118872 h 118872"/>
              <a:gd name="connsiteX2" fmla="*/ 0 w 118871"/>
              <a:gd name="connsiteY2" fmla="*/ 59436 h 118872"/>
              <a:gd name="connsiteX3" fmla="*/ 59436 w 118871"/>
              <a:gd name="connsiteY3" fmla="*/ 0 h 118872"/>
              <a:gd name="connsiteX4" fmla="*/ 118872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1" h="118872">
                <a:moveTo>
                  <a:pt x="118872" y="59436"/>
                </a:moveTo>
                <a:cubicBezTo>
                  <a:pt x="118872" y="92259"/>
                  <a:pt x="92259" y="118872"/>
                  <a:pt x="59436" y="118872"/>
                </a:cubicBezTo>
                <a:cubicBezTo>
                  <a:pt x="26613" y="118872"/>
                  <a:pt x="0" y="92259"/>
                  <a:pt x="0" y="59436"/>
                </a:cubicBezTo>
                <a:cubicBezTo>
                  <a:pt x="0" y="26613"/>
                  <a:pt x="26613" y="0"/>
                  <a:pt x="59436" y="0"/>
                </a:cubicBezTo>
                <a:cubicBezTo>
                  <a:pt x="92259" y="0"/>
                  <a:pt x="118872" y="26613"/>
                  <a:pt x="118872" y="59436"/>
                </a:cubicBez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/>
          <p:cNvSpPr/>
          <p:nvPr/>
        </p:nvSpPr>
        <p:spPr>
          <a:xfrm>
            <a:off x="7465946" y="1473438"/>
            <a:ext cx="436227" cy="436227"/>
          </a:xfrm>
          <a:custGeom>
            <a:avLst/>
            <a:gdLst>
              <a:gd name="connsiteX0" fmla="*/ 359969 w 359968"/>
              <a:gd name="connsiteY0" fmla="*/ 179984 h 359968"/>
              <a:gd name="connsiteX1" fmla="*/ 179985 w 359968"/>
              <a:gd name="connsiteY1" fmla="*/ 359969 h 359968"/>
              <a:gd name="connsiteX2" fmla="*/ 0 w 359968"/>
              <a:gd name="connsiteY2" fmla="*/ 179984 h 359968"/>
              <a:gd name="connsiteX3" fmla="*/ 179985 w 359968"/>
              <a:gd name="connsiteY3" fmla="*/ 0 h 359968"/>
              <a:gd name="connsiteX4" fmla="*/ 359969 w 359968"/>
              <a:gd name="connsiteY4" fmla="*/ 179984 h 35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68" h="359968">
                <a:moveTo>
                  <a:pt x="359969" y="179984"/>
                </a:moveTo>
                <a:cubicBezTo>
                  <a:pt x="359969" y="279387"/>
                  <a:pt x="279387" y="359969"/>
                  <a:pt x="179985" y="359969"/>
                </a:cubicBezTo>
                <a:cubicBezTo>
                  <a:pt x="80582" y="359969"/>
                  <a:pt x="0" y="279387"/>
                  <a:pt x="0" y="179984"/>
                </a:cubicBezTo>
                <a:cubicBezTo>
                  <a:pt x="0" y="80582"/>
                  <a:pt x="80582" y="0"/>
                  <a:pt x="179985" y="0"/>
                </a:cubicBezTo>
                <a:cubicBezTo>
                  <a:pt x="279387" y="0"/>
                  <a:pt x="359969" y="80582"/>
                  <a:pt x="359969" y="17998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/>
          <p:cNvSpPr/>
          <p:nvPr/>
        </p:nvSpPr>
        <p:spPr>
          <a:xfrm>
            <a:off x="7612032" y="1619525"/>
            <a:ext cx="144055" cy="144055"/>
          </a:xfrm>
          <a:custGeom>
            <a:avLst/>
            <a:gdLst>
              <a:gd name="connsiteX0" fmla="*/ 118872 w 118872"/>
              <a:gd name="connsiteY0" fmla="*/ 59436 h 118872"/>
              <a:gd name="connsiteX1" fmla="*/ 59436 w 118872"/>
              <a:gd name="connsiteY1" fmla="*/ 118872 h 118872"/>
              <a:gd name="connsiteX2" fmla="*/ 0 w 118872"/>
              <a:gd name="connsiteY2" fmla="*/ 59436 h 118872"/>
              <a:gd name="connsiteX3" fmla="*/ 59436 w 118872"/>
              <a:gd name="connsiteY3" fmla="*/ 0 h 118872"/>
              <a:gd name="connsiteX4" fmla="*/ 118872 w 118872"/>
              <a:gd name="connsiteY4" fmla="*/ 59436 h 1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" h="118872">
                <a:moveTo>
                  <a:pt x="118872" y="59436"/>
                </a:moveTo>
                <a:cubicBezTo>
                  <a:pt x="118872" y="92259"/>
                  <a:pt x="92259" y="118872"/>
                  <a:pt x="59436" y="118872"/>
                </a:cubicBezTo>
                <a:cubicBezTo>
                  <a:pt x="26613" y="118872"/>
                  <a:pt x="0" y="92259"/>
                  <a:pt x="0" y="59436"/>
                </a:cubicBezTo>
                <a:cubicBezTo>
                  <a:pt x="0" y="26613"/>
                  <a:pt x="26613" y="0"/>
                  <a:pt x="59436" y="0"/>
                </a:cubicBezTo>
                <a:cubicBezTo>
                  <a:pt x="92259" y="0"/>
                  <a:pt x="118872" y="26613"/>
                  <a:pt x="118872" y="59436"/>
                </a:cubicBez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/>
          <p:cNvSpPr/>
          <p:nvPr/>
        </p:nvSpPr>
        <p:spPr>
          <a:xfrm>
            <a:off x="9140359" y="1473438"/>
            <a:ext cx="436227" cy="436227"/>
          </a:xfrm>
          <a:custGeom>
            <a:avLst/>
            <a:gdLst>
              <a:gd name="connsiteX0" fmla="*/ 359969 w 359968"/>
              <a:gd name="connsiteY0" fmla="*/ 179984 h 359968"/>
              <a:gd name="connsiteX1" fmla="*/ 179984 w 359968"/>
              <a:gd name="connsiteY1" fmla="*/ 359969 h 359968"/>
              <a:gd name="connsiteX2" fmla="*/ 0 w 359968"/>
              <a:gd name="connsiteY2" fmla="*/ 179984 h 359968"/>
              <a:gd name="connsiteX3" fmla="*/ 179984 w 359968"/>
              <a:gd name="connsiteY3" fmla="*/ 0 h 359968"/>
              <a:gd name="connsiteX4" fmla="*/ 359969 w 359968"/>
              <a:gd name="connsiteY4" fmla="*/ 179984 h 35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68" h="359968">
                <a:moveTo>
                  <a:pt x="359969" y="179984"/>
                </a:moveTo>
                <a:cubicBezTo>
                  <a:pt x="359969" y="279387"/>
                  <a:pt x="279387" y="359969"/>
                  <a:pt x="179984" y="359969"/>
                </a:cubicBezTo>
                <a:cubicBezTo>
                  <a:pt x="80582" y="359969"/>
                  <a:pt x="0" y="279387"/>
                  <a:pt x="0" y="179984"/>
                </a:cubicBezTo>
                <a:cubicBezTo>
                  <a:pt x="0" y="80582"/>
                  <a:pt x="80582" y="0"/>
                  <a:pt x="179984" y="0"/>
                </a:cubicBezTo>
                <a:cubicBezTo>
                  <a:pt x="279387" y="0"/>
                  <a:pt x="359969" y="80582"/>
                  <a:pt x="359969" y="17998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/>
          <p:cNvSpPr/>
          <p:nvPr/>
        </p:nvSpPr>
        <p:spPr>
          <a:xfrm>
            <a:off x="9286447" y="1619525"/>
            <a:ext cx="144054" cy="144055"/>
          </a:xfrm>
          <a:custGeom>
            <a:avLst/>
            <a:gdLst>
              <a:gd name="connsiteX0" fmla="*/ 118872 w 118871"/>
              <a:gd name="connsiteY0" fmla="*/ 59436 h 118872"/>
              <a:gd name="connsiteX1" fmla="*/ 59436 w 118871"/>
              <a:gd name="connsiteY1" fmla="*/ 118872 h 118872"/>
              <a:gd name="connsiteX2" fmla="*/ 0 w 118871"/>
              <a:gd name="connsiteY2" fmla="*/ 59436 h 118872"/>
              <a:gd name="connsiteX3" fmla="*/ 59436 w 118871"/>
              <a:gd name="connsiteY3" fmla="*/ 0 h 118872"/>
              <a:gd name="connsiteX4" fmla="*/ 118872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1" h="118872">
                <a:moveTo>
                  <a:pt x="118872" y="59436"/>
                </a:moveTo>
                <a:cubicBezTo>
                  <a:pt x="118872" y="92259"/>
                  <a:pt x="92259" y="118872"/>
                  <a:pt x="59436" y="118872"/>
                </a:cubicBezTo>
                <a:cubicBezTo>
                  <a:pt x="26613" y="118872"/>
                  <a:pt x="0" y="92259"/>
                  <a:pt x="0" y="59436"/>
                </a:cubicBezTo>
                <a:cubicBezTo>
                  <a:pt x="0" y="26613"/>
                  <a:pt x="26613" y="0"/>
                  <a:pt x="59436" y="0"/>
                </a:cubicBezTo>
                <a:cubicBezTo>
                  <a:pt x="92259" y="0"/>
                  <a:pt x="118872" y="26613"/>
                  <a:pt x="118872" y="59436"/>
                </a:cubicBez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/>
          <p:cNvSpPr/>
          <p:nvPr/>
        </p:nvSpPr>
        <p:spPr>
          <a:xfrm rot="10800000">
            <a:off x="6129331" y="1720580"/>
            <a:ext cx="11543" cy="828000"/>
          </a:xfrm>
          <a:custGeom>
            <a:avLst/>
            <a:gdLst>
              <a:gd name="connsiteX0" fmla="*/ 0 w 9525"/>
              <a:gd name="connsiteY0" fmla="*/ 0 h 1062551"/>
              <a:gd name="connsiteX1" fmla="*/ 9525 w 9525"/>
              <a:gd name="connsiteY1" fmla="*/ 0 h 1062551"/>
              <a:gd name="connsiteX2" fmla="*/ 9525 w 9525"/>
              <a:gd name="connsiteY2" fmla="*/ 1062552 h 1062551"/>
              <a:gd name="connsiteX3" fmla="*/ 0 w 9525"/>
              <a:gd name="connsiteY3" fmla="*/ 1062552 h 106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" h="1062551">
                <a:moveTo>
                  <a:pt x="0" y="0"/>
                </a:moveTo>
                <a:lnTo>
                  <a:pt x="9525" y="0"/>
                </a:lnTo>
                <a:lnTo>
                  <a:pt x="9525" y="1062552"/>
                </a:lnTo>
                <a:lnTo>
                  <a:pt x="0" y="1062552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/>
          <p:cNvSpPr/>
          <p:nvPr/>
        </p:nvSpPr>
        <p:spPr>
          <a:xfrm>
            <a:off x="9356164" y="1710557"/>
            <a:ext cx="11543" cy="835200"/>
          </a:xfrm>
          <a:custGeom>
            <a:avLst/>
            <a:gdLst>
              <a:gd name="connsiteX0" fmla="*/ 0 w 9525"/>
              <a:gd name="connsiteY0" fmla="*/ 0 h 1062551"/>
              <a:gd name="connsiteX1" fmla="*/ 9525 w 9525"/>
              <a:gd name="connsiteY1" fmla="*/ 0 h 1062551"/>
              <a:gd name="connsiteX2" fmla="*/ 9525 w 9525"/>
              <a:gd name="connsiteY2" fmla="*/ 1062552 h 1062551"/>
              <a:gd name="connsiteX3" fmla="*/ 0 w 9525"/>
              <a:gd name="connsiteY3" fmla="*/ 1062552 h 106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" h="1062551">
                <a:moveTo>
                  <a:pt x="0" y="0"/>
                </a:moveTo>
                <a:lnTo>
                  <a:pt x="9525" y="0"/>
                </a:lnTo>
                <a:lnTo>
                  <a:pt x="9525" y="1062552"/>
                </a:lnTo>
                <a:lnTo>
                  <a:pt x="0" y="1062552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623918" y="1532514"/>
            <a:ext cx="130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mfortaa Medium" pitchFamily="2" charset="0"/>
              </a:rPr>
              <a:t> Alliances</a:t>
            </a:r>
            <a:endParaRPr lang="en-US" sz="1400" dirty="0">
              <a:solidFill>
                <a:schemeClr val="bg1"/>
              </a:solidFill>
              <a:latin typeface="Comfortaa Medium" pitchFamily="2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58511" y="1529328"/>
            <a:ext cx="1515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mfortaa Medium" pitchFamily="2" charset="0"/>
              </a:rPr>
              <a:t> Alliances</a:t>
            </a:r>
            <a:endParaRPr lang="en-US" sz="1400" dirty="0">
              <a:solidFill>
                <a:schemeClr val="bg1"/>
              </a:solidFill>
              <a:latin typeface="Comfortaa Medium" pitchFamily="2" charset="0"/>
            </a:endParaRPr>
          </a:p>
        </p:txBody>
      </p:sp>
      <p:sp>
        <p:nvSpPr>
          <p:cNvPr id="52" name="Freeform: Shape 51"/>
          <p:cNvSpPr/>
          <p:nvPr/>
        </p:nvSpPr>
        <p:spPr>
          <a:xfrm rot="10800000">
            <a:off x="2728821" y="1470414"/>
            <a:ext cx="436227" cy="436227"/>
          </a:xfrm>
          <a:custGeom>
            <a:avLst/>
            <a:gdLst>
              <a:gd name="connsiteX0" fmla="*/ 359969 w 359968"/>
              <a:gd name="connsiteY0" fmla="*/ 179984 h 359968"/>
              <a:gd name="connsiteX1" fmla="*/ 179984 w 359968"/>
              <a:gd name="connsiteY1" fmla="*/ 359969 h 359968"/>
              <a:gd name="connsiteX2" fmla="*/ 0 w 359968"/>
              <a:gd name="connsiteY2" fmla="*/ 179984 h 359968"/>
              <a:gd name="connsiteX3" fmla="*/ 179984 w 359968"/>
              <a:gd name="connsiteY3" fmla="*/ 0 h 359968"/>
              <a:gd name="connsiteX4" fmla="*/ 359969 w 359968"/>
              <a:gd name="connsiteY4" fmla="*/ 179984 h 35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68" h="359968">
                <a:moveTo>
                  <a:pt x="359969" y="179984"/>
                </a:moveTo>
                <a:cubicBezTo>
                  <a:pt x="359969" y="279387"/>
                  <a:pt x="279387" y="359969"/>
                  <a:pt x="179984" y="359969"/>
                </a:cubicBezTo>
                <a:cubicBezTo>
                  <a:pt x="80582" y="359969"/>
                  <a:pt x="0" y="279387"/>
                  <a:pt x="0" y="179984"/>
                </a:cubicBezTo>
                <a:cubicBezTo>
                  <a:pt x="0" y="80582"/>
                  <a:pt x="80582" y="0"/>
                  <a:pt x="179984" y="0"/>
                </a:cubicBezTo>
                <a:cubicBezTo>
                  <a:pt x="279387" y="0"/>
                  <a:pt x="359969" y="80582"/>
                  <a:pt x="359969" y="17998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/>
          <p:cNvSpPr/>
          <p:nvPr/>
        </p:nvSpPr>
        <p:spPr>
          <a:xfrm rot="10800000">
            <a:off x="2875658" y="1616501"/>
            <a:ext cx="144054" cy="144055"/>
          </a:xfrm>
          <a:custGeom>
            <a:avLst/>
            <a:gdLst>
              <a:gd name="connsiteX0" fmla="*/ 118872 w 118871"/>
              <a:gd name="connsiteY0" fmla="*/ 59436 h 118872"/>
              <a:gd name="connsiteX1" fmla="*/ 59436 w 118871"/>
              <a:gd name="connsiteY1" fmla="*/ 118872 h 118872"/>
              <a:gd name="connsiteX2" fmla="*/ 0 w 118871"/>
              <a:gd name="connsiteY2" fmla="*/ 59436 h 118872"/>
              <a:gd name="connsiteX3" fmla="*/ 59436 w 118871"/>
              <a:gd name="connsiteY3" fmla="*/ 0 h 118872"/>
              <a:gd name="connsiteX4" fmla="*/ 118872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1" h="118872">
                <a:moveTo>
                  <a:pt x="118872" y="59436"/>
                </a:moveTo>
                <a:cubicBezTo>
                  <a:pt x="118872" y="92259"/>
                  <a:pt x="92259" y="118872"/>
                  <a:pt x="59436" y="118872"/>
                </a:cubicBezTo>
                <a:cubicBezTo>
                  <a:pt x="26613" y="118872"/>
                  <a:pt x="0" y="92259"/>
                  <a:pt x="0" y="59436"/>
                </a:cubicBezTo>
                <a:cubicBezTo>
                  <a:pt x="0" y="26613"/>
                  <a:pt x="26613" y="0"/>
                  <a:pt x="59436" y="0"/>
                </a:cubicBezTo>
                <a:cubicBezTo>
                  <a:pt x="92259" y="0"/>
                  <a:pt x="118872" y="26613"/>
                  <a:pt x="118872" y="59436"/>
                </a:cubicBez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/>
          <p:cNvSpPr/>
          <p:nvPr/>
        </p:nvSpPr>
        <p:spPr>
          <a:xfrm>
            <a:off x="4283170" y="1466934"/>
            <a:ext cx="436227" cy="436227"/>
          </a:xfrm>
          <a:custGeom>
            <a:avLst/>
            <a:gdLst>
              <a:gd name="connsiteX0" fmla="*/ 359969 w 359968"/>
              <a:gd name="connsiteY0" fmla="*/ 179984 h 359968"/>
              <a:gd name="connsiteX1" fmla="*/ 179985 w 359968"/>
              <a:gd name="connsiteY1" fmla="*/ 359969 h 359968"/>
              <a:gd name="connsiteX2" fmla="*/ 0 w 359968"/>
              <a:gd name="connsiteY2" fmla="*/ 179984 h 359968"/>
              <a:gd name="connsiteX3" fmla="*/ 179985 w 359968"/>
              <a:gd name="connsiteY3" fmla="*/ 0 h 359968"/>
              <a:gd name="connsiteX4" fmla="*/ 359969 w 359968"/>
              <a:gd name="connsiteY4" fmla="*/ 179984 h 35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68" h="359968">
                <a:moveTo>
                  <a:pt x="359969" y="179984"/>
                </a:moveTo>
                <a:cubicBezTo>
                  <a:pt x="359969" y="279387"/>
                  <a:pt x="279387" y="359969"/>
                  <a:pt x="179985" y="359969"/>
                </a:cubicBezTo>
                <a:cubicBezTo>
                  <a:pt x="80582" y="359969"/>
                  <a:pt x="0" y="279387"/>
                  <a:pt x="0" y="179984"/>
                </a:cubicBezTo>
                <a:cubicBezTo>
                  <a:pt x="0" y="80582"/>
                  <a:pt x="80582" y="0"/>
                  <a:pt x="179985" y="0"/>
                </a:cubicBezTo>
                <a:cubicBezTo>
                  <a:pt x="279387" y="0"/>
                  <a:pt x="359969" y="80582"/>
                  <a:pt x="359969" y="17998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/>
          <p:cNvSpPr/>
          <p:nvPr/>
        </p:nvSpPr>
        <p:spPr>
          <a:xfrm>
            <a:off x="4428538" y="1614779"/>
            <a:ext cx="144055" cy="144055"/>
          </a:xfrm>
          <a:custGeom>
            <a:avLst/>
            <a:gdLst>
              <a:gd name="connsiteX0" fmla="*/ 118872 w 118872"/>
              <a:gd name="connsiteY0" fmla="*/ 59436 h 118872"/>
              <a:gd name="connsiteX1" fmla="*/ 59436 w 118872"/>
              <a:gd name="connsiteY1" fmla="*/ 118872 h 118872"/>
              <a:gd name="connsiteX2" fmla="*/ 0 w 118872"/>
              <a:gd name="connsiteY2" fmla="*/ 59436 h 118872"/>
              <a:gd name="connsiteX3" fmla="*/ 59436 w 118872"/>
              <a:gd name="connsiteY3" fmla="*/ 0 h 118872"/>
              <a:gd name="connsiteX4" fmla="*/ 118872 w 118872"/>
              <a:gd name="connsiteY4" fmla="*/ 59436 h 1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" h="118872">
                <a:moveTo>
                  <a:pt x="118872" y="59436"/>
                </a:moveTo>
                <a:cubicBezTo>
                  <a:pt x="118872" y="92259"/>
                  <a:pt x="92259" y="118872"/>
                  <a:pt x="59436" y="118872"/>
                </a:cubicBezTo>
                <a:cubicBezTo>
                  <a:pt x="26613" y="118872"/>
                  <a:pt x="0" y="92259"/>
                  <a:pt x="0" y="59436"/>
                </a:cubicBezTo>
                <a:cubicBezTo>
                  <a:pt x="0" y="26613"/>
                  <a:pt x="26613" y="0"/>
                  <a:pt x="59436" y="0"/>
                </a:cubicBezTo>
                <a:cubicBezTo>
                  <a:pt x="92259" y="0"/>
                  <a:pt x="118872" y="26613"/>
                  <a:pt x="118872" y="59436"/>
                </a:cubicBez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: Shape 82"/>
          <p:cNvSpPr/>
          <p:nvPr/>
        </p:nvSpPr>
        <p:spPr>
          <a:xfrm>
            <a:off x="4495329" y="1720675"/>
            <a:ext cx="11543" cy="835200"/>
          </a:xfrm>
          <a:custGeom>
            <a:avLst/>
            <a:gdLst>
              <a:gd name="connsiteX0" fmla="*/ 0 w 9525"/>
              <a:gd name="connsiteY0" fmla="*/ 0 h 1062551"/>
              <a:gd name="connsiteX1" fmla="*/ 9525 w 9525"/>
              <a:gd name="connsiteY1" fmla="*/ 0 h 1062551"/>
              <a:gd name="connsiteX2" fmla="*/ 9525 w 9525"/>
              <a:gd name="connsiteY2" fmla="*/ 1062552 h 1062551"/>
              <a:gd name="connsiteX3" fmla="*/ 0 w 9525"/>
              <a:gd name="connsiteY3" fmla="*/ 1062552 h 106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" h="1062551">
                <a:moveTo>
                  <a:pt x="0" y="0"/>
                </a:moveTo>
                <a:lnTo>
                  <a:pt x="9525" y="0"/>
                </a:lnTo>
                <a:lnTo>
                  <a:pt x="9525" y="1062552"/>
                </a:lnTo>
                <a:lnTo>
                  <a:pt x="0" y="1062552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/>
          <p:cNvSpPr/>
          <p:nvPr/>
        </p:nvSpPr>
        <p:spPr>
          <a:xfrm>
            <a:off x="7682629" y="1709819"/>
            <a:ext cx="11543" cy="835200"/>
          </a:xfrm>
          <a:custGeom>
            <a:avLst/>
            <a:gdLst>
              <a:gd name="connsiteX0" fmla="*/ 0 w 9525"/>
              <a:gd name="connsiteY0" fmla="*/ 0 h 1062551"/>
              <a:gd name="connsiteX1" fmla="*/ 9525 w 9525"/>
              <a:gd name="connsiteY1" fmla="*/ 0 h 1062551"/>
              <a:gd name="connsiteX2" fmla="*/ 9525 w 9525"/>
              <a:gd name="connsiteY2" fmla="*/ 1062552 h 1062551"/>
              <a:gd name="connsiteX3" fmla="*/ 0 w 9525"/>
              <a:gd name="connsiteY3" fmla="*/ 1062552 h 106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" h="1062551">
                <a:moveTo>
                  <a:pt x="0" y="0"/>
                </a:moveTo>
                <a:lnTo>
                  <a:pt x="9525" y="0"/>
                </a:lnTo>
                <a:lnTo>
                  <a:pt x="9525" y="1062552"/>
                </a:lnTo>
                <a:lnTo>
                  <a:pt x="0" y="1062552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Freeform: Shape 107"/>
          <p:cNvSpPr/>
          <p:nvPr/>
        </p:nvSpPr>
        <p:spPr>
          <a:xfrm>
            <a:off x="1051814" y="1471972"/>
            <a:ext cx="512745" cy="429303"/>
          </a:xfrm>
          <a:custGeom>
            <a:avLst/>
            <a:gdLst>
              <a:gd name="connsiteX0" fmla="*/ 179984 w 769696"/>
              <a:gd name="connsiteY0" fmla="*/ 10 h 359978"/>
              <a:gd name="connsiteX1" fmla="*/ 0 w 769696"/>
              <a:gd name="connsiteY1" fmla="*/ 179994 h 359978"/>
              <a:gd name="connsiteX2" fmla="*/ 0 w 769696"/>
              <a:gd name="connsiteY2" fmla="*/ 179994 h 359978"/>
              <a:gd name="connsiteX3" fmla="*/ 179984 w 769696"/>
              <a:gd name="connsiteY3" fmla="*/ 359979 h 359978"/>
              <a:gd name="connsiteX4" fmla="*/ 769696 w 769696"/>
              <a:gd name="connsiteY4" fmla="*/ 359979 h 359978"/>
              <a:gd name="connsiteX5" fmla="*/ 769696 w 769696"/>
              <a:gd name="connsiteY5" fmla="*/ 0 h 359978"/>
              <a:gd name="connsiteX6" fmla="*/ 179984 w 769696"/>
              <a:gd name="connsiteY6" fmla="*/ 0 h 3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96" h="359978">
                <a:moveTo>
                  <a:pt x="179984" y="10"/>
                </a:moveTo>
                <a:cubicBezTo>
                  <a:pt x="80581" y="10"/>
                  <a:pt x="0" y="80591"/>
                  <a:pt x="0" y="179994"/>
                </a:cubicBezTo>
                <a:lnTo>
                  <a:pt x="0" y="179994"/>
                </a:lnTo>
                <a:cubicBezTo>
                  <a:pt x="0" y="279397"/>
                  <a:pt x="80581" y="359979"/>
                  <a:pt x="179984" y="359979"/>
                </a:cubicBezTo>
                <a:lnTo>
                  <a:pt x="769696" y="359979"/>
                </a:lnTo>
                <a:lnTo>
                  <a:pt x="769696" y="0"/>
                </a:lnTo>
                <a:lnTo>
                  <a:pt x="179984" y="0"/>
                </a:ln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AutoShape 2" descr="IITH Logo Design"/>
          <p:cNvSpPr>
            <a:spLocks noChangeAspect="1" noChangeArrowheads="1"/>
          </p:cNvSpPr>
          <p:nvPr/>
        </p:nvSpPr>
        <p:spPr bwMode="auto">
          <a:xfrm>
            <a:off x="8382511" y="7009382"/>
            <a:ext cx="1469802" cy="147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501" y="3832225"/>
            <a:ext cx="1218837" cy="3364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39" y="2927671"/>
            <a:ext cx="1485363" cy="4192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524" y="3859571"/>
            <a:ext cx="660332" cy="6603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3" t="12542" r="31084" b="9649"/>
          <a:stretch>
            <a:fillRect/>
          </a:stretch>
        </p:blipFill>
        <p:spPr>
          <a:xfrm>
            <a:off x="2575663" y="2706898"/>
            <a:ext cx="660332" cy="91780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792" y="3744690"/>
            <a:ext cx="1000637" cy="49210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217643" y="646586"/>
            <a:ext cx="3021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6D7381"/>
                </a:solidFill>
                <a:latin typeface="Montserrat" panose="02000505000000020004" pitchFamily="2" charset="0"/>
              </a:rPr>
              <a:t>Partners that trust us</a:t>
            </a:r>
            <a:endParaRPr lang="en-US" sz="1400" dirty="0">
              <a:solidFill>
                <a:srgbClr val="6D7381"/>
              </a:solidFill>
              <a:latin typeface="Montserrat" panose="02000505000000020004" pitchFamily="2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968049" y="782668"/>
            <a:ext cx="712076" cy="73339"/>
            <a:chOff x="2558013" y="2071365"/>
            <a:chExt cx="587618" cy="64712"/>
          </a:xfrm>
        </p:grpSpPr>
        <p:sp>
          <p:nvSpPr>
            <p:cNvPr id="44" name="Oval 43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519018" y="1427455"/>
            <a:ext cx="1270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mfortaa Medium" pitchFamily="2" charset="0"/>
              </a:rPr>
              <a:t> Empanelment Partners</a:t>
            </a:r>
            <a:endParaRPr lang="en-US" sz="1400" dirty="0">
              <a:solidFill>
                <a:schemeClr val="bg1"/>
              </a:solidFill>
              <a:latin typeface="Comfortaa Medium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28" y="2733402"/>
            <a:ext cx="579473" cy="715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744" y="2696180"/>
            <a:ext cx="1119812" cy="75587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142" y="5213444"/>
            <a:ext cx="1116668" cy="44108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754" y="4297356"/>
            <a:ext cx="1218836" cy="68559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558" y="2849070"/>
            <a:ext cx="1026297" cy="57643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996" y="3859571"/>
            <a:ext cx="789029" cy="307721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062" y="4263616"/>
            <a:ext cx="1686099" cy="628042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279" y="4574810"/>
            <a:ext cx="966742" cy="25490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65"/>
          <a:stretch>
            <a:fillRect/>
          </a:stretch>
        </p:blipFill>
        <p:spPr>
          <a:xfrm>
            <a:off x="4020118" y="3722233"/>
            <a:ext cx="1218838" cy="346506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97" y="4785845"/>
            <a:ext cx="749226" cy="749226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17" b="45138"/>
          <a:stretch>
            <a:fillRect/>
          </a:stretch>
        </p:blipFill>
        <p:spPr>
          <a:xfrm>
            <a:off x="7223030" y="5212610"/>
            <a:ext cx="2800643" cy="310490"/>
          </a:xfrm>
          <a:prstGeom prst="rect">
            <a:avLst/>
          </a:prstGeom>
        </p:spPr>
      </p:pic>
      <p:sp>
        <p:nvSpPr>
          <p:cNvPr id="92" name="Freeform: Shape 91"/>
          <p:cNvSpPr/>
          <p:nvPr/>
        </p:nvSpPr>
        <p:spPr>
          <a:xfrm>
            <a:off x="2947942" y="1712034"/>
            <a:ext cx="11543" cy="835200"/>
          </a:xfrm>
          <a:custGeom>
            <a:avLst/>
            <a:gdLst>
              <a:gd name="connsiteX0" fmla="*/ 0 w 9525"/>
              <a:gd name="connsiteY0" fmla="*/ 0 h 1062551"/>
              <a:gd name="connsiteX1" fmla="*/ 9525 w 9525"/>
              <a:gd name="connsiteY1" fmla="*/ 0 h 1062551"/>
              <a:gd name="connsiteX2" fmla="*/ 9525 w 9525"/>
              <a:gd name="connsiteY2" fmla="*/ 1062552 h 1062551"/>
              <a:gd name="connsiteX3" fmla="*/ 0 w 9525"/>
              <a:gd name="connsiteY3" fmla="*/ 1062552 h 106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" h="1062551">
                <a:moveTo>
                  <a:pt x="0" y="0"/>
                </a:moveTo>
                <a:lnTo>
                  <a:pt x="9525" y="0"/>
                </a:lnTo>
                <a:lnTo>
                  <a:pt x="9525" y="1062552"/>
                </a:lnTo>
                <a:lnTo>
                  <a:pt x="0" y="1062552"/>
                </a:ln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3042919" y="1428147"/>
            <a:ext cx="1441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mfortaa Medium" pitchFamily="2" charset="0"/>
              </a:rPr>
              <a:t> Empanelment Partners</a:t>
            </a:r>
            <a:endParaRPr lang="en-US" sz="1400" dirty="0">
              <a:solidFill>
                <a:schemeClr val="bg1"/>
              </a:solidFill>
              <a:latin typeface="Comfortaa Medium" pitchFamily="2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695963" y="1535858"/>
            <a:ext cx="1515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mfortaa Medium" pitchFamily="2" charset="0"/>
              </a:rPr>
              <a:t> Alliances</a:t>
            </a:r>
            <a:endParaRPr lang="en-US" sz="1400" dirty="0">
              <a:solidFill>
                <a:schemeClr val="bg1"/>
              </a:solidFill>
              <a:latin typeface="Comfortaa Medium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27064" y="1535857"/>
            <a:ext cx="1515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mfortaa Medium" pitchFamily="2" charset="0"/>
              </a:rPr>
              <a:t> Few More..</a:t>
            </a:r>
            <a:endParaRPr lang="en-US" sz="1400" dirty="0">
              <a:solidFill>
                <a:schemeClr val="bg1"/>
              </a:solidFill>
              <a:latin typeface="Comfortaa Medium" pitchFamily="2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3620" y="1706679"/>
            <a:ext cx="44504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Montserrat" panose="02000505000000020004" pitchFamily="2" charset="0"/>
              </a:rPr>
              <a:t>Few Recently Completed</a:t>
            </a:r>
            <a:endParaRPr lang="en-US" sz="25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r>
              <a:rPr lang="en-US" sz="2500" dirty="0">
                <a:solidFill>
                  <a:schemeClr val="bg1"/>
                </a:solidFill>
                <a:latin typeface="Montserrat" panose="02000505000000020004" pitchFamily="2" charset="0"/>
              </a:rPr>
              <a:t>Prestigious Projects :-</a:t>
            </a:r>
            <a:endParaRPr lang="en-US" sz="25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68388" y="3202677"/>
            <a:ext cx="265255" cy="265254"/>
            <a:chOff x="4611279" y="2833975"/>
            <a:chExt cx="485834" cy="485832"/>
          </a:xfrm>
        </p:grpSpPr>
        <p:sp>
          <p:nvSpPr>
            <p:cNvPr id="13" name="Oval 12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/>
              </a:endParaRPr>
            </a:p>
          </p:txBody>
        </p:sp>
        <p:sp>
          <p:nvSpPr>
            <p:cNvPr id="15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380449" y="3196805"/>
            <a:ext cx="2299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/>
              </a:rPr>
              <a:t>CDAC Pune HPC Data Centre </a:t>
            </a:r>
            <a:endParaRPr lang="en-US" sz="1100" dirty="0">
              <a:solidFill>
                <a:schemeClr val="bg1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58863" y="3636009"/>
            <a:ext cx="265255" cy="265254"/>
            <a:chOff x="4611279" y="2833975"/>
            <a:chExt cx="485834" cy="485832"/>
          </a:xfrm>
        </p:grpSpPr>
        <p:sp>
          <p:nvSpPr>
            <p:cNvPr id="16" name="Oval 15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/>
              </a:endParaRPr>
            </a:p>
          </p:txBody>
        </p:sp>
        <p:sp>
          <p:nvSpPr>
            <p:cNvPr id="24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370924" y="3630137"/>
            <a:ext cx="17833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/>
              </a:rPr>
              <a:t>CDAC Bengaluru HPC </a:t>
            </a:r>
            <a:endParaRPr lang="en-US" sz="1100" dirty="0">
              <a:solidFill>
                <a:schemeClr val="bg1"/>
              </a:solidFill>
              <a:latin typeface="Poppins"/>
            </a:endParaRPr>
          </a:p>
          <a:p>
            <a:r>
              <a:rPr lang="en-US" sz="1100" dirty="0">
                <a:solidFill>
                  <a:schemeClr val="bg1"/>
                </a:solidFill>
                <a:latin typeface="Poppins"/>
              </a:rPr>
              <a:t>Data Centre</a:t>
            </a:r>
            <a:endParaRPr lang="en-US" sz="1100" dirty="0">
              <a:solidFill>
                <a:schemeClr val="bg1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046776" y="4100508"/>
            <a:ext cx="265255" cy="265254"/>
            <a:chOff x="4611279" y="2833975"/>
            <a:chExt cx="485834" cy="485832"/>
          </a:xfrm>
        </p:grpSpPr>
        <p:sp>
          <p:nvSpPr>
            <p:cNvPr id="33" name="Oval 32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/>
              </a:endParaRPr>
            </a:p>
          </p:txBody>
        </p:sp>
        <p:sp>
          <p:nvSpPr>
            <p:cNvPr id="35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358837" y="4094636"/>
            <a:ext cx="26928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/>
              </a:rPr>
              <a:t>IIT Hyderabad HPC Data Centre</a:t>
            </a:r>
            <a:br>
              <a:rPr lang="en-US" sz="1100" dirty="0">
                <a:solidFill>
                  <a:schemeClr val="bg1"/>
                </a:solidFill>
                <a:latin typeface="Poppins"/>
              </a:rPr>
            </a:br>
            <a:endParaRPr lang="en-US" sz="1100" dirty="0">
              <a:solidFill>
                <a:schemeClr val="bg1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037251" y="4483600"/>
            <a:ext cx="265255" cy="265254"/>
            <a:chOff x="4611279" y="2833975"/>
            <a:chExt cx="485834" cy="485832"/>
          </a:xfrm>
        </p:grpSpPr>
        <p:sp>
          <p:nvSpPr>
            <p:cNvPr id="38" name="Oval 37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/>
              </a:endParaRPr>
            </a:p>
          </p:txBody>
        </p:sp>
        <p:sp>
          <p:nvSpPr>
            <p:cNvPr id="40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347990" y="5771786"/>
            <a:ext cx="24898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/>
              </a:rPr>
              <a:t>CRIS- Southern Railways </a:t>
            </a:r>
            <a:endParaRPr lang="en-US" sz="1100" dirty="0">
              <a:solidFill>
                <a:schemeClr val="bg1"/>
              </a:solidFill>
              <a:latin typeface="Poppins"/>
            </a:endParaRPr>
          </a:p>
          <a:p>
            <a:r>
              <a:rPr lang="en-US" sz="1100" dirty="0">
                <a:solidFill>
                  <a:schemeClr val="bg1"/>
                </a:solidFill>
                <a:latin typeface="Poppins"/>
              </a:rPr>
              <a:t>Data Centre</a:t>
            </a:r>
            <a:endParaRPr lang="en-US" sz="1100" dirty="0">
              <a:solidFill>
                <a:schemeClr val="bg1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037251" y="4912105"/>
            <a:ext cx="265255" cy="265254"/>
            <a:chOff x="4611279" y="2833975"/>
            <a:chExt cx="485834" cy="485832"/>
          </a:xfrm>
        </p:grpSpPr>
        <p:sp>
          <p:nvSpPr>
            <p:cNvPr id="43" name="Oval 42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/>
              </a:endParaRPr>
            </a:p>
          </p:txBody>
        </p:sp>
        <p:sp>
          <p:nvSpPr>
            <p:cNvPr id="45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349311" y="4897643"/>
            <a:ext cx="20706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/>
              </a:rPr>
              <a:t>ONGC , Delhi Data Centre</a:t>
            </a:r>
            <a:endParaRPr lang="en-US" sz="1100" dirty="0">
              <a:solidFill>
                <a:schemeClr val="bg1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027726" y="5305245"/>
            <a:ext cx="265255" cy="265254"/>
            <a:chOff x="4611279" y="2833975"/>
            <a:chExt cx="485834" cy="485832"/>
          </a:xfrm>
        </p:grpSpPr>
        <p:sp>
          <p:nvSpPr>
            <p:cNvPr id="48" name="Oval 47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/>
              </a:endParaRPr>
            </a:p>
          </p:txBody>
        </p:sp>
        <p:sp>
          <p:nvSpPr>
            <p:cNvPr id="50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358634" y="4477726"/>
            <a:ext cx="2271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/>
              </a:rPr>
              <a:t>ONGC, Mumbai Data Centre</a:t>
            </a:r>
            <a:endParaRPr lang="en-US" sz="1100" dirty="0">
              <a:solidFill>
                <a:schemeClr val="bg1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013911" y="5770666"/>
            <a:ext cx="265255" cy="265254"/>
            <a:chOff x="4611279" y="2833975"/>
            <a:chExt cx="485834" cy="485832"/>
          </a:xfrm>
        </p:grpSpPr>
        <p:sp>
          <p:nvSpPr>
            <p:cNvPr id="53" name="Oval 52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/>
              </a:endParaRPr>
            </a:p>
          </p:txBody>
        </p:sp>
        <p:sp>
          <p:nvSpPr>
            <p:cNvPr id="55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1386109" y="5296539"/>
            <a:ext cx="2271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/>
              </a:rPr>
              <a:t>IOCL, Gurugram Data Centre</a:t>
            </a:r>
            <a:endParaRPr lang="en-US" sz="1100" dirty="0">
              <a:solidFill>
                <a:schemeClr val="bg1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3773628" y="3234038"/>
            <a:ext cx="265255" cy="265254"/>
            <a:chOff x="4611279" y="2833975"/>
            <a:chExt cx="485834" cy="485832"/>
          </a:xfrm>
        </p:grpSpPr>
        <p:sp>
          <p:nvSpPr>
            <p:cNvPr id="58" name="Oval 57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/>
              </a:endParaRPr>
            </a:p>
          </p:txBody>
        </p:sp>
        <p:sp>
          <p:nvSpPr>
            <p:cNvPr id="60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4085689" y="3238214"/>
            <a:ext cx="26928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/>
              </a:rPr>
              <a:t>AAI, Hyderabad ( DR )</a:t>
            </a:r>
            <a:br>
              <a:rPr lang="en-US" sz="1100" dirty="0">
                <a:solidFill>
                  <a:schemeClr val="bg1"/>
                </a:solidFill>
                <a:latin typeface="Poppins"/>
              </a:rPr>
            </a:br>
            <a:endParaRPr lang="en-US" sz="1100" dirty="0">
              <a:solidFill>
                <a:schemeClr val="bg1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3770177" y="3668991"/>
            <a:ext cx="265255" cy="265254"/>
            <a:chOff x="4611279" y="2833975"/>
            <a:chExt cx="485834" cy="485832"/>
          </a:xfrm>
        </p:grpSpPr>
        <p:sp>
          <p:nvSpPr>
            <p:cNvPr id="63" name="Oval 62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/>
              </a:endParaRPr>
            </a:p>
          </p:txBody>
        </p:sp>
        <p:sp>
          <p:nvSpPr>
            <p:cNvPr id="65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4082238" y="3663119"/>
            <a:ext cx="26928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/>
              </a:rPr>
              <a:t>IOCL, Gurugram Data Centre</a:t>
            </a:r>
            <a:br>
              <a:rPr lang="en-US" sz="1100" dirty="0">
                <a:solidFill>
                  <a:schemeClr val="bg1"/>
                </a:solidFill>
                <a:latin typeface="Poppins"/>
              </a:rPr>
            </a:br>
            <a:endParaRPr lang="en-US" sz="1100" dirty="0">
              <a:solidFill>
                <a:schemeClr val="bg1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3760652" y="4122419"/>
            <a:ext cx="265255" cy="265254"/>
            <a:chOff x="4611279" y="2833975"/>
            <a:chExt cx="485834" cy="485832"/>
          </a:xfrm>
        </p:grpSpPr>
        <p:sp>
          <p:nvSpPr>
            <p:cNvPr id="68" name="Oval 67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/>
              </a:endParaRPr>
            </a:p>
          </p:txBody>
        </p:sp>
        <p:sp>
          <p:nvSpPr>
            <p:cNvPr id="70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072713" y="4116547"/>
            <a:ext cx="26928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/>
              </a:rPr>
              <a:t>NHPC, Faridabad, Data Centre</a:t>
            </a:r>
            <a:br>
              <a:rPr lang="en-US" sz="1100" dirty="0">
                <a:solidFill>
                  <a:schemeClr val="bg1"/>
                </a:solidFill>
                <a:latin typeface="Poppins"/>
              </a:rPr>
            </a:br>
            <a:endParaRPr lang="en-US" sz="1100" dirty="0">
              <a:solidFill>
                <a:schemeClr val="bg1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3760855" y="4510375"/>
            <a:ext cx="265255" cy="265254"/>
            <a:chOff x="4611279" y="2833975"/>
            <a:chExt cx="485834" cy="485832"/>
          </a:xfrm>
        </p:grpSpPr>
        <p:sp>
          <p:nvSpPr>
            <p:cNvPr id="73" name="Oval 72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/>
              </a:endParaRPr>
            </a:p>
          </p:txBody>
        </p:sp>
        <p:sp>
          <p:nvSpPr>
            <p:cNvPr id="75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072916" y="4504503"/>
            <a:ext cx="2692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/>
              </a:rPr>
              <a:t>Bank of India DC , Mumbai</a:t>
            </a:r>
            <a:endParaRPr lang="en-US" sz="1100" dirty="0">
              <a:solidFill>
                <a:schemeClr val="bg1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3751330" y="4903515"/>
            <a:ext cx="265255" cy="265254"/>
            <a:chOff x="4611279" y="2833975"/>
            <a:chExt cx="485834" cy="485832"/>
          </a:xfrm>
        </p:grpSpPr>
        <p:sp>
          <p:nvSpPr>
            <p:cNvPr id="78" name="Oval 77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/>
              </a:endParaRPr>
            </a:p>
          </p:txBody>
        </p:sp>
        <p:sp>
          <p:nvSpPr>
            <p:cNvPr id="80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4063391" y="4897643"/>
            <a:ext cx="2692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/>
              </a:rPr>
              <a:t> Medanta Data Centre, </a:t>
            </a:r>
            <a:endParaRPr lang="en-US" sz="1100" dirty="0">
              <a:solidFill>
                <a:schemeClr val="bg1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201841" y="4470745"/>
            <a:ext cx="1410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3 +</a:t>
            </a:r>
            <a:endParaRPr lang="en-US" sz="2600" dirty="0">
              <a:solidFill>
                <a:srgbClr val="00206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99638" y="4948893"/>
            <a:ext cx="166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ea typeface="Open Sans" panose="020B0606030504020204" pitchFamily="34" charset="0"/>
                <a:cs typeface="Krub Medium" panose="00000600000000000000" pitchFamily="2" charset="-34"/>
              </a:rPr>
              <a:t>On-site Manpower 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  <a:ea typeface="Open Sans" panose="020B0606030504020204" pitchFamily="34" charset="0"/>
              <a:cs typeface="Krub Medium" panose="00000600000000000000" pitchFamily="2" charset="-34"/>
            </a:endParaRP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ea typeface="Open Sans" panose="020B0606030504020204" pitchFamily="34" charset="0"/>
                <a:cs typeface="Krub Medium" panose="00000600000000000000" pitchFamily="2" charset="-34"/>
              </a:rPr>
              <a:t>(on rolls) deployed Across India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  <a:ea typeface="Open Sans" panose="020B0606030504020204" pitchFamily="34" charset="0"/>
              <a:cs typeface="Krub Medium" panose="00000600000000000000" pitchFamily="2" charset="-34"/>
            </a:endParaRPr>
          </a:p>
        </p:txBody>
      </p:sp>
      <p:grpSp>
        <p:nvGrpSpPr>
          <p:cNvPr id="108" name="Group 167"/>
          <p:cNvGrpSpPr/>
          <p:nvPr/>
        </p:nvGrpSpPr>
        <p:grpSpPr>
          <a:xfrm>
            <a:off x="8130583" y="3892207"/>
            <a:ext cx="330376" cy="334801"/>
            <a:chOff x="3036888" y="1909763"/>
            <a:chExt cx="355600" cy="360363"/>
          </a:xfrm>
          <a:solidFill>
            <a:schemeClr val="accent2"/>
          </a:solidFill>
        </p:grpSpPr>
        <p:sp>
          <p:nvSpPr>
            <p:cNvPr id="109" name="Freeform 76"/>
            <p:cNvSpPr>
              <a:spLocks noEditPoints="1"/>
            </p:cNvSpPr>
            <p:nvPr/>
          </p:nvSpPr>
          <p:spPr bwMode="auto">
            <a:xfrm>
              <a:off x="3036888" y="1909763"/>
              <a:ext cx="355600" cy="360363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46" y="38"/>
                </a:cxn>
                <a:cxn ang="0">
                  <a:pos x="48" y="52"/>
                </a:cxn>
                <a:cxn ang="0">
                  <a:pos x="2" y="99"/>
                </a:cxn>
                <a:cxn ang="0">
                  <a:pos x="0" y="103"/>
                </a:cxn>
                <a:cxn ang="0">
                  <a:pos x="0" y="115"/>
                </a:cxn>
                <a:cxn ang="0">
                  <a:pos x="7" y="123"/>
                </a:cxn>
                <a:cxn ang="0">
                  <a:pos x="19" y="123"/>
                </a:cxn>
                <a:cxn ang="0">
                  <a:pos x="24" y="120"/>
                </a:cxn>
                <a:cxn ang="0">
                  <a:pos x="29" y="115"/>
                </a:cxn>
                <a:cxn ang="0">
                  <a:pos x="38" y="115"/>
                </a:cxn>
                <a:cxn ang="0">
                  <a:pos x="46" y="107"/>
                </a:cxn>
                <a:cxn ang="0">
                  <a:pos x="46" y="100"/>
                </a:cxn>
                <a:cxn ang="0">
                  <a:pos x="53" y="100"/>
                </a:cxn>
                <a:cxn ang="0">
                  <a:pos x="61" y="92"/>
                </a:cxn>
                <a:cxn ang="0">
                  <a:pos x="61" y="83"/>
                </a:cxn>
                <a:cxn ang="0">
                  <a:pos x="70" y="74"/>
                </a:cxn>
                <a:cxn ang="0">
                  <a:pos x="84" y="77"/>
                </a:cxn>
                <a:cxn ang="0">
                  <a:pos x="122" y="38"/>
                </a:cxn>
                <a:cxn ang="0">
                  <a:pos x="84" y="0"/>
                </a:cxn>
                <a:cxn ang="0">
                  <a:pos x="84" y="69"/>
                </a:cxn>
                <a:cxn ang="0">
                  <a:pos x="69" y="65"/>
                </a:cxn>
                <a:cxn ang="0">
                  <a:pos x="67" y="66"/>
                </a:cxn>
                <a:cxn ang="0">
                  <a:pos x="63" y="70"/>
                </a:cxn>
                <a:cxn ang="0">
                  <a:pos x="56" y="77"/>
                </a:cxn>
                <a:cxn ang="0">
                  <a:pos x="53" y="83"/>
                </a:cxn>
                <a:cxn ang="0">
                  <a:pos x="53" y="92"/>
                </a:cxn>
                <a:cxn ang="0">
                  <a:pos x="46" y="92"/>
                </a:cxn>
                <a:cxn ang="0">
                  <a:pos x="38" y="100"/>
                </a:cxn>
                <a:cxn ang="0">
                  <a:pos x="38" y="107"/>
                </a:cxn>
                <a:cxn ang="0">
                  <a:pos x="29" y="107"/>
                </a:cxn>
                <a:cxn ang="0">
                  <a:pos x="24" y="109"/>
                </a:cxn>
                <a:cxn ang="0">
                  <a:pos x="18" y="115"/>
                </a:cxn>
                <a:cxn ang="0">
                  <a:pos x="7" y="115"/>
                </a:cxn>
                <a:cxn ang="0">
                  <a:pos x="7" y="104"/>
                </a:cxn>
                <a:cxn ang="0">
                  <a:pos x="52" y="59"/>
                </a:cxn>
                <a:cxn ang="0">
                  <a:pos x="52" y="59"/>
                </a:cxn>
                <a:cxn ang="0">
                  <a:pos x="58" y="54"/>
                </a:cxn>
                <a:cxn ang="0">
                  <a:pos x="53" y="38"/>
                </a:cxn>
                <a:cxn ang="0">
                  <a:pos x="84" y="7"/>
                </a:cxn>
                <a:cxn ang="0">
                  <a:pos x="115" y="38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4" y="69"/>
                </a:cxn>
              </a:cxnLst>
              <a:rect l="0" t="0" r="r" b="b"/>
              <a:pathLst>
                <a:path w="122" h="123">
                  <a:moveTo>
                    <a:pt x="84" y="0"/>
                  </a:moveTo>
                  <a:cubicBezTo>
                    <a:pt x="63" y="0"/>
                    <a:pt x="46" y="17"/>
                    <a:pt x="46" y="38"/>
                  </a:cubicBezTo>
                  <a:cubicBezTo>
                    <a:pt x="46" y="43"/>
                    <a:pt x="47" y="48"/>
                    <a:pt x="48" y="5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100"/>
                    <a:pt x="0" y="101"/>
                    <a:pt x="0" y="103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3" y="123"/>
                    <a:pt x="7" y="123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21" y="123"/>
                    <a:pt x="22" y="122"/>
                    <a:pt x="24" y="120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42" y="115"/>
                    <a:pt x="46" y="111"/>
                    <a:pt x="46" y="107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8" y="100"/>
                    <a:pt x="61" y="96"/>
                    <a:pt x="61" y="92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4" y="76"/>
                    <a:pt x="79" y="77"/>
                    <a:pt x="84" y="77"/>
                  </a:cubicBezTo>
                  <a:cubicBezTo>
                    <a:pt x="105" y="77"/>
                    <a:pt x="122" y="59"/>
                    <a:pt x="122" y="38"/>
                  </a:cubicBezTo>
                  <a:cubicBezTo>
                    <a:pt x="122" y="17"/>
                    <a:pt x="105" y="0"/>
                    <a:pt x="84" y="0"/>
                  </a:cubicBezTo>
                  <a:close/>
                  <a:moveTo>
                    <a:pt x="84" y="69"/>
                  </a:moveTo>
                  <a:cubicBezTo>
                    <a:pt x="78" y="69"/>
                    <a:pt x="73" y="67"/>
                    <a:pt x="69" y="65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4" y="79"/>
                    <a:pt x="53" y="81"/>
                    <a:pt x="53" y="83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1" y="92"/>
                    <a:pt x="38" y="95"/>
                    <a:pt x="38" y="100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7" y="107"/>
                    <a:pt x="25" y="108"/>
                    <a:pt x="24" y="109"/>
                  </a:cubicBezTo>
                  <a:cubicBezTo>
                    <a:pt x="18" y="115"/>
                    <a:pt x="18" y="115"/>
                    <a:pt x="18" y="115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49"/>
                    <a:pt x="53" y="44"/>
                    <a:pt x="53" y="38"/>
                  </a:cubicBezTo>
                  <a:cubicBezTo>
                    <a:pt x="53" y="21"/>
                    <a:pt x="67" y="7"/>
                    <a:pt x="84" y="7"/>
                  </a:cubicBezTo>
                  <a:cubicBezTo>
                    <a:pt x="101" y="7"/>
                    <a:pt x="115" y="21"/>
                    <a:pt x="115" y="38"/>
                  </a:cubicBezTo>
                  <a:cubicBezTo>
                    <a:pt x="115" y="55"/>
                    <a:pt x="101" y="69"/>
                    <a:pt x="84" y="69"/>
                  </a:cubicBezTo>
                  <a:close/>
                  <a:moveTo>
                    <a:pt x="84" y="69"/>
                  </a:moveTo>
                  <a:cubicBezTo>
                    <a:pt x="84" y="69"/>
                    <a:pt x="84" y="69"/>
                    <a:pt x="84" y="6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10" name="Freeform 77"/>
            <p:cNvSpPr>
              <a:spLocks noEditPoints="1"/>
            </p:cNvSpPr>
            <p:nvPr/>
          </p:nvSpPr>
          <p:spPr bwMode="auto">
            <a:xfrm>
              <a:off x="3259138" y="1952626"/>
              <a:ext cx="90488" cy="920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1" y="11"/>
                </a:cxn>
                <a:cxn ang="0">
                  <a:pos x="0" y="12"/>
                </a:cxn>
                <a:cxn ang="0">
                  <a:pos x="1" y="15"/>
                </a:cxn>
                <a:cxn ang="0">
                  <a:pos x="17" y="30"/>
                </a:cxn>
                <a:cxn ang="0">
                  <a:pos x="20" y="31"/>
                </a:cxn>
                <a:cxn ang="0">
                  <a:pos x="31" y="20"/>
                </a:cxn>
                <a:cxn ang="0">
                  <a:pos x="31" y="19"/>
                </a:cxn>
                <a:cxn ang="0">
                  <a:pos x="30" y="16"/>
                </a:cxn>
                <a:cxn ang="0">
                  <a:pos x="19" y="27"/>
                </a:cxn>
                <a:cxn ang="0">
                  <a:pos x="4" y="13"/>
                </a:cxn>
                <a:cxn ang="0">
                  <a:pos x="13" y="4"/>
                </a:cxn>
                <a:cxn ang="0">
                  <a:pos x="27" y="19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19" y="27"/>
                </a:cxn>
              </a:cxnLst>
              <a:rect l="0" t="0" r="r" b="b"/>
              <a:pathLst>
                <a:path w="31" h="31">
                  <a:moveTo>
                    <a:pt x="30" y="16"/>
                  </a:moveTo>
                  <a:cubicBezTo>
                    <a:pt x="26" y="10"/>
                    <a:pt x="21" y="5"/>
                    <a:pt x="15" y="1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6" y="2"/>
                    <a:pt x="2" y="6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5" y="21"/>
                    <a:pt x="11" y="26"/>
                    <a:pt x="17" y="30"/>
                  </a:cubicBezTo>
                  <a:cubicBezTo>
                    <a:pt x="18" y="31"/>
                    <a:pt x="19" y="31"/>
                    <a:pt x="20" y="31"/>
                  </a:cubicBezTo>
                  <a:cubicBezTo>
                    <a:pt x="25" y="29"/>
                    <a:pt x="29" y="25"/>
                    <a:pt x="31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6"/>
                  </a:cubicBezTo>
                  <a:close/>
                  <a:moveTo>
                    <a:pt x="19" y="27"/>
                  </a:moveTo>
                  <a:cubicBezTo>
                    <a:pt x="13" y="23"/>
                    <a:pt x="8" y="18"/>
                    <a:pt x="4" y="13"/>
                  </a:cubicBezTo>
                  <a:cubicBezTo>
                    <a:pt x="6" y="8"/>
                    <a:pt x="8" y="6"/>
                    <a:pt x="13" y="4"/>
                  </a:cubicBezTo>
                  <a:cubicBezTo>
                    <a:pt x="18" y="8"/>
                    <a:pt x="23" y="13"/>
                    <a:pt x="27" y="19"/>
                  </a:cubicBezTo>
                  <a:cubicBezTo>
                    <a:pt x="26" y="23"/>
                    <a:pt x="23" y="26"/>
                    <a:pt x="19" y="27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9066138" y="2492064"/>
            <a:ext cx="1410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262</a:t>
            </a:r>
            <a:r>
              <a:rPr lang="en-US" sz="2600" b="1" dirty="0">
                <a:solidFill>
                  <a:srgbClr val="00206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+</a:t>
            </a:r>
            <a:endParaRPr lang="en-US" sz="2600" b="1" dirty="0">
              <a:solidFill>
                <a:srgbClr val="00206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867163" y="3038832"/>
            <a:ext cx="1806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ea typeface="Open Sans" panose="020B0606030504020204" pitchFamily="34" charset="0"/>
                <a:cs typeface="Krub Medium" panose="00000600000000000000" pitchFamily="2" charset="-34"/>
              </a:rPr>
              <a:t>Designed and Built Tier/Rated Data Centers across India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  <a:ea typeface="Open Sans" panose="020B0606030504020204" pitchFamily="34" charset="0"/>
              <a:cs typeface="Krub Medium" panose="00000600000000000000" pitchFamily="2" charset="-34"/>
            </a:endParaRPr>
          </a:p>
        </p:txBody>
      </p:sp>
      <p:grpSp>
        <p:nvGrpSpPr>
          <p:cNvPr id="113" name="Group 167"/>
          <p:cNvGrpSpPr/>
          <p:nvPr/>
        </p:nvGrpSpPr>
        <p:grpSpPr>
          <a:xfrm>
            <a:off x="9644587" y="2020366"/>
            <a:ext cx="330376" cy="334801"/>
            <a:chOff x="3036888" y="1909763"/>
            <a:chExt cx="355600" cy="360363"/>
          </a:xfrm>
          <a:solidFill>
            <a:schemeClr val="accent2"/>
          </a:solidFill>
        </p:grpSpPr>
        <p:sp>
          <p:nvSpPr>
            <p:cNvPr id="114" name="Freeform 76"/>
            <p:cNvSpPr>
              <a:spLocks noEditPoints="1"/>
            </p:cNvSpPr>
            <p:nvPr/>
          </p:nvSpPr>
          <p:spPr bwMode="auto">
            <a:xfrm>
              <a:off x="3036888" y="1909763"/>
              <a:ext cx="355600" cy="360363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46" y="38"/>
                </a:cxn>
                <a:cxn ang="0">
                  <a:pos x="48" y="52"/>
                </a:cxn>
                <a:cxn ang="0">
                  <a:pos x="2" y="99"/>
                </a:cxn>
                <a:cxn ang="0">
                  <a:pos x="0" y="103"/>
                </a:cxn>
                <a:cxn ang="0">
                  <a:pos x="0" y="115"/>
                </a:cxn>
                <a:cxn ang="0">
                  <a:pos x="7" y="123"/>
                </a:cxn>
                <a:cxn ang="0">
                  <a:pos x="19" y="123"/>
                </a:cxn>
                <a:cxn ang="0">
                  <a:pos x="24" y="120"/>
                </a:cxn>
                <a:cxn ang="0">
                  <a:pos x="29" y="115"/>
                </a:cxn>
                <a:cxn ang="0">
                  <a:pos x="38" y="115"/>
                </a:cxn>
                <a:cxn ang="0">
                  <a:pos x="46" y="107"/>
                </a:cxn>
                <a:cxn ang="0">
                  <a:pos x="46" y="100"/>
                </a:cxn>
                <a:cxn ang="0">
                  <a:pos x="53" y="100"/>
                </a:cxn>
                <a:cxn ang="0">
                  <a:pos x="61" y="92"/>
                </a:cxn>
                <a:cxn ang="0">
                  <a:pos x="61" y="83"/>
                </a:cxn>
                <a:cxn ang="0">
                  <a:pos x="70" y="74"/>
                </a:cxn>
                <a:cxn ang="0">
                  <a:pos x="84" y="77"/>
                </a:cxn>
                <a:cxn ang="0">
                  <a:pos x="122" y="38"/>
                </a:cxn>
                <a:cxn ang="0">
                  <a:pos x="84" y="0"/>
                </a:cxn>
                <a:cxn ang="0">
                  <a:pos x="84" y="69"/>
                </a:cxn>
                <a:cxn ang="0">
                  <a:pos x="69" y="65"/>
                </a:cxn>
                <a:cxn ang="0">
                  <a:pos x="67" y="66"/>
                </a:cxn>
                <a:cxn ang="0">
                  <a:pos x="63" y="70"/>
                </a:cxn>
                <a:cxn ang="0">
                  <a:pos x="56" y="77"/>
                </a:cxn>
                <a:cxn ang="0">
                  <a:pos x="53" y="83"/>
                </a:cxn>
                <a:cxn ang="0">
                  <a:pos x="53" y="92"/>
                </a:cxn>
                <a:cxn ang="0">
                  <a:pos x="46" y="92"/>
                </a:cxn>
                <a:cxn ang="0">
                  <a:pos x="38" y="100"/>
                </a:cxn>
                <a:cxn ang="0">
                  <a:pos x="38" y="107"/>
                </a:cxn>
                <a:cxn ang="0">
                  <a:pos x="29" y="107"/>
                </a:cxn>
                <a:cxn ang="0">
                  <a:pos x="24" y="109"/>
                </a:cxn>
                <a:cxn ang="0">
                  <a:pos x="18" y="115"/>
                </a:cxn>
                <a:cxn ang="0">
                  <a:pos x="7" y="115"/>
                </a:cxn>
                <a:cxn ang="0">
                  <a:pos x="7" y="104"/>
                </a:cxn>
                <a:cxn ang="0">
                  <a:pos x="52" y="59"/>
                </a:cxn>
                <a:cxn ang="0">
                  <a:pos x="52" y="59"/>
                </a:cxn>
                <a:cxn ang="0">
                  <a:pos x="58" y="54"/>
                </a:cxn>
                <a:cxn ang="0">
                  <a:pos x="53" y="38"/>
                </a:cxn>
                <a:cxn ang="0">
                  <a:pos x="84" y="7"/>
                </a:cxn>
                <a:cxn ang="0">
                  <a:pos x="115" y="38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4" y="69"/>
                </a:cxn>
              </a:cxnLst>
              <a:rect l="0" t="0" r="r" b="b"/>
              <a:pathLst>
                <a:path w="122" h="123">
                  <a:moveTo>
                    <a:pt x="84" y="0"/>
                  </a:moveTo>
                  <a:cubicBezTo>
                    <a:pt x="63" y="0"/>
                    <a:pt x="46" y="17"/>
                    <a:pt x="46" y="38"/>
                  </a:cubicBezTo>
                  <a:cubicBezTo>
                    <a:pt x="46" y="43"/>
                    <a:pt x="47" y="48"/>
                    <a:pt x="48" y="5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100"/>
                    <a:pt x="0" y="101"/>
                    <a:pt x="0" y="103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3" y="123"/>
                    <a:pt x="7" y="123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21" y="123"/>
                    <a:pt x="22" y="122"/>
                    <a:pt x="24" y="120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42" y="115"/>
                    <a:pt x="46" y="111"/>
                    <a:pt x="46" y="107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8" y="100"/>
                    <a:pt x="61" y="96"/>
                    <a:pt x="61" y="92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4" y="76"/>
                    <a:pt x="79" y="77"/>
                    <a:pt x="84" y="77"/>
                  </a:cubicBezTo>
                  <a:cubicBezTo>
                    <a:pt x="105" y="77"/>
                    <a:pt x="122" y="59"/>
                    <a:pt x="122" y="38"/>
                  </a:cubicBezTo>
                  <a:cubicBezTo>
                    <a:pt x="122" y="17"/>
                    <a:pt x="105" y="0"/>
                    <a:pt x="84" y="0"/>
                  </a:cubicBezTo>
                  <a:close/>
                  <a:moveTo>
                    <a:pt x="84" y="69"/>
                  </a:moveTo>
                  <a:cubicBezTo>
                    <a:pt x="78" y="69"/>
                    <a:pt x="73" y="67"/>
                    <a:pt x="69" y="65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4" y="79"/>
                    <a:pt x="53" y="81"/>
                    <a:pt x="53" y="83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1" y="92"/>
                    <a:pt x="38" y="95"/>
                    <a:pt x="38" y="100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7" y="107"/>
                    <a:pt x="25" y="108"/>
                    <a:pt x="24" y="109"/>
                  </a:cubicBezTo>
                  <a:cubicBezTo>
                    <a:pt x="18" y="115"/>
                    <a:pt x="18" y="115"/>
                    <a:pt x="18" y="115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49"/>
                    <a:pt x="53" y="44"/>
                    <a:pt x="53" y="38"/>
                  </a:cubicBezTo>
                  <a:cubicBezTo>
                    <a:pt x="53" y="21"/>
                    <a:pt x="67" y="7"/>
                    <a:pt x="84" y="7"/>
                  </a:cubicBezTo>
                  <a:cubicBezTo>
                    <a:pt x="101" y="7"/>
                    <a:pt x="115" y="21"/>
                    <a:pt x="115" y="38"/>
                  </a:cubicBezTo>
                  <a:cubicBezTo>
                    <a:pt x="115" y="55"/>
                    <a:pt x="101" y="69"/>
                    <a:pt x="84" y="69"/>
                  </a:cubicBezTo>
                  <a:close/>
                  <a:moveTo>
                    <a:pt x="84" y="69"/>
                  </a:moveTo>
                  <a:cubicBezTo>
                    <a:pt x="84" y="69"/>
                    <a:pt x="84" y="69"/>
                    <a:pt x="84" y="6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15" name="Freeform 77"/>
            <p:cNvSpPr>
              <a:spLocks noEditPoints="1"/>
            </p:cNvSpPr>
            <p:nvPr/>
          </p:nvSpPr>
          <p:spPr bwMode="auto">
            <a:xfrm>
              <a:off x="3259138" y="1952626"/>
              <a:ext cx="90488" cy="920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1" y="11"/>
                </a:cxn>
                <a:cxn ang="0">
                  <a:pos x="0" y="12"/>
                </a:cxn>
                <a:cxn ang="0">
                  <a:pos x="1" y="15"/>
                </a:cxn>
                <a:cxn ang="0">
                  <a:pos x="17" y="30"/>
                </a:cxn>
                <a:cxn ang="0">
                  <a:pos x="20" y="31"/>
                </a:cxn>
                <a:cxn ang="0">
                  <a:pos x="31" y="20"/>
                </a:cxn>
                <a:cxn ang="0">
                  <a:pos x="31" y="19"/>
                </a:cxn>
                <a:cxn ang="0">
                  <a:pos x="30" y="16"/>
                </a:cxn>
                <a:cxn ang="0">
                  <a:pos x="19" y="27"/>
                </a:cxn>
                <a:cxn ang="0">
                  <a:pos x="4" y="13"/>
                </a:cxn>
                <a:cxn ang="0">
                  <a:pos x="13" y="4"/>
                </a:cxn>
                <a:cxn ang="0">
                  <a:pos x="27" y="19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19" y="27"/>
                </a:cxn>
              </a:cxnLst>
              <a:rect l="0" t="0" r="r" b="b"/>
              <a:pathLst>
                <a:path w="31" h="31">
                  <a:moveTo>
                    <a:pt x="30" y="16"/>
                  </a:moveTo>
                  <a:cubicBezTo>
                    <a:pt x="26" y="10"/>
                    <a:pt x="21" y="5"/>
                    <a:pt x="15" y="1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6" y="2"/>
                    <a:pt x="2" y="6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5" y="21"/>
                    <a:pt x="11" y="26"/>
                    <a:pt x="17" y="30"/>
                  </a:cubicBezTo>
                  <a:cubicBezTo>
                    <a:pt x="18" y="31"/>
                    <a:pt x="19" y="31"/>
                    <a:pt x="20" y="31"/>
                  </a:cubicBezTo>
                  <a:cubicBezTo>
                    <a:pt x="25" y="29"/>
                    <a:pt x="29" y="25"/>
                    <a:pt x="31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6"/>
                  </a:cubicBezTo>
                  <a:close/>
                  <a:moveTo>
                    <a:pt x="19" y="27"/>
                  </a:moveTo>
                  <a:cubicBezTo>
                    <a:pt x="13" y="23"/>
                    <a:pt x="8" y="18"/>
                    <a:pt x="4" y="13"/>
                  </a:cubicBezTo>
                  <a:cubicBezTo>
                    <a:pt x="6" y="8"/>
                    <a:pt x="8" y="6"/>
                    <a:pt x="13" y="4"/>
                  </a:cubicBezTo>
                  <a:cubicBezTo>
                    <a:pt x="18" y="8"/>
                    <a:pt x="23" y="13"/>
                    <a:pt x="27" y="19"/>
                  </a:cubicBezTo>
                  <a:cubicBezTo>
                    <a:pt x="26" y="23"/>
                    <a:pt x="23" y="26"/>
                    <a:pt x="19" y="27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17" name="Group 167"/>
          <p:cNvGrpSpPr/>
          <p:nvPr/>
        </p:nvGrpSpPr>
        <p:grpSpPr>
          <a:xfrm>
            <a:off x="10673566" y="3934799"/>
            <a:ext cx="330376" cy="334801"/>
            <a:chOff x="3036888" y="1909763"/>
            <a:chExt cx="355600" cy="360363"/>
          </a:xfrm>
          <a:solidFill>
            <a:schemeClr val="accent2"/>
          </a:solidFill>
        </p:grpSpPr>
        <p:sp>
          <p:nvSpPr>
            <p:cNvPr id="118" name="Freeform 76"/>
            <p:cNvSpPr>
              <a:spLocks noEditPoints="1"/>
            </p:cNvSpPr>
            <p:nvPr/>
          </p:nvSpPr>
          <p:spPr bwMode="auto">
            <a:xfrm>
              <a:off x="3036888" y="1909763"/>
              <a:ext cx="355600" cy="360363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46" y="38"/>
                </a:cxn>
                <a:cxn ang="0">
                  <a:pos x="48" y="52"/>
                </a:cxn>
                <a:cxn ang="0">
                  <a:pos x="2" y="99"/>
                </a:cxn>
                <a:cxn ang="0">
                  <a:pos x="0" y="103"/>
                </a:cxn>
                <a:cxn ang="0">
                  <a:pos x="0" y="115"/>
                </a:cxn>
                <a:cxn ang="0">
                  <a:pos x="7" y="123"/>
                </a:cxn>
                <a:cxn ang="0">
                  <a:pos x="19" y="123"/>
                </a:cxn>
                <a:cxn ang="0">
                  <a:pos x="24" y="120"/>
                </a:cxn>
                <a:cxn ang="0">
                  <a:pos x="29" y="115"/>
                </a:cxn>
                <a:cxn ang="0">
                  <a:pos x="38" y="115"/>
                </a:cxn>
                <a:cxn ang="0">
                  <a:pos x="46" y="107"/>
                </a:cxn>
                <a:cxn ang="0">
                  <a:pos x="46" y="100"/>
                </a:cxn>
                <a:cxn ang="0">
                  <a:pos x="53" y="100"/>
                </a:cxn>
                <a:cxn ang="0">
                  <a:pos x="61" y="92"/>
                </a:cxn>
                <a:cxn ang="0">
                  <a:pos x="61" y="83"/>
                </a:cxn>
                <a:cxn ang="0">
                  <a:pos x="70" y="74"/>
                </a:cxn>
                <a:cxn ang="0">
                  <a:pos x="84" y="77"/>
                </a:cxn>
                <a:cxn ang="0">
                  <a:pos x="122" y="38"/>
                </a:cxn>
                <a:cxn ang="0">
                  <a:pos x="84" y="0"/>
                </a:cxn>
                <a:cxn ang="0">
                  <a:pos x="84" y="69"/>
                </a:cxn>
                <a:cxn ang="0">
                  <a:pos x="69" y="65"/>
                </a:cxn>
                <a:cxn ang="0">
                  <a:pos x="67" y="66"/>
                </a:cxn>
                <a:cxn ang="0">
                  <a:pos x="63" y="70"/>
                </a:cxn>
                <a:cxn ang="0">
                  <a:pos x="56" y="77"/>
                </a:cxn>
                <a:cxn ang="0">
                  <a:pos x="53" y="83"/>
                </a:cxn>
                <a:cxn ang="0">
                  <a:pos x="53" y="92"/>
                </a:cxn>
                <a:cxn ang="0">
                  <a:pos x="46" y="92"/>
                </a:cxn>
                <a:cxn ang="0">
                  <a:pos x="38" y="100"/>
                </a:cxn>
                <a:cxn ang="0">
                  <a:pos x="38" y="107"/>
                </a:cxn>
                <a:cxn ang="0">
                  <a:pos x="29" y="107"/>
                </a:cxn>
                <a:cxn ang="0">
                  <a:pos x="24" y="109"/>
                </a:cxn>
                <a:cxn ang="0">
                  <a:pos x="18" y="115"/>
                </a:cxn>
                <a:cxn ang="0">
                  <a:pos x="7" y="115"/>
                </a:cxn>
                <a:cxn ang="0">
                  <a:pos x="7" y="104"/>
                </a:cxn>
                <a:cxn ang="0">
                  <a:pos x="52" y="59"/>
                </a:cxn>
                <a:cxn ang="0">
                  <a:pos x="52" y="59"/>
                </a:cxn>
                <a:cxn ang="0">
                  <a:pos x="58" y="54"/>
                </a:cxn>
                <a:cxn ang="0">
                  <a:pos x="53" y="38"/>
                </a:cxn>
                <a:cxn ang="0">
                  <a:pos x="84" y="7"/>
                </a:cxn>
                <a:cxn ang="0">
                  <a:pos x="115" y="38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4" y="69"/>
                </a:cxn>
              </a:cxnLst>
              <a:rect l="0" t="0" r="r" b="b"/>
              <a:pathLst>
                <a:path w="122" h="123">
                  <a:moveTo>
                    <a:pt x="84" y="0"/>
                  </a:moveTo>
                  <a:cubicBezTo>
                    <a:pt x="63" y="0"/>
                    <a:pt x="46" y="17"/>
                    <a:pt x="46" y="38"/>
                  </a:cubicBezTo>
                  <a:cubicBezTo>
                    <a:pt x="46" y="43"/>
                    <a:pt x="47" y="48"/>
                    <a:pt x="48" y="5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100"/>
                    <a:pt x="0" y="101"/>
                    <a:pt x="0" y="103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3" y="123"/>
                    <a:pt x="7" y="123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21" y="123"/>
                    <a:pt x="22" y="122"/>
                    <a:pt x="24" y="120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42" y="115"/>
                    <a:pt x="46" y="111"/>
                    <a:pt x="46" y="107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8" y="100"/>
                    <a:pt x="61" y="96"/>
                    <a:pt x="61" y="92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4" y="76"/>
                    <a:pt x="79" y="77"/>
                    <a:pt x="84" y="77"/>
                  </a:cubicBezTo>
                  <a:cubicBezTo>
                    <a:pt x="105" y="77"/>
                    <a:pt x="122" y="59"/>
                    <a:pt x="122" y="38"/>
                  </a:cubicBezTo>
                  <a:cubicBezTo>
                    <a:pt x="122" y="17"/>
                    <a:pt x="105" y="0"/>
                    <a:pt x="84" y="0"/>
                  </a:cubicBezTo>
                  <a:close/>
                  <a:moveTo>
                    <a:pt x="84" y="69"/>
                  </a:moveTo>
                  <a:cubicBezTo>
                    <a:pt x="78" y="69"/>
                    <a:pt x="73" y="67"/>
                    <a:pt x="69" y="65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4" y="79"/>
                    <a:pt x="53" y="81"/>
                    <a:pt x="53" y="83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1" y="92"/>
                    <a:pt x="38" y="95"/>
                    <a:pt x="38" y="100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7" y="107"/>
                    <a:pt x="25" y="108"/>
                    <a:pt x="24" y="109"/>
                  </a:cubicBezTo>
                  <a:cubicBezTo>
                    <a:pt x="18" y="115"/>
                    <a:pt x="18" y="115"/>
                    <a:pt x="18" y="115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49"/>
                    <a:pt x="53" y="44"/>
                    <a:pt x="53" y="38"/>
                  </a:cubicBezTo>
                  <a:cubicBezTo>
                    <a:pt x="53" y="21"/>
                    <a:pt x="67" y="7"/>
                    <a:pt x="84" y="7"/>
                  </a:cubicBezTo>
                  <a:cubicBezTo>
                    <a:pt x="101" y="7"/>
                    <a:pt x="115" y="21"/>
                    <a:pt x="115" y="38"/>
                  </a:cubicBezTo>
                  <a:cubicBezTo>
                    <a:pt x="115" y="55"/>
                    <a:pt x="101" y="69"/>
                    <a:pt x="84" y="69"/>
                  </a:cubicBezTo>
                  <a:close/>
                  <a:moveTo>
                    <a:pt x="84" y="69"/>
                  </a:moveTo>
                  <a:cubicBezTo>
                    <a:pt x="84" y="69"/>
                    <a:pt x="84" y="69"/>
                    <a:pt x="84" y="6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19" name="Freeform 77"/>
            <p:cNvSpPr>
              <a:spLocks noEditPoints="1"/>
            </p:cNvSpPr>
            <p:nvPr/>
          </p:nvSpPr>
          <p:spPr bwMode="auto">
            <a:xfrm>
              <a:off x="3259138" y="1952626"/>
              <a:ext cx="90488" cy="920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1" y="11"/>
                </a:cxn>
                <a:cxn ang="0">
                  <a:pos x="0" y="12"/>
                </a:cxn>
                <a:cxn ang="0">
                  <a:pos x="1" y="15"/>
                </a:cxn>
                <a:cxn ang="0">
                  <a:pos x="17" y="30"/>
                </a:cxn>
                <a:cxn ang="0">
                  <a:pos x="20" y="31"/>
                </a:cxn>
                <a:cxn ang="0">
                  <a:pos x="31" y="20"/>
                </a:cxn>
                <a:cxn ang="0">
                  <a:pos x="31" y="19"/>
                </a:cxn>
                <a:cxn ang="0">
                  <a:pos x="30" y="16"/>
                </a:cxn>
                <a:cxn ang="0">
                  <a:pos x="19" y="27"/>
                </a:cxn>
                <a:cxn ang="0">
                  <a:pos x="4" y="13"/>
                </a:cxn>
                <a:cxn ang="0">
                  <a:pos x="13" y="4"/>
                </a:cxn>
                <a:cxn ang="0">
                  <a:pos x="27" y="19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19" y="27"/>
                </a:cxn>
              </a:cxnLst>
              <a:rect l="0" t="0" r="r" b="b"/>
              <a:pathLst>
                <a:path w="31" h="31">
                  <a:moveTo>
                    <a:pt x="30" y="16"/>
                  </a:moveTo>
                  <a:cubicBezTo>
                    <a:pt x="26" y="10"/>
                    <a:pt x="21" y="5"/>
                    <a:pt x="15" y="1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6" y="2"/>
                    <a:pt x="2" y="6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5" y="21"/>
                    <a:pt x="11" y="26"/>
                    <a:pt x="17" y="30"/>
                  </a:cubicBezTo>
                  <a:cubicBezTo>
                    <a:pt x="18" y="31"/>
                    <a:pt x="19" y="31"/>
                    <a:pt x="20" y="31"/>
                  </a:cubicBezTo>
                  <a:cubicBezTo>
                    <a:pt x="25" y="29"/>
                    <a:pt x="29" y="25"/>
                    <a:pt x="31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6"/>
                  </a:cubicBezTo>
                  <a:close/>
                  <a:moveTo>
                    <a:pt x="19" y="27"/>
                  </a:moveTo>
                  <a:cubicBezTo>
                    <a:pt x="13" y="23"/>
                    <a:pt x="8" y="18"/>
                    <a:pt x="4" y="13"/>
                  </a:cubicBezTo>
                  <a:cubicBezTo>
                    <a:pt x="6" y="8"/>
                    <a:pt x="8" y="6"/>
                    <a:pt x="13" y="4"/>
                  </a:cubicBezTo>
                  <a:cubicBezTo>
                    <a:pt x="18" y="8"/>
                    <a:pt x="23" y="13"/>
                    <a:pt x="27" y="19"/>
                  </a:cubicBezTo>
                  <a:cubicBezTo>
                    <a:pt x="26" y="23"/>
                    <a:pt x="23" y="26"/>
                    <a:pt x="19" y="27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7557252" y="4458390"/>
            <a:ext cx="1410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400+</a:t>
            </a:r>
            <a:endParaRPr lang="en-US" sz="2600" dirty="0">
              <a:solidFill>
                <a:srgbClr val="00206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0142677" y="4936834"/>
            <a:ext cx="1421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ea typeface="Open Sans" panose="020B0606030504020204" pitchFamily="34" charset="0"/>
                <a:cs typeface="Krub Medium" panose="00000600000000000000" pitchFamily="2" charset="-34"/>
              </a:rPr>
              <a:t>Data Center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  <a:ea typeface="Open Sans" panose="020B0606030504020204" pitchFamily="34" charset="0"/>
              <a:cs typeface="Krub Medium" panose="00000600000000000000" pitchFamily="2" charset="-34"/>
            </a:endParaRP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ea typeface="Open Sans" panose="020B0606030504020204" pitchFamily="34" charset="0"/>
                <a:cs typeface="Krub Medium" panose="00000600000000000000" pitchFamily="2" charset="-34"/>
              </a:rPr>
              <a:t>Audits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  <a:ea typeface="Open Sans" panose="020B0606030504020204" pitchFamily="34" charset="0"/>
              <a:cs typeface="Krub Medium" panose="00000600000000000000" pitchFamily="2" charset="-34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3751330" y="5277605"/>
            <a:ext cx="265255" cy="265254"/>
            <a:chOff x="4611279" y="2833975"/>
            <a:chExt cx="485834" cy="485832"/>
          </a:xfrm>
        </p:grpSpPr>
        <p:sp>
          <p:nvSpPr>
            <p:cNvPr id="128" name="Oval 127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/>
              </a:endParaRPr>
            </a:p>
          </p:txBody>
        </p:sp>
        <p:sp>
          <p:nvSpPr>
            <p:cNvPr id="130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4063391" y="5281781"/>
            <a:ext cx="26928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/>
              </a:rPr>
              <a:t> CSIR, Hyderabad</a:t>
            </a:r>
            <a:br>
              <a:rPr lang="en-US" sz="1100" dirty="0">
                <a:solidFill>
                  <a:schemeClr val="bg1"/>
                </a:solidFill>
                <a:latin typeface="Poppins"/>
              </a:rPr>
            </a:br>
            <a:endParaRPr lang="en-US" sz="1100" dirty="0">
              <a:solidFill>
                <a:schemeClr val="bg1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9068" y="607336"/>
            <a:ext cx="1152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anose="02000505000000020004" pitchFamily="2" charset="0"/>
              </a:rPr>
              <a:t>Projects</a:t>
            </a:r>
            <a:endParaRPr lang="en-US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900959" y="731456"/>
            <a:ext cx="712076" cy="73339"/>
            <a:chOff x="2558013" y="2071365"/>
            <a:chExt cx="587618" cy="64712"/>
          </a:xfrm>
        </p:grpSpPr>
        <p:sp>
          <p:nvSpPr>
            <p:cNvPr id="5" name="Oval 4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2381" y="5817551"/>
            <a:ext cx="846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Jaipur Development Authority  Smart City Project – Command &amp; Control Data Centre</a:t>
            </a:r>
            <a:endParaRPr lang="en-US" sz="1200" b="1" dirty="0">
              <a:solidFill>
                <a:srgbClr val="00206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US" sz="1100" spc="4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US" sz="1100" spc="4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“Hon’ble </a:t>
            </a:r>
            <a:r>
              <a:rPr lang="en-US" sz="1100" spc="9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CM of </a:t>
            </a:r>
            <a:r>
              <a:rPr lang="en-US" sz="1100" spc="4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Rajasthan”  </a:t>
            </a:r>
            <a:r>
              <a:rPr lang="en-US" sz="1100" spc="13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“CEO </a:t>
            </a:r>
            <a:r>
              <a:rPr lang="en-US" sz="1100" spc="4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of Cisco”,   </a:t>
            </a:r>
            <a:r>
              <a:rPr lang="en-US" sz="1100" spc="-8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Mr. </a:t>
            </a:r>
            <a:r>
              <a:rPr lang="en-US" sz="1100" spc="9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John</a:t>
            </a:r>
            <a:r>
              <a:rPr lang="en-US" sz="1100" spc="63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100" spc="4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Chambers at the Inauguration of JDA Smart City Project</a:t>
            </a:r>
            <a:endParaRPr lang="en-US" sz="1100" spc="100" dirty="0">
              <a:ln w="1905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5400000" algn="t" rotWithShape="0">
                  <a:prstClr val="black">
                    <a:alpha val="12000"/>
                  </a:prst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2" r="11112"/>
          <a:stretch>
            <a:fillRect/>
          </a:stretch>
        </p:blipFill>
        <p:spPr>
          <a:xfrm>
            <a:off x="1550127" y="332563"/>
            <a:ext cx="9291040" cy="5386594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0533" y="1949008"/>
            <a:ext cx="39302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Montserrat" panose="02000505000000020004" pitchFamily="2" charset="0"/>
              </a:rPr>
              <a:t>Key O&amp;M Customers :</a:t>
            </a:r>
            <a:endParaRPr lang="en-US" sz="25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32785" y="2786424"/>
            <a:ext cx="265255" cy="265254"/>
            <a:chOff x="4611279" y="2833975"/>
            <a:chExt cx="485834" cy="485832"/>
          </a:xfrm>
        </p:grpSpPr>
        <p:sp>
          <p:nvSpPr>
            <p:cNvPr id="13" name="Oval 12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5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344847" y="2754425"/>
            <a:ext cx="1849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AAI AOCC 6 locations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23260" y="3077070"/>
            <a:ext cx="265255" cy="265254"/>
            <a:chOff x="4611279" y="2833975"/>
            <a:chExt cx="485834" cy="485832"/>
          </a:xfrm>
        </p:grpSpPr>
        <p:sp>
          <p:nvSpPr>
            <p:cNvPr id="16" name="Oval 15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4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996069" y="5160501"/>
            <a:ext cx="1608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IIT Gandhinagar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037300" y="3387496"/>
            <a:ext cx="265255" cy="265254"/>
            <a:chOff x="4611279" y="2833975"/>
            <a:chExt cx="485834" cy="485832"/>
          </a:xfrm>
        </p:grpSpPr>
        <p:sp>
          <p:nvSpPr>
            <p:cNvPr id="33" name="Oval 32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5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344620" y="3042234"/>
            <a:ext cx="13677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AAI Chennai 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027775" y="3730396"/>
            <a:ext cx="265255" cy="265254"/>
            <a:chOff x="4611279" y="2833975"/>
            <a:chExt cx="485834" cy="485832"/>
          </a:xfrm>
        </p:grpSpPr>
        <p:sp>
          <p:nvSpPr>
            <p:cNvPr id="38" name="Oval 37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40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340652" y="3401445"/>
            <a:ext cx="1680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AAI DR Hyderabad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019066" y="4030280"/>
            <a:ext cx="265255" cy="265254"/>
            <a:chOff x="4611279" y="2833975"/>
            <a:chExt cx="485834" cy="485832"/>
          </a:xfrm>
        </p:grpSpPr>
        <p:sp>
          <p:nvSpPr>
            <p:cNvPr id="43" name="Oval 42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45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343892" y="4033113"/>
            <a:ext cx="12814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IIT Hyderabad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018250" y="4338349"/>
            <a:ext cx="265255" cy="265254"/>
            <a:chOff x="4611279" y="2833975"/>
            <a:chExt cx="485834" cy="485832"/>
          </a:xfrm>
        </p:grpSpPr>
        <p:sp>
          <p:nvSpPr>
            <p:cNvPr id="48" name="Oval 47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50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343508" y="3722530"/>
            <a:ext cx="1674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AAI Chennai N/W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024531" y="4746150"/>
            <a:ext cx="265255" cy="265254"/>
            <a:chOff x="4611279" y="2833975"/>
            <a:chExt cx="485834" cy="485832"/>
          </a:xfrm>
        </p:grpSpPr>
        <p:sp>
          <p:nvSpPr>
            <p:cNvPr id="53" name="Oval 52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55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1335940" y="4337326"/>
            <a:ext cx="2366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JDA, Command Centre , Jaipur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3702941" y="3493619"/>
            <a:ext cx="265255" cy="265254"/>
            <a:chOff x="4611279" y="2833975"/>
            <a:chExt cx="485834" cy="485832"/>
          </a:xfrm>
        </p:grpSpPr>
        <p:sp>
          <p:nvSpPr>
            <p:cNvPr id="58" name="Oval 57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0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988875" y="3487747"/>
            <a:ext cx="2692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Punjab National Bank , Delhi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3699490" y="3838140"/>
            <a:ext cx="265255" cy="265254"/>
            <a:chOff x="4611279" y="2833975"/>
            <a:chExt cx="485834" cy="485832"/>
          </a:xfrm>
        </p:grpSpPr>
        <p:sp>
          <p:nvSpPr>
            <p:cNvPr id="63" name="Oval 62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5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3996069" y="4155134"/>
            <a:ext cx="2692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LIC of India , North Central Zone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3689965" y="4181040"/>
            <a:ext cx="265255" cy="265254"/>
            <a:chOff x="4611279" y="2833975"/>
            <a:chExt cx="485834" cy="485832"/>
          </a:xfrm>
        </p:grpSpPr>
        <p:sp>
          <p:nvSpPr>
            <p:cNvPr id="68" name="Oval 67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0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341996" y="5084247"/>
            <a:ext cx="2137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HPSEB Data Centre, Shimla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3690168" y="4490704"/>
            <a:ext cx="265255" cy="265254"/>
            <a:chOff x="4611279" y="2833975"/>
            <a:chExt cx="485834" cy="485832"/>
          </a:xfrm>
        </p:grpSpPr>
        <p:sp>
          <p:nvSpPr>
            <p:cNvPr id="78" name="Oval 77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80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3983296" y="4484832"/>
            <a:ext cx="15184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PGCIL DC, Manesar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997770" y="2659252"/>
            <a:ext cx="10982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23+</a:t>
            </a:r>
            <a:endParaRPr lang="en-US" sz="2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748874" y="3139632"/>
            <a:ext cx="1424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ea typeface="Open Sans" panose="020B0606030504020204" pitchFamily="34" charset="0"/>
                <a:cs typeface="Krub Medium" panose="00000600000000000000" pitchFamily="2" charset="-34"/>
              </a:rPr>
              <a:t>Years of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  <a:ea typeface="Open Sans" panose="020B0606030504020204" pitchFamily="34" charset="0"/>
              <a:cs typeface="Krub Medium" panose="00000600000000000000" pitchFamily="2" charset="-34"/>
            </a:endParaRP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ea typeface="Open Sans" panose="020B0606030504020204" pitchFamily="34" charset="0"/>
                <a:cs typeface="Krub Medium" panose="00000600000000000000" pitchFamily="2" charset="-34"/>
              </a:rPr>
              <a:t> Rich Experience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  <a:ea typeface="Open Sans" panose="020B0606030504020204" pitchFamily="34" charset="0"/>
              <a:cs typeface="Krub Medium" panose="00000600000000000000" pitchFamily="2" charset="-34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787307" y="4410673"/>
            <a:ext cx="14247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112+</a:t>
            </a:r>
            <a:endParaRPr lang="en-US" sz="2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628386" y="4847065"/>
            <a:ext cx="1583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ea typeface="Open Sans" panose="020B0606030504020204" pitchFamily="34" charset="0"/>
                <a:cs typeface="Krub Medium" panose="00000600000000000000" pitchFamily="2" charset="-34"/>
              </a:rPr>
              <a:t>Managing Data Centers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  <a:ea typeface="Open Sans" panose="020B0606030504020204" pitchFamily="34" charset="0"/>
              <a:cs typeface="Krub Medium" panose="00000600000000000000" pitchFamily="2" charset="-34"/>
            </a:endParaRP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ea typeface="Open Sans" panose="020B0606030504020204" pitchFamily="34" charset="0"/>
                <a:cs typeface="Krub Medium" panose="00000600000000000000" pitchFamily="2" charset="-34"/>
              </a:rPr>
              <a:t>( DC and DR ) across India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  <a:ea typeface="Open Sans" panose="020B0606030504020204" pitchFamily="34" charset="0"/>
              <a:cs typeface="Krub Medium" panose="00000600000000000000" pitchFamily="2" charset="-34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9874029" y="4361362"/>
            <a:ext cx="14247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560+</a:t>
            </a:r>
            <a:endParaRPr lang="en-US" sz="2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9753152" y="4861797"/>
            <a:ext cx="1583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ea typeface="Open Sans" panose="020B0606030504020204" pitchFamily="34" charset="0"/>
                <a:cs typeface="Krub Medium" panose="00000600000000000000" pitchFamily="2" charset="-34"/>
              </a:rPr>
              <a:t>Locations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  <a:ea typeface="Open Sans" panose="020B0606030504020204" pitchFamily="34" charset="0"/>
              <a:cs typeface="Krub Medium" panose="00000600000000000000" pitchFamily="2" charset="-34"/>
            </a:endParaRP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ea typeface="Open Sans" panose="020B0606030504020204" pitchFamily="34" charset="0"/>
                <a:cs typeface="Krub Medium" panose="00000600000000000000" pitchFamily="2" charset="-34"/>
              </a:rPr>
              <a:t>covered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  <a:ea typeface="Open Sans" panose="020B0606030504020204" pitchFamily="34" charset="0"/>
              <a:cs typeface="Krub Medium" panose="00000600000000000000" pitchFamily="2" charset="-34"/>
            </a:endParaRP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ea typeface="Open Sans" panose="020B0606030504020204" pitchFamily="34" charset="0"/>
                <a:cs typeface="Krub Medium" panose="00000600000000000000" pitchFamily="2" charset="-34"/>
              </a:rPr>
              <a:t>across India 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  <a:ea typeface="Open Sans" panose="020B0606030504020204" pitchFamily="34" charset="0"/>
              <a:cs typeface="Krub Medium" panose="00000600000000000000" pitchFamily="2" charset="-34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3690168" y="4834650"/>
            <a:ext cx="265255" cy="265254"/>
            <a:chOff x="4611279" y="2833975"/>
            <a:chExt cx="485834" cy="485832"/>
          </a:xfrm>
        </p:grpSpPr>
        <p:sp>
          <p:nvSpPr>
            <p:cNvPr id="128" name="Oval 127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30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3988118" y="3835236"/>
            <a:ext cx="1848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Bank of India , Mumbai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132" name="Group 167"/>
          <p:cNvGrpSpPr/>
          <p:nvPr/>
        </p:nvGrpSpPr>
        <p:grpSpPr>
          <a:xfrm>
            <a:off x="9296040" y="2211829"/>
            <a:ext cx="330376" cy="334801"/>
            <a:chOff x="3036888" y="1909763"/>
            <a:chExt cx="355600" cy="360363"/>
          </a:xfrm>
          <a:solidFill>
            <a:schemeClr val="accent2"/>
          </a:solidFill>
        </p:grpSpPr>
        <p:sp>
          <p:nvSpPr>
            <p:cNvPr id="133" name="Freeform 76"/>
            <p:cNvSpPr>
              <a:spLocks noEditPoints="1"/>
            </p:cNvSpPr>
            <p:nvPr/>
          </p:nvSpPr>
          <p:spPr bwMode="auto">
            <a:xfrm>
              <a:off x="3036888" y="1909763"/>
              <a:ext cx="355600" cy="360363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46" y="38"/>
                </a:cxn>
                <a:cxn ang="0">
                  <a:pos x="48" y="52"/>
                </a:cxn>
                <a:cxn ang="0">
                  <a:pos x="2" y="99"/>
                </a:cxn>
                <a:cxn ang="0">
                  <a:pos x="0" y="103"/>
                </a:cxn>
                <a:cxn ang="0">
                  <a:pos x="0" y="115"/>
                </a:cxn>
                <a:cxn ang="0">
                  <a:pos x="7" y="123"/>
                </a:cxn>
                <a:cxn ang="0">
                  <a:pos x="19" y="123"/>
                </a:cxn>
                <a:cxn ang="0">
                  <a:pos x="24" y="120"/>
                </a:cxn>
                <a:cxn ang="0">
                  <a:pos x="29" y="115"/>
                </a:cxn>
                <a:cxn ang="0">
                  <a:pos x="38" y="115"/>
                </a:cxn>
                <a:cxn ang="0">
                  <a:pos x="46" y="107"/>
                </a:cxn>
                <a:cxn ang="0">
                  <a:pos x="46" y="100"/>
                </a:cxn>
                <a:cxn ang="0">
                  <a:pos x="53" y="100"/>
                </a:cxn>
                <a:cxn ang="0">
                  <a:pos x="61" y="92"/>
                </a:cxn>
                <a:cxn ang="0">
                  <a:pos x="61" y="83"/>
                </a:cxn>
                <a:cxn ang="0">
                  <a:pos x="70" y="74"/>
                </a:cxn>
                <a:cxn ang="0">
                  <a:pos x="84" y="77"/>
                </a:cxn>
                <a:cxn ang="0">
                  <a:pos x="122" y="38"/>
                </a:cxn>
                <a:cxn ang="0">
                  <a:pos x="84" y="0"/>
                </a:cxn>
                <a:cxn ang="0">
                  <a:pos x="84" y="69"/>
                </a:cxn>
                <a:cxn ang="0">
                  <a:pos x="69" y="65"/>
                </a:cxn>
                <a:cxn ang="0">
                  <a:pos x="67" y="66"/>
                </a:cxn>
                <a:cxn ang="0">
                  <a:pos x="63" y="70"/>
                </a:cxn>
                <a:cxn ang="0">
                  <a:pos x="56" y="77"/>
                </a:cxn>
                <a:cxn ang="0">
                  <a:pos x="53" y="83"/>
                </a:cxn>
                <a:cxn ang="0">
                  <a:pos x="53" y="92"/>
                </a:cxn>
                <a:cxn ang="0">
                  <a:pos x="46" y="92"/>
                </a:cxn>
                <a:cxn ang="0">
                  <a:pos x="38" y="100"/>
                </a:cxn>
                <a:cxn ang="0">
                  <a:pos x="38" y="107"/>
                </a:cxn>
                <a:cxn ang="0">
                  <a:pos x="29" y="107"/>
                </a:cxn>
                <a:cxn ang="0">
                  <a:pos x="24" y="109"/>
                </a:cxn>
                <a:cxn ang="0">
                  <a:pos x="18" y="115"/>
                </a:cxn>
                <a:cxn ang="0">
                  <a:pos x="7" y="115"/>
                </a:cxn>
                <a:cxn ang="0">
                  <a:pos x="7" y="104"/>
                </a:cxn>
                <a:cxn ang="0">
                  <a:pos x="52" y="59"/>
                </a:cxn>
                <a:cxn ang="0">
                  <a:pos x="52" y="59"/>
                </a:cxn>
                <a:cxn ang="0">
                  <a:pos x="58" y="54"/>
                </a:cxn>
                <a:cxn ang="0">
                  <a:pos x="53" y="38"/>
                </a:cxn>
                <a:cxn ang="0">
                  <a:pos x="84" y="7"/>
                </a:cxn>
                <a:cxn ang="0">
                  <a:pos x="115" y="38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4" y="69"/>
                </a:cxn>
              </a:cxnLst>
              <a:rect l="0" t="0" r="r" b="b"/>
              <a:pathLst>
                <a:path w="122" h="123">
                  <a:moveTo>
                    <a:pt x="84" y="0"/>
                  </a:moveTo>
                  <a:cubicBezTo>
                    <a:pt x="63" y="0"/>
                    <a:pt x="46" y="17"/>
                    <a:pt x="46" y="38"/>
                  </a:cubicBezTo>
                  <a:cubicBezTo>
                    <a:pt x="46" y="43"/>
                    <a:pt x="47" y="48"/>
                    <a:pt x="48" y="5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100"/>
                    <a:pt x="0" y="101"/>
                    <a:pt x="0" y="103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3" y="123"/>
                    <a:pt x="7" y="123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21" y="123"/>
                    <a:pt x="22" y="122"/>
                    <a:pt x="24" y="120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42" y="115"/>
                    <a:pt x="46" y="111"/>
                    <a:pt x="46" y="107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8" y="100"/>
                    <a:pt x="61" y="96"/>
                    <a:pt x="61" y="92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4" y="76"/>
                    <a:pt x="79" y="77"/>
                    <a:pt x="84" y="77"/>
                  </a:cubicBezTo>
                  <a:cubicBezTo>
                    <a:pt x="105" y="77"/>
                    <a:pt x="122" y="59"/>
                    <a:pt x="122" y="38"/>
                  </a:cubicBezTo>
                  <a:cubicBezTo>
                    <a:pt x="122" y="17"/>
                    <a:pt x="105" y="0"/>
                    <a:pt x="84" y="0"/>
                  </a:cubicBezTo>
                  <a:close/>
                  <a:moveTo>
                    <a:pt x="84" y="69"/>
                  </a:moveTo>
                  <a:cubicBezTo>
                    <a:pt x="78" y="69"/>
                    <a:pt x="73" y="67"/>
                    <a:pt x="69" y="65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4" y="79"/>
                    <a:pt x="53" y="81"/>
                    <a:pt x="53" y="83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1" y="92"/>
                    <a:pt x="38" y="95"/>
                    <a:pt x="38" y="100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7" y="107"/>
                    <a:pt x="25" y="108"/>
                    <a:pt x="24" y="109"/>
                  </a:cubicBezTo>
                  <a:cubicBezTo>
                    <a:pt x="18" y="115"/>
                    <a:pt x="18" y="115"/>
                    <a:pt x="18" y="115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49"/>
                    <a:pt x="53" y="44"/>
                    <a:pt x="53" y="38"/>
                  </a:cubicBezTo>
                  <a:cubicBezTo>
                    <a:pt x="53" y="21"/>
                    <a:pt x="67" y="7"/>
                    <a:pt x="84" y="7"/>
                  </a:cubicBezTo>
                  <a:cubicBezTo>
                    <a:pt x="101" y="7"/>
                    <a:pt x="115" y="21"/>
                    <a:pt x="115" y="38"/>
                  </a:cubicBezTo>
                  <a:cubicBezTo>
                    <a:pt x="115" y="55"/>
                    <a:pt x="101" y="69"/>
                    <a:pt x="84" y="69"/>
                  </a:cubicBezTo>
                  <a:close/>
                  <a:moveTo>
                    <a:pt x="84" y="69"/>
                  </a:moveTo>
                  <a:cubicBezTo>
                    <a:pt x="84" y="69"/>
                    <a:pt x="84" y="69"/>
                    <a:pt x="84" y="6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34" name="Freeform 77"/>
            <p:cNvSpPr>
              <a:spLocks noEditPoints="1"/>
            </p:cNvSpPr>
            <p:nvPr/>
          </p:nvSpPr>
          <p:spPr bwMode="auto">
            <a:xfrm>
              <a:off x="3259138" y="1952626"/>
              <a:ext cx="90488" cy="920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1" y="11"/>
                </a:cxn>
                <a:cxn ang="0">
                  <a:pos x="0" y="12"/>
                </a:cxn>
                <a:cxn ang="0">
                  <a:pos x="1" y="15"/>
                </a:cxn>
                <a:cxn ang="0">
                  <a:pos x="17" y="30"/>
                </a:cxn>
                <a:cxn ang="0">
                  <a:pos x="20" y="31"/>
                </a:cxn>
                <a:cxn ang="0">
                  <a:pos x="31" y="20"/>
                </a:cxn>
                <a:cxn ang="0">
                  <a:pos x="31" y="19"/>
                </a:cxn>
                <a:cxn ang="0">
                  <a:pos x="30" y="16"/>
                </a:cxn>
                <a:cxn ang="0">
                  <a:pos x="19" y="27"/>
                </a:cxn>
                <a:cxn ang="0">
                  <a:pos x="4" y="13"/>
                </a:cxn>
                <a:cxn ang="0">
                  <a:pos x="13" y="4"/>
                </a:cxn>
                <a:cxn ang="0">
                  <a:pos x="27" y="19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19" y="27"/>
                </a:cxn>
              </a:cxnLst>
              <a:rect l="0" t="0" r="r" b="b"/>
              <a:pathLst>
                <a:path w="31" h="31">
                  <a:moveTo>
                    <a:pt x="30" y="16"/>
                  </a:moveTo>
                  <a:cubicBezTo>
                    <a:pt x="26" y="10"/>
                    <a:pt x="21" y="5"/>
                    <a:pt x="15" y="1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6" y="2"/>
                    <a:pt x="2" y="6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5" y="21"/>
                    <a:pt x="11" y="26"/>
                    <a:pt x="17" y="30"/>
                  </a:cubicBezTo>
                  <a:cubicBezTo>
                    <a:pt x="18" y="31"/>
                    <a:pt x="19" y="31"/>
                    <a:pt x="20" y="31"/>
                  </a:cubicBezTo>
                  <a:cubicBezTo>
                    <a:pt x="25" y="29"/>
                    <a:pt x="29" y="25"/>
                    <a:pt x="31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6"/>
                  </a:cubicBezTo>
                  <a:close/>
                  <a:moveTo>
                    <a:pt x="19" y="27"/>
                  </a:moveTo>
                  <a:cubicBezTo>
                    <a:pt x="13" y="23"/>
                    <a:pt x="8" y="18"/>
                    <a:pt x="4" y="13"/>
                  </a:cubicBezTo>
                  <a:cubicBezTo>
                    <a:pt x="6" y="8"/>
                    <a:pt x="8" y="6"/>
                    <a:pt x="13" y="4"/>
                  </a:cubicBezTo>
                  <a:cubicBezTo>
                    <a:pt x="18" y="8"/>
                    <a:pt x="23" y="13"/>
                    <a:pt x="27" y="19"/>
                  </a:cubicBezTo>
                  <a:cubicBezTo>
                    <a:pt x="26" y="23"/>
                    <a:pt x="23" y="26"/>
                    <a:pt x="19" y="27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</p:grpSp>
      <p:grpSp>
        <p:nvGrpSpPr>
          <p:cNvPr id="135" name="Group 167"/>
          <p:cNvGrpSpPr/>
          <p:nvPr/>
        </p:nvGrpSpPr>
        <p:grpSpPr>
          <a:xfrm>
            <a:off x="8334472" y="3915322"/>
            <a:ext cx="330376" cy="334801"/>
            <a:chOff x="3036888" y="1909763"/>
            <a:chExt cx="355600" cy="360363"/>
          </a:xfrm>
          <a:solidFill>
            <a:schemeClr val="accent2"/>
          </a:solidFill>
        </p:grpSpPr>
        <p:sp>
          <p:nvSpPr>
            <p:cNvPr id="136" name="Freeform 76"/>
            <p:cNvSpPr>
              <a:spLocks noEditPoints="1"/>
            </p:cNvSpPr>
            <p:nvPr/>
          </p:nvSpPr>
          <p:spPr bwMode="auto">
            <a:xfrm>
              <a:off x="3036888" y="1909763"/>
              <a:ext cx="355600" cy="360363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46" y="38"/>
                </a:cxn>
                <a:cxn ang="0">
                  <a:pos x="48" y="52"/>
                </a:cxn>
                <a:cxn ang="0">
                  <a:pos x="2" y="99"/>
                </a:cxn>
                <a:cxn ang="0">
                  <a:pos x="0" y="103"/>
                </a:cxn>
                <a:cxn ang="0">
                  <a:pos x="0" y="115"/>
                </a:cxn>
                <a:cxn ang="0">
                  <a:pos x="7" y="123"/>
                </a:cxn>
                <a:cxn ang="0">
                  <a:pos x="19" y="123"/>
                </a:cxn>
                <a:cxn ang="0">
                  <a:pos x="24" y="120"/>
                </a:cxn>
                <a:cxn ang="0">
                  <a:pos x="29" y="115"/>
                </a:cxn>
                <a:cxn ang="0">
                  <a:pos x="38" y="115"/>
                </a:cxn>
                <a:cxn ang="0">
                  <a:pos x="46" y="107"/>
                </a:cxn>
                <a:cxn ang="0">
                  <a:pos x="46" y="100"/>
                </a:cxn>
                <a:cxn ang="0">
                  <a:pos x="53" y="100"/>
                </a:cxn>
                <a:cxn ang="0">
                  <a:pos x="61" y="92"/>
                </a:cxn>
                <a:cxn ang="0">
                  <a:pos x="61" y="83"/>
                </a:cxn>
                <a:cxn ang="0">
                  <a:pos x="70" y="74"/>
                </a:cxn>
                <a:cxn ang="0">
                  <a:pos x="84" y="77"/>
                </a:cxn>
                <a:cxn ang="0">
                  <a:pos x="122" y="38"/>
                </a:cxn>
                <a:cxn ang="0">
                  <a:pos x="84" y="0"/>
                </a:cxn>
                <a:cxn ang="0">
                  <a:pos x="84" y="69"/>
                </a:cxn>
                <a:cxn ang="0">
                  <a:pos x="69" y="65"/>
                </a:cxn>
                <a:cxn ang="0">
                  <a:pos x="67" y="66"/>
                </a:cxn>
                <a:cxn ang="0">
                  <a:pos x="63" y="70"/>
                </a:cxn>
                <a:cxn ang="0">
                  <a:pos x="56" y="77"/>
                </a:cxn>
                <a:cxn ang="0">
                  <a:pos x="53" y="83"/>
                </a:cxn>
                <a:cxn ang="0">
                  <a:pos x="53" y="92"/>
                </a:cxn>
                <a:cxn ang="0">
                  <a:pos x="46" y="92"/>
                </a:cxn>
                <a:cxn ang="0">
                  <a:pos x="38" y="100"/>
                </a:cxn>
                <a:cxn ang="0">
                  <a:pos x="38" y="107"/>
                </a:cxn>
                <a:cxn ang="0">
                  <a:pos x="29" y="107"/>
                </a:cxn>
                <a:cxn ang="0">
                  <a:pos x="24" y="109"/>
                </a:cxn>
                <a:cxn ang="0">
                  <a:pos x="18" y="115"/>
                </a:cxn>
                <a:cxn ang="0">
                  <a:pos x="7" y="115"/>
                </a:cxn>
                <a:cxn ang="0">
                  <a:pos x="7" y="104"/>
                </a:cxn>
                <a:cxn ang="0">
                  <a:pos x="52" y="59"/>
                </a:cxn>
                <a:cxn ang="0">
                  <a:pos x="52" y="59"/>
                </a:cxn>
                <a:cxn ang="0">
                  <a:pos x="58" y="54"/>
                </a:cxn>
                <a:cxn ang="0">
                  <a:pos x="53" y="38"/>
                </a:cxn>
                <a:cxn ang="0">
                  <a:pos x="84" y="7"/>
                </a:cxn>
                <a:cxn ang="0">
                  <a:pos x="115" y="38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4" y="69"/>
                </a:cxn>
              </a:cxnLst>
              <a:rect l="0" t="0" r="r" b="b"/>
              <a:pathLst>
                <a:path w="122" h="123">
                  <a:moveTo>
                    <a:pt x="84" y="0"/>
                  </a:moveTo>
                  <a:cubicBezTo>
                    <a:pt x="63" y="0"/>
                    <a:pt x="46" y="17"/>
                    <a:pt x="46" y="38"/>
                  </a:cubicBezTo>
                  <a:cubicBezTo>
                    <a:pt x="46" y="43"/>
                    <a:pt x="47" y="48"/>
                    <a:pt x="48" y="5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100"/>
                    <a:pt x="0" y="101"/>
                    <a:pt x="0" y="103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3" y="123"/>
                    <a:pt x="7" y="123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21" y="123"/>
                    <a:pt x="22" y="122"/>
                    <a:pt x="24" y="120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42" y="115"/>
                    <a:pt x="46" y="111"/>
                    <a:pt x="46" y="107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8" y="100"/>
                    <a:pt x="61" y="96"/>
                    <a:pt x="61" y="92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4" y="76"/>
                    <a:pt x="79" y="77"/>
                    <a:pt x="84" y="77"/>
                  </a:cubicBezTo>
                  <a:cubicBezTo>
                    <a:pt x="105" y="77"/>
                    <a:pt x="122" y="59"/>
                    <a:pt x="122" y="38"/>
                  </a:cubicBezTo>
                  <a:cubicBezTo>
                    <a:pt x="122" y="17"/>
                    <a:pt x="105" y="0"/>
                    <a:pt x="84" y="0"/>
                  </a:cubicBezTo>
                  <a:close/>
                  <a:moveTo>
                    <a:pt x="84" y="69"/>
                  </a:moveTo>
                  <a:cubicBezTo>
                    <a:pt x="78" y="69"/>
                    <a:pt x="73" y="67"/>
                    <a:pt x="69" y="65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4" y="79"/>
                    <a:pt x="53" y="81"/>
                    <a:pt x="53" y="83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1" y="92"/>
                    <a:pt x="38" y="95"/>
                    <a:pt x="38" y="100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7" y="107"/>
                    <a:pt x="25" y="108"/>
                    <a:pt x="24" y="109"/>
                  </a:cubicBezTo>
                  <a:cubicBezTo>
                    <a:pt x="18" y="115"/>
                    <a:pt x="18" y="115"/>
                    <a:pt x="18" y="115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49"/>
                    <a:pt x="53" y="44"/>
                    <a:pt x="53" y="38"/>
                  </a:cubicBezTo>
                  <a:cubicBezTo>
                    <a:pt x="53" y="21"/>
                    <a:pt x="67" y="7"/>
                    <a:pt x="84" y="7"/>
                  </a:cubicBezTo>
                  <a:cubicBezTo>
                    <a:pt x="101" y="7"/>
                    <a:pt x="115" y="21"/>
                    <a:pt x="115" y="38"/>
                  </a:cubicBezTo>
                  <a:cubicBezTo>
                    <a:pt x="115" y="55"/>
                    <a:pt x="101" y="69"/>
                    <a:pt x="84" y="69"/>
                  </a:cubicBezTo>
                  <a:close/>
                  <a:moveTo>
                    <a:pt x="84" y="69"/>
                  </a:moveTo>
                  <a:cubicBezTo>
                    <a:pt x="84" y="69"/>
                    <a:pt x="84" y="69"/>
                    <a:pt x="84" y="6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37" name="Freeform 77"/>
            <p:cNvSpPr>
              <a:spLocks noEditPoints="1"/>
            </p:cNvSpPr>
            <p:nvPr/>
          </p:nvSpPr>
          <p:spPr bwMode="auto">
            <a:xfrm>
              <a:off x="3259138" y="1952626"/>
              <a:ext cx="90488" cy="920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1" y="11"/>
                </a:cxn>
                <a:cxn ang="0">
                  <a:pos x="0" y="12"/>
                </a:cxn>
                <a:cxn ang="0">
                  <a:pos x="1" y="15"/>
                </a:cxn>
                <a:cxn ang="0">
                  <a:pos x="17" y="30"/>
                </a:cxn>
                <a:cxn ang="0">
                  <a:pos x="20" y="31"/>
                </a:cxn>
                <a:cxn ang="0">
                  <a:pos x="31" y="20"/>
                </a:cxn>
                <a:cxn ang="0">
                  <a:pos x="31" y="19"/>
                </a:cxn>
                <a:cxn ang="0">
                  <a:pos x="30" y="16"/>
                </a:cxn>
                <a:cxn ang="0">
                  <a:pos x="19" y="27"/>
                </a:cxn>
                <a:cxn ang="0">
                  <a:pos x="4" y="13"/>
                </a:cxn>
                <a:cxn ang="0">
                  <a:pos x="13" y="4"/>
                </a:cxn>
                <a:cxn ang="0">
                  <a:pos x="27" y="19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19" y="27"/>
                </a:cxn>
              </a:cxnLst>
              <a:rect l="0" t="0" r="r" b="b"/>
              <a:pathLst>
                <a:path w="31" h="31">
                  <a:moveTo>
                    <a:pt x="30" y="16"/>
                  </a:moveTo>
                  <a:cubicBezTo>
                    <a:pt x="26" y="10"/>
                    <a:pt x="21" y="5"/>
                    <a:pt x="15" y="1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6" y="2"/>
                    <a:pt x="2" y="6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5" y="21"/>
                    <a:pt x="11" y="26"/>
                    <a:pt x="17" y="30"/>
                  </a:cubicBezTo>
                  <a:cubicBezTo>
                    <a:pt x="18" y="31"/>
                    <a:pt x="19" y="31"/>
                    <a:pt x="20" y="31"/>
                  </a:cubicBezTo>
                  <a:cubicBezTo>
                    <a:pt x="25" y="29"/>
                    <a:pt x="29" y="25"/>
                    <a:pt x="31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6"/>
                  </a:cubicBezTo>
                  <a:close/>
                  <a:moveTo>
                    <a:pt x="19" y="27"/>
                  </a:moveTo>
                  <a:cubicBezTo>
                    <a:pt x="13" y="23"/>
                    <a:pt x="8" y="18"/>
                    <a:pt x="4" y="13"/>
                  </a:cubicBezTo>
                  <a:cubicBezTo>
                    <a:pt x="6" y="8"/>
                    <a:pt x="8" y="6"/>
                    <a:pt x="13" y="4"/>
                  </a:cubicBezTo>
                  <a:cubicBezTo>
                    <a:pt x="18" y="8"/>
                    <a:pt x="23" y="13"/>
                    <a:pt x="27" y="19"/>
                  </a:cubicBezTo>
                  <a:cubicBezTo>
                    <a:pt x="26" y="23"/>
                    <a:pt x="23" y="26"/>
                    <a:pt x="19" y="27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</p:grpSp>
      <p:grpSp>
        <p:nvGrpSpPr>
          <p:cNvPr id="138" name="Group 167"/>
          <p:cNvGrpSpPr/>
          <p:nvPr/>
        </p:nvGrpSpPr>
        <p:grpSpPr>
          <a:xfrm>
            <a:off x="10421194" y="3926986"/>
            <a:ext cx="330376" cy="334801"/>
            <a:chOff x="3036888" y="1909763"/>
            <a:chExt cx="355600" cy="360363"/>
          </a:xfrm>
          <a:solidFill>
            <a:schemeClr val="accent2"/>
          </a:solidFill>
        </p:grpSpPr>
        <p:sp>
          <p:nvSpPr>
            <p:cNvPr id="139" name="Freeform 76"/>
            <p:cNvSpPr>
              <a:spLocks noEditPoints="1"/>
            </p:cNvSpPr>
            <p:nvPr/>
          </p:nvSpPr>
          <p:spPr bwMode="auto">
            <a:xfrm>
              <a:off x="3036888" y="1909763"/>
              <a:ext cx="355600" cy="360363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46" y="38"/>
                </a:cxn>
                <a:cxn ang="0">
                  <a:pos x="48" y="52"/>
                </a:cxn>
                <a:cxn ang="0">
                  <a:pos x="2" y="99"/>
                </a:cxn>
                <a:cxn ang="0">
                  <a:pos x="0" y="103"/>
                </a:cxn>
                <a:cxn ang="0">
                  <a:pos x="0" y="115"/>
                </a:cxn>
                <a:cxn ang="0">
                  <a:pos x="7" y="123"/>
                </a:cxn>
                <a:cxn ang="0">
                  <a:pos x="19" y="123"/>
                </a:cxn>
                <a:cxn ang="0">
                  <a:pos x="24" y="120"/>
                </a:cxn>
                <a:cxn ang="0">
                  <a:pos x="29" y="115"/>
                </a:cxn>
                <a:cxn ang="0">
                  <a:pos x="38" y="115"/>
                </a:cxn>
                <a:cxn ang="0">
                  <a:pos x="46" y="107"/>
                </a:cxn>
                <a:cxn ang="0">
                  <a:pos x="46" y="100"/>
                </a:cxn>
                <a:cxn ang="0">
                  <a:pos x="53" y="100"/>
                </a:cxn>
                <a:cxn ang="0">
                  <a:pos x="61" y="92"/>
                </a:cxn>
                <a:cxn ang="0">
                  <a:pos x="61" y="83"/>
                </a:cxn>
                <a:cxn ang="0">
                  <a:pos x="70" y="74"/>
                </a:cxn>
                <a:cxn ang="0">
                  <a:pos x="84" y="77"/>
                </a:cxn>
                <a:cxn ang="0">
                  <a:pos x="122" y="38"/>
                </a:cxn>
                <a:cxn ang="0">
                  <a:pos x="84" y="0"/>
                </a:cxn>
                <a:cxn ang="0">
                  <a:pos x="84" y="69"/>
                </a:cxn>
                <a:cxn ang="0">
                  <a:pos x="69" y="65"/>
                </a:cxn>
                <a:cxn ang="0">
                  <a:pos x="67" y="66"/>
                </a:cxn>
                <a:cxn ang="0">
                  <a:pos x="63" y="70"/>
                </a:cxn>
                <a:cxn ang="0">
                  <a:pos x="56" y="77"/>
                </a:cxn>
                <a:cxn ang="0">
                  <a:pos x="53" y="83"/>
                </a:cxn>
                <a:cxn ang="0">
                  <a:pos x="53" y="92"/>
                </a:cxn>
                <a:cxn ang="0">
                  <a:pos x="46" y="92"/>
                </a:cxn>
                <a:cxn ang="0">
                  <a:pos x="38" y="100"/>
                </a:cxn>
                <a:cxn ang="0">
                  <a:pos x="38" y="107"/>
                </a:cxn>
                <a:cxn ang="0">
                  <a:pos x="29" y="107"/>
                </a:cxn>
                <a:cxn ang="0">
                  <a:pos x="24" y="109"/>
                </a:cxn>
                <a:cxn ang="0">
                  <a:pos x="18" y="115"/>
                </a:cxn>
                <a:cxn ang="0">
                  <a:pos x="7" y="115"/>
                </a:cxn>
                <a:cxn ang="0">
                  <a:pos x="7" y="104"/>
                </a:cxn>
                <a:cxn ang="0">
                  <a:pos x="52" y="59"/>
                </a:cxn>
                <a:cxn ang="0">
                  <a:pos x="52" y="59"/>
                </a:cxn>
                <a:cxn ang="0">
                  <a:pos x="58" y="54"/>
                </a:cxn>
                <a:cxn ang="0">
                  <a:pos x="53" y="38"/>
                </a:cxn>
                <a:cxn ang="0">
                  <a:pos x="84" y="7"/>
                </a:cxn>
                <a:cxn ang="0">
                  <a:pos x="115" y="38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4" y="69"/>
                </a:cxn>
              </a:cxnLst>
              <a:rect l="0" t="0" r="r" b="b"/>
              <a:pathLst>
                <a:path w="122" h="123">
                  <a:moveTo>
                    <a:pt x="84" y="0"/>
                  </a:moveTo>
                  <a:cubicBezTo>
                    <a:pt x="63" y="0"/>
                    <a:pt x="46" y="17"/>
                    <a:pt x="46" y="38"/>
                  </a:cubicBezTo>
                  <a:cubicBezTo>
                    <a:pt x="46" y="43"/>
                    <a:pt x="47" y="48"/>
                    <a:pt x="48" y="5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100"/>
                    <a:pt x="0" y="101"/>
                    <a:pt x="0" y="103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3" y="123"/>
                    <a:pt x="7" y="123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21" y="123"/>
                    <a:pt x="22" y="122"/>
                    <a:pt x="24" y="120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42" y="115"/>
                    <a:pt x="46" y="111"/>
                    <a:pt x="46" y="107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8" y="100"/>
                    <a:pt x="61" y="96"/>
                    <a:pt x="61" y="92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4" y="76"/>
                    <a:pt x="79" y="77"/>
                    <a:pt x="84" y="77"/>
                  </a:cubicBezTo>
                  <a:cubicBezTo>
                    <a:pt x="105" y="77"/>
                    <a:pt x="122" y="59"/>
                    <a:pt x="122" y="38"/>
                  </a:cubicBezTo>
                  <a:cubicBezTo>
                    <a:pt x="122" y="17"/>
                    <a:pt x="105" y="0"/>
                    <a:pt x="84" y="0"/>
                  </a:cubicBezTo>
                  <a:close/>
                  <a:moveTo>
                    <a:pt x="84" y="69"/>
                  </a:moveTo>
                  <a:cubicBezTo>
                    <a:pt x="78" y="69"/>
                    <a:pt x="73" y="67"/>
                    <a:pt x="69" y="65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4" y="79"/>
                    <a:pt x="53" y="81"/>
                    <a:pt x="53" y="83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1" y="92"/>
                    <a:pt x="38" y="95"/>
                    <a:pt x="38" y="100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7" y="107"/>
                    <a:pt x="25" y="108"/>
                    <a:pt x="24" y="109"/>
                  </a:cubicBezTo>
                  <a:cubicBezTo>
                    <a:pt x="18" y="115"/>
                    <a:pt x="18" y="115"/>
                    <a:pt x="18" y="115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49"/>
                    <a:pt x="53" y="44"/>
                    <a:pt x="53" y="38"/>
                  </a:cubicBezTo>
                  <a:cubicBezTo>
                    <a:pt x="53" y="21"/>
                    <a:pt x="67" y="7"/>
                    <a:pt x="84" y="7"/>
                  </a:cubicBezTo>
                  <a:cubicBezTo>
                    <a:pt x="101" y="7"/>
                    <a:pt x="115" y="21"/>
                    <a:pt x="115" y="38"/>
                  </a:cubicBezTo>
                  <a:cubicBezTo>
                    <a:pt x="115" y="55"/>
                    <a:pt x="101" y="69"/>
                    <a:pt x="84" y="69"/>
                  </a:cubicBezTo>
                  <a:close/>
                  <a:moveTo>
                    <a:pt x="84" y="69"/>
                  </a:moveTo>
                  <a:cubicBezTo>
                    <a:pt x="84" y="69"/>
                    <a:pt x="84" y="69"/>
                    <a:pt x="84" y="6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40" name="Freeform 77"/>
            <p:cNvSpPr>
              <a:spLocks noEditPoints="1"/>
            </p:cNvSpPr>
            <p:nvPr/>
          </p:nvSpPr>
          <p:spPr bwMode="auto">
            <a:xfrm>
              <a:off x="3259138" y="1952626"/>
              <a:ext cx="90488" cy="920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1" y="11"/>
                </a:cxn>
                <a:cxn ang="0">
                  <a:pos x="0" y="12"/>
                </a:cxn>
                <a:cxn ang="0">
                  <a:pos x="1" y="15"/>
                </a:cxn>
                <a:cxn ang="0">
                  <a:pos x="17" y="30"/>
                </a:cxn>
                <a:cxn ang="0">
                  <a:pos x="20" y="31"/>
                </a:cxn>
                <a:cxn ang="0">
                  <a:pos x="31" y="20"/>
                </a:cxn>
                <a:cxn ang="0">
                  <a:pos x="31" y="19"/>
                </a:cxn>
                <a:cxn ang="0">
                  <a:pos x="30" y="16"/>
                </a:cxn>
                <a:cxn ang="0">
                  <a:pos x="19" y="27"/>
                </a:cxn>
                <a:cxn ang="0">
                  <a:pos x="4" y="13"/>
                </a:cxn>
                <a:cxn ang="0">
                  <a:pos x="13" y="4"/>
                </a:cxn>
                <a:cxn ang="0">
                  <a:pos x="27" y="19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19" y="27"/>
                </a:cxn>
              </a:cxnLst>
              <a:rect l="0" t="0" r="r" b="b"/>
              <a:pathLst>
                <a:path w="31" h="31">
                  <a:moveTo>
                    <a:pt x="30" y="16"/>
                  </a:moveTo>
                  <a:cubicBezTo>
                    <a:pt x="26" y="10"/>
                    <a:pt x="21" y="5"/>
                    <a:pt x="15" y="1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6" y="2"/>
                    <a:pt x="2" y="6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5" y="21"/>
                    <a:pt x="11" y="26"/>
                    <a:pt x="17" y="30"/>
                  </a:cubicBezTo>
                  <a:cubicBezTo>
                    <a:pt x="18" y="31"/>
                    <a:pt x="19" y="31"/>
                    <a:pt x="20" y="31"/>
                  </a:cubicBezTo>
                  <a:cubicBezTo>
                    <a:pt x="25" y="29"/>
                    <a:pt x="29" y="25"/>
                    <a:pt x="31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6"/>
                  </a:cubicBezTo>
                  <a:close/>
                  <a:moveTo>
                    <a:pt x="19" y="27"/>
                  </a:moveTo>
                  <a:cubicBezTo>
                    <a:pt x="13" y="23"/>
                    <a:pt x="8" y="18"/>
                    <a:pt x="4" y="13"/>
                  </a:cubicBezTo>
                  <a:cubicBezTo>
                    <a:pt x="6" y="8"/>
                    <a:pt x="8" y="6"/>
                    <a:pt x="13" y="4"/>
                  </a:cubicBezTo>
                  <a:cubicBezTo>
                    <a:pt x="18" y="8"/>
                    <a:pt x="23" y="13"/>
                    <a:pt x="27" y="19"/>
                  </a:cubicBezTo>
                  <a:cubicBezTo>
                    <a:pt x="26" y="23"/>
                    <a:pt x="23" y="26"/>
                    <a:pt x="19" y="27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3694232" y="2804166"/>
            <a:ext cx="265255" cy="265254"/>
            <a:chOff x="4611279" y="2833975"/>
            <a:chExt cx="485834" cy="485832"/>
          </a:xfrm>
        </p:grpSpPr>
        <p:sp>
          <p:nvSpPr>
            <p:cNvPr id="143" name="Oval 142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45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sp>
        <p:nvSpPr>
          <p:cNvPr id="146" name="TextBox 145"/>
          <p:cNvSpPr txBox="1"/>
          <p:nvPr/>
        </p:nvSpPr>
        <p:spPr>
          <a:xfrm>
            <a:off x="3980167" y="2789586"/>
            <a:ext cx="2112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CDOT , Data Centre, Delhi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147" name="Group 146"/>
          <p:cNvGrpSpPr/>
          <p:nvPr/>
        </p:nvGrpSpPr>
        <p:grpSpPr>
          <a:xfrm>
            <a:off x="3693416" y="3138357"/>
            <a:ext cx="265255" cy="265254"/>
            <a:chOff x="4611279" y="2833975"/>
            <a:chExt cx="485834" cy="485832"/>
          </a:xfrm>
        </p:grpSpPr>
        <p:sp>
          <p:nvSpPr>
            <p:cNvPr id="148" name="Oval 147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50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sp>
        <p:nvSpPr>
          <p:cNvPr id="151" name="TextBox 150"/>
          <p:cNvSpPr txBox="1"/>
          <p:nvPr/>
        </p:nvSpPr>
        <p:spPr>
          <a:xfrm>
            <a:off x="1335947" y="5428141"/>
            <a:ext cx="18463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ONGC Data Centre, Delhi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015275" y="5094388"/>
            <a:ext cx="265255" cy="265254"/>
            <a:chOff x="4611279" y="2833975"/>
            <a:chExt cx="485834" cy="485832"/>
          </a:xfrm>
        </p:grpSpPr>
        <p:sp>
          <p:nvSpPr>
            <p:cNvPr id="153" name="Oval 152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54" name="Oval 153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55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sp>
        <p:nvSpPr>
          <p:cNvPr id="156" name="TextBox 155"/>
          <p:cNvSpPr txBox="1"/>
          <p:nvPr/>
        </p:nvSpPr>
        <p:spPr>
          <a:xfrm>
            <a:off x="1347981" y="4766462"/>
            <a:ext cx="2087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UPCL DC &amp; DR, Uttarakhand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693983" y="5169243"/>
            <a:ext cx="265255" cy="265254"/>
            <a:chOff x="4611279" y="2833975"/>
            <a:chExt cx="485834" cy="485832"/>
          </a:xfrm>
        </p:grpSpPr>
        <p:sp>
          <p:nvSpPr>
            <p:cNvPr id="8" name="Oval 7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7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989375" y="3112269"/>
            <a:ext cx="1496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RCFL , Mumbai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702692" y="5515502"/>
            <a:ext cx="265255" cy="265254"/>
            <a:chOff x="4611279" y="2833975"/>
            <a:chExt cx="485834" cy="485832"/>
          </a:xfrm>
        </p:grpSpPr>
        <p:sp>
          <p:nvSpPr>
            <p:cNvPr id="27" name="Oval 26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9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011530" y="4828506"/>
            <a:ext cx="11887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IIT Roorkee  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010533" y="5410487"/>
            <a:ext cx="265255" cy="265254"/>
            <a:chOff x="4611279" y="2833975"/>
            <a:chExt cx="485834" cy="485832"/>
          </a:xfrm>
        </p:grpSpPr>
        <p:sp>
          <p:nvSpPr>
            <p:cNvPr id="72" name="Oval 71"/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4" name="Freeform 229"/>
            <p:cNvSpPr/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3996069" y="5520491"/>
            <a:ext cx="927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NIT Trichy 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9068" y="607336"/>
            <a:ext cx="1152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anose="02000505000000020004" pitchFamily="2" charset="0"/>
              </a:rPr>
              <a:t>Projects</a:t>
            </a:r>
            <a:endParaRPr lang="en-US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803522" y="750563"/>
            <a:ext cx="712076" cy="73339"/>
            <a:chOff x="2558013" y="2071365"/>
            <a:chExt cx="587618" cy="64712"/>
          </a:xfrm>
        </p:grpSpPr>
        <p:sp>
          <p:nvSpPr>
            <p:cNvPr id="21" name="Oval 20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: Rounded Corners 75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869678" y="1321657"/>
            <a:ext cx="1646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100" dirty="0">
                <a:solidFill>
                  <a:schemeClr val="bg2">
                    <a:lumMod val="50000"/>
                  </a:schemeClr>
                </a:solidFill>
                <a:latin typeface="Poppins"/>
                <a:cs typeface="Poppins SemiBold" panose="00000700000000000000" pitchFamily="2" charset="0"/>
              </a:rPr>
              <a:t>SCOPE</a:t>
            </a:r>
            <a:endParaRPr lang="en-US" sz="1600" b="1" spc="100" dirty="0">
              <a:solidFill>
                <a:schemeClr val="bg2">
                  <a:lumMod val="50000"/>
                </a:schemeClr>
              </a:solidFill>
              <a:latin typeface="Poppins"/>
              <a:cs typeface="Poppins SemiBold" panose="000007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42150" y="2207281"/>
            <a:ext cx="1646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pc="100" dirty="0">
                <a:solidFill>
                  <a:schemeClr val="bg2">
                    <a:lumMod val="50000"/>
                  </a:schemeClr>
                </a:solidFill>
                <a:latin typeface="Poppins"/>
                <a:cs typeface="Poppins SemiBold" panose="00000700000000000000" pitchFamily="2" charset="0"/>
              </a:rPr>
              <a:t>QUALITY</a:t>
            </a:r>
            <a:endParaRPr lang="en-US" sz="1400" b="1" spc="100" dirty="0">
              <a:solidFill>
                <a:schemeClr val="bg2">
                  <a:lumMod val="50000"/>
                </a:schemeClr>
              </a:solidFill>
              <a:latin typeface="Poppins"/>
              <a:cs typeface="Poppins SemiBold" panose="000007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47948" y="3147424"/>
            <a:ext cx="2243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pc="100" dirty="0">
                <a:solidFill>
                  <a:schemeClr val="bg2">
                    <a:lumMod val="50000"/>
                  </a:schemeClr>
                </a:solidFill>
                <a:latin typeface="Poppins"/>
                <a:cs typeface="Poppins SemiBold" panose="00000700000000000000" pitchFamily="2" charset="0"/>
              </a:rPr>
              <a:t>EFFORTS</a:t>
            </a:r>
            <a:endParaRPr lang="en-US" sz="1400" b="1" spc="100" dirty="0">
              <a:solidFill>
                <a:schemeClr val="bg2">
                  <a:lumMod val="50000"/>
                </a:schemeClr>
              </a:solidFill>
              <a:latin typeface="Poppins"/>
              <a:cs typeface="Poppins SemiBold" panose="000007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13225" y="4146649"/>
            <a:ext cx="2243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100" dirty="0">
                <a:solidFill>
                  <a:schemeClr val="bg2">
                    <a:lumMod val="50000"/>
                  </a:schemeClr>
                </a:solidFill>
                <a:latin typeface="Poppins"/>
                <a:cs typeface="Poppins SemiBold" panose="00000700000000000000" pitchFamily="2" charset="0"/>
              </a:rPr>
              <a:t>RISK</a:t>
            </a:r>
            <a:endParaRPr lang="en-US" sz="1600" b="1" spc="100" dirty="0">
              <a:solidFill>
                <a:schemeClr val="bg2">
                  <a:lumMod val="50000"/>
                </a:schemeClr>
              </a:solidFill>
              <a:latin typeface="Poppins"/>
              <a:cs typeface="Poppins SemiBold" panose="00000700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69678" y="5011863"/>
            <a:ext cx="1646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pc="100" dirty="0">
                <a:solidFill>
                  <a:schemeClr val="bg2">
                    <a:lumMod val="50000"/>
                  </a:schemeClr>
                </a:solidFill>
                <a:latin typeface="Poppins"/>
                <a:cs typeface="Poppins SemiBold" panose="00000700000000000000" pitchFamily="2" charset="0"/>
              </a:rPr>
              <a:t>TIME</a:t>
            </a:r>
            <a:endParaRPr lang="en-US" sz="1400" b="1" spc="100" dirty="0">
              <a:solidFill>
                <a:schemeClr val="bg2">
                  <a:lumMod val="50000"/>
                </a:schemeClr>
              </a:solidFill>
              <a:latin typeface="Poppins"/>
              <a:cs typeface="Poppins SemiBold" panose="00000700000000000000" pitchFamily="2" charset="0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8439722" y="1961768"/>
            <a:ext cx="456436" cy="2938442"/>
          </a:xfrm>
          <a:custGeom>
            <a:avLst/>
            <a:gdLst>
              <a:gd name="connsiteX0" fmla="*/ 33289 w 400420"/>
              <a:gd name="connsiteY0" fmla="*/ 2577824 h 2577823"/>
              <a:gd name="connsiteX1" fmla="*/ 16754 w 400420"/>
              <a:gd name="connsiteY1" fmla="*/ 2573404 h 2577823"/>
              <a:gd name="connsiteX2" fmla="*/ 4419 w 400420"/>
              <a:gd name="connsiteY2" fmla="*/ 2527941 h 2577823"/>
              <a:gd name="connsiteX3" fmla="*/ 333793 w 400420"/>
              <a:gd name="connsiteY3" fmla="*/ 1287167 h 2577823"/>
              <a:gd name="connsiteX4" fmla="*/ 6372 w 400420"/>
              <a:gd name="connsiteY4" fmla="*/ 49841 h 2577823"/>
              <a:gd name="connsiteX5" fmla="*/ 18783 w 400420"/>
              <a:gd name="connsiteY5" fmla="*/ 4388 h 2577823"/>
              <a:gd name="connsiteX6" fmla="*/ 64227 w 400420"/>
              <a:gd name="connsiteY6" fmla="*/ 16789 h 2577823"/>
              <a:gd name="connsiteX7" fmla="*/ 400421 w 400420"/>
              <a:gd name="connsiteY7" fmla="*/ 1287167 h 2577823"/>
              <a:gd name="connsiteX8" fmla="*/ 62217 w 400420"/>
              <a:gd name="connsiteY8" fmla="*/ 2561069 h 2577823"/>
              <a:gd name="connsiteX9" fmla="*/ 33289 w 400420"/>
              <a:gd name="connsiteY9" fmla="*/ 2577824 h 2577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420" h="2577823">
                <a:moveTo>
                  <a:pt x="33289" y="2577824"/>
                </a:moveTo>
                <a:cubicBezTo>
                  <a:pt x="27670" y="2577824"/>
                  <a:pt x="21974" y="2576405"/>
                  <a:pt x="16754" y="2573404"/>
                </a:cubicBezTo>
                <a:cubicBezTo>
                  <a:pt x="790" y="2564251"/>
                  <a:pt x="-4734" y="2543896"/>
                  <a:pt x="4419" y="2527941"/>
                </a:cubicBezTo>
                <a:cubicBezTo>
                  <a:pt x="219903" y="2152075"/>
                  <a:pt x="333793" y="1723031"/>
                  <a:pt x="333793" y="1287167"/>
                </a:cubicBezTo>
                <a:cubicBezTo>
                  <a:pt x="333793" y="852703"/>
                  <a:pt x="220570" y="424840"/>
                  <a:pt x="6372" y="49841"/>
                </a:cubicBezTo>
                <a:cubicBezTo>
                  <a:pt x="-2753" y="33868"/>
                  <a:pt x="2800" y="13513"/>
                  <a:pt x="18783" y="4388"/>
                </a:cubicBezTo>
                <a:cubicBezTo>
                  <a:pt x="34756" y="-4728"/>
                  <a:pt x="55102" y="816"/>
                  <a:pt x="64227" y="16789"/>
                </a:cubicBezTo>
                <a:cubicBezTo>
                  <a:pt x="284169" y="401837"/>
                  <a:pt x="400421" y="841131"/>
                  <a:pt x="400421" y="1287167"/>
                </a:cubicBezTo>
                <a:cubicBezTo>
                  <a:pt x="400421" y="1734642"/>
                  <a:pt x="283483" y="2175145"/>
                  <a:pt x="62217" y="2561069"/>
                </a:cubicBezTo>
                <a:cubicBezTo>
                  <a:pt x="56064" y="2571823"/>
                  <a:pt x="44834" y="2577824"/>
                  <a:pt x="33289" y="2577824"/>
                </a:cubicBezTo>
                <a:close/>
              </a:path>
            </a:pathLst>
          </a:custGeom>
          <a:solidFill>
            <a:srgbClr val="E6E7E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Poppins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5702857" y="2673620"/>
            <a:ext cx="965181" cy="1074472"/>
          </a:xfrm>
          <a:custGeom>
            <a:avLst/>
            <a:gdLst>
              <a:gd name="connsiteX0" fmla="*/ 876195 w 886872"/>
              <a:gd name="connsiteY0" fmla="*/ 856107 h 987295"/>
              <a:gd name="connsiteX1" fmla="*/ 875747 w 886872"/>
              <a:gd name="connsiteY1" fmla="*/ 859707 h 987295"/>
              <a:gd name="connsiteX2" fmla="*/ 696916 w 886872"/>
              <a:gd name="connsiteY2" fmla="*/ 984923 h 987295"/>
              <a:gd name="connsiteX3" fmla="*/ 571700 w 886872"/>
              <a:gd name="connsiteY3" fmla="*/ 806091 h 987295"/>
              <a:gd name="connsiteX4" fmla="*/ 571700 w 886872"/>
              <a:gd name="connsiteY4" fmla="*/ 806091 h 987295"/>
              <a:gd name="connsiteX5" fmla="*/ 571643 w 886872"/>
              <a:gd name="connsiteY5" fmla="*/ 806082 h 987295"/>
              <a:gd name="connsiteX6" fmla="*/ 578139 w 886872"/>
              <a:gd name="connsiteY6" fmla="*/ 732501 h 987295"/>
              <a:gd name="connsiteX7" fmla="*/ 154372 w 886872"/>
              <a:gd name="connsiteY7" fmla="*/ 308743 h 987295"/>
              <a:gd name="connsiteX8" fmla="*/ 0 w 886872"/>
              <a:gd name="connsiteY8" fmla="*/ 154372 h 987295"/>
              <a:gd name="connsiteX9" fmla="*/ 154372 w 886872"/>
              <a:gd name="connsiteY9" fmla="*/ 0 h 987295"/>
              <a:gd name="connsiteX10" fmla="*/ 886873 w 886872"/>
              <a:gd name="connsiteY10" fmla="*/ 732501 h 987295"/>
              <a:gd name="connsiteX11" fmla="*/ 876195 w 886872"/>
              <a:gd name="connsiteY11" fmla="*/ 856107 h 987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86872" h="987295">
                <a:moveTo>
                  <a:pt x="876195" y="856107"/>
                </a:moveTo>
                <a:cubicBezTo>
                  <a:pt x="876014" y="857307"/>
                  <a:pt x="875957" y="858498"/>
                  <a:pt x="875747" y="859707"/>
                </a:cubicBezTo>
                <a:cubicBezTo>
                  <a:pt x="860946" y="943670"/>
                  <a:pt x="780879" y="999734"/>
                  <a:pt x="696916" y="984923"/>
                </a:cubicBezTo>
                <a:cubicBezTo>
                  <a:pt x="612953" y="970121"/>
                  <a:pt x="556888" y="890054"/>
                  <a:pt x="571700" y="806091"/>
                </a:cubicBezTo>
                <a:lnTo>
                  <a:pt x="571700" y="806091"/>
                </a:lnTo>
                <a:lnTo>
                  <a:pt x="571643" y="806082"/>
                </a:lnTo>
                <a:cubicBezTo>
                  <a:pt x="575834" y="782174"/>
                  <a:pt x="578139" y="757619"/>
                  <a:pt x="578139" y="732501"/>
                </a:cubicBezTo>
                <a:cubicBezTo>
                  <a:pt x="578139" y="498462"/>
                  <a:pt x="388410" y="308743"/>
                  <a:pt x="154372" y="308743"/>
                </a:cubicBezTo>
                <a:cubicBezTo>
                  <a:pt x="69113" y="308743"/>
                  <a:pt x="0" y="239630"/>
                  <a:pt x="0" y="154372"/>
                </a:cubicBezTo>
                <a:cubicBezTo>
                  <a:pt x="0" y="69114"/>
                  <a:pt x="69113" y="0"/>
                  <a:pt x="154372" y="0"/>
                </a:cubicBezTo>
                <a:cubicBezTo>
                  <a:pt x="558927" y="0"/>
                  <a:pt x="886873" y="327955"/>
                  <a:pt x="886873" y="732501"/>
                </a:cubicBezTo>
                <a:cubicBezTo>
                  <a:pt x="886873" y="774668"/>
                  <a:pt x="883053" y="815902"/>
                  <a:pt x="876195" y="856107"/>
                </a:cubicBez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/>
          <p:cNvSpPr/>
          <p:nvPr/>
        </p:nvSpPr>
        <p:spPr>
          <a:xfrm>
            <a:off x="5702857" y="2337614"/>
            <a:ext cx="1301186" cy="2266380"/>
          </a:xfrm>
          <a:custGeom>
            <a:avLst/>
            <a:gdLst>
              <a:gd name="connsiteX0" fmla="*/ 1195616 w 1195615"/>
              <a:gd name="connsiteY0" fmla="*/ 1041254 h 2082498"/>
              <a:gd name="connsiteX1" fmla="*/ 154457 w 1195615"/>
              <a:gd name="connsiteY1" fmla="*/ 2082499 h 2082498"/>
              <a:gd name="connsiteX2" fmla="*/ 154372 w 1195615"/>
              <a:gd name="connsiteY2" fmla="*/ 2082499 h 2082498"/>
              <a:gd name="connsiteX3" fmla="*/ 0 w 1195615"/>
              <a:gd name="connsiteY3" fmla="*/ 1928127 h 2082498"/>
              <a:gd name="connsiteX4" fmla="*/ 154372 w 1195615"/>
              <a:gd name="connsiteY4" fmla="*/ 1773755 h 2082498"/>
              <a:gd name="connsiteX5" fmla="*/ 154381 w 1195615"/>
              <a:gd name="connsiteY5" fmla="*/ 1773755 h 2082498"/>
              <a:gd name="connsiteX6" fmla="*/ 886873 w 1195615"/>
              <a:gd name="connsiteY6" fmla="*/ 1041244 h 2082498"/>
              <a:gd name="connsiteX7" fmla="*/ 154372 w 1195615"/>
              <a:gd name="connsiteY7" fmla="*/ 308743 h 2082498"/>
              <a:gd name="connsiteX8" fmla="*/ 0 w 1195615"/>
              <a:gd name="connsiteY8" fmla="*/ 154372 h 2082498"/>
              <a:gd name="connsiteX9" fmla="*/ 154372 w 1195615"/>
              <a:gd name="connsiteY9" fmla="*/ 0 h 2082498"/>
              <a:gd name="connsiteX10" fmla="*/ 154486 w 1195615"/>
              <a:gd name="connsiteY10" fmla="*/ 0 h 2082498"/>
              <a:gd name="connsiteX11" fmla="*/ 1195616 w 1195615"/>
              <a:gd name="connsiteY11" fmla="*/ 1041254 h 20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95615" h="2082498">
                <a:moveTo>
                  <a:pt x="1195616" y="1041254"/>
                </a:moveTo>
                <a:cubicBezTo>
                  <a:pt x="1195616" y="1616288"/>
                  <a:pt x="729482" y="2082451"/>
                  <a:pt x="154457" y="2082499"/>
                </a:cubicBezTo>
                <a:cubicBezTo>
                  <a:pt x="154429" y="2082499"/>
                  <a:pt x="154400" y="2082499"/>
                  <a:pt x="154372" y="2082499"/>
                </a:cubicBezTo>
                <a:cubicBezTo>
                  <a:pt x="69113" y="2082499"/>
                  <a:pt x="0" y="2013385"/>
                  <a:pt x="0" y="1928127"/>
                </a:cubicBezTo>
                <a:cubicBezTo>
                  <a:pt x="0" y="1842868"/>
                  <a:pt x="69113" y="1773755"/>
                  <a:pt x="154372" y="1773755"/>
                </a:cubicBezTo>
                <a:cubicBezTo>
                  <a:pt x="154381" y="1773755"/>
                  <a:pt x="154381" y="1773755"/>
                  <a:pt x="154381" y="1773755"/>
                </a:cubicBezTo>
                <a:cubicBezTo>
                  <a:pt x="558927" y="1773746"/>
                  <a:pt x="886873" y="1445800"/>
                  <a:pt x="886873" y="1041244"/>
                </a:cubicBezTo>
                <a:cubicBezTo>
                  <a:pt x="886873" y="636689"/>
                  <a:pt x="558917" y="308743"/>
                  <a:pt x="154372" y="308743"/>
                </a:cubicBezTo>
                <a:cubicBezTo>
                  <a:pt x="69113" y="308743"/>
                  <a:pt x="0" y="239630"/>
                  <a:pt x="0" y="154372"/>
                </a:cubicBezTo>
                <a:cubicBezTo>
                  <a:pt x="0" y="69113"/>
                  <a:pt x="69113" y="0"/>
                  <a:pt x="154372" y="0"/>
                </a:cubicBezTo>
                <a:cubicBezTo>
                  <a:pt x="154410" y="0"/>
                  <a:pt x="154448" y="0"/>
                  <a:pt x="154486" y="0"/>
                </a:cubicBezTo>
                <a:cubicBezTo>
                  <a:pt x="729501" y="76"/>
                  <a:pt x="1195616" y="466230"/>
                  <a:pt x="1195616" y="1041254"/>
                </a:cubicBez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/>
          <p:cNvSpPr/>
          <p:nvPr/>
        </p:nvSpPr>
        <p:spPr>
          <a:xfrm>
            <a:off x="4401681" y="2001630"/>
            <a:ext cx="2938358" cy="2938359"/>
          </a:xfrm>
          <a:custGeom>
            <a:avLst/>
            <a:gdLst>
              <a:gd name="connsiteX0" fmla="*/ 2699957 w 2699956"/>
              <a:gd name="connsiteY0" fmla="*/ 1349978 h 2699956"/>
              <a:gd name="connsiteX1" fmla="*/ 1349978 w 2699956"/>
              <a:gd name="connsiteY1" fmla="*/ 2699957 h 2699956"/>
              <a:gd name="connsiteX2" fmla="*/ 0 w 2699956"/>
              <a:gd name="connsiteY2" fmla="*/ 1349978 h 2699956"/>
              <a:gd name="connsiteX3" fmla="*/ 20336 w 2699956"/>
              <a:gd name="connsiteY3" fmla="*/ 1115530 h 2699956"/>
              <a:gd name="connsiteX4" fmla="*/ 20507 w 2699956"/>
              <a:gd name="connsiteY4" fmla="*/ 1115559 h 2699956"/>
              <a:gd name="connsiteX5" fmla="*/ 20507 w 2699956"/>
              <a:gd name="connsiteY5" fmla="*/ 1115559 h 2699956"/>
              <a:gd name="connsiteX6" fmla="*/ 199339 w 2699956"/>
              <a:gd name="connsiteY6" fmla="*/ 990343 h 2699956"/>
              <a:gd name="connsiteX7" fmla="*/ 324555 w 2699956"/>
              <a:gd name="connsiteY7" fmla="*/ 1169175 h 2699956"/>
              <a:gd name="connsiteX8" fmla="*/ 324155 w 2699956"/>
              <a:gd name="connsiteY8" fmla="*/ 1170927 h 2699956"/>
              <a:gd name="connsiteX9" fmla="*/ 308743 w 2699956"/>
              <a:gd name="connsiteY9" fmla="*/ 1349978 h 2699956"/>
              <a:gd name="connsiteX10" fmla="*/ 1349988 w 2699956"/>
              <a:gd name="connsiteY10" fmla="*/ 2391223 h 2699956"/>
              <a:gd name="connsiteX11" fmla="*/ 2391232 w 2699956"/>
              <a:gd name="connsiteY11" fmla="*/ 1349978 h 2699956"/>
              <a:gd name="connsiteX12" fmla="*/ 1349988 w 2699956"/>
              <a:gd name="connsiteY12" fmla="*/ 308743 h 2699956"/>
              <a:gd name="connsiteX13" fmla="*/ 1349988 w 2699956"/>
              <a:gd name="connsiteY13" fmla="*/ 308743 h 2699956"/>
              <a:gd name="connsiteX14" fmla="*/ 1195616 w 2699956"/>
              <a:gd name="connsiteY14" fmla="*/ 154372 h 2699956"/>
              <a:gd name="connsiteX15" fmla="*/ 1349988 w 2699956"/>
              <a:gd name="connsiteY15" fmla="*/ 0 h 2699956"/>
              <a:gd name="connsiteX16" fmla="*/ 1350102 w 2699956"/>
              <a:gd name="connsiteY16" fmla="*/ 0 h 2699956"/>
              <a:gd name="connsiteX17" fmla="*/ 2699957 w 2699956"/>
              <a:gd name="connsiteY17" fmla="*/ 1349978 h 269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99956" h="2699956">
                <a:moveTo>
                  <a:pt x="2699957" y="1349978"/>
                </a:moveTo>
                <a:cubicBezTo>
                  <a:pt x="2699957" y="2095548"/>
                  <a:pt x="2095548" y="2699957"/>
                  <a:pt x="1349978" y="2699957"/>
                </a:cubicBezTo>
                <a:cubicBezTo>
                  <a:pt x="604409" y="2699957"/>
                  <a:pt x="0" y="2095548"/>
                  <a:pt x="0" y="1349978"/>
                </a:cubicBezTo>
                <a:cubicBezTo>
                  <a:pt x="0" y="1270006"/>
                  <a:pt x="7001" y="1191673"/>
                  <a:pt x="20336" y="1115530"/>
                </a:cubicBezTo>
                <a:lnTo>
                  <a:pt x="20507" y="1115559"/>
                </a:lnTo>
                <a:cubicBezTo>
                  <a:pt x="20507" y="1115559"/>
                  <a:pt x="20507" y="1115559"/>
                  <a:pt x="20507" y="1115559"/>
                </a:cubicBezTo>
                <a:cubicBezTo>
                  <a:pt x="35309" y="1031605"/>
                  <a:pt x="115376" y="975532"/>
                  <a:pt x="199339" y="990343"/>
                </a:cubicBezTo>
                <a:cubicBezTo>
                  <a:pt x="283302" y="1005154"/>
                  <a:pt x="339366" y="1085212"/>
                  <a:pt x="324555" y="1169175"/>
                </a:cubicBezTo>
                <a:cubicBezTo>
                  <a:pt x="324450" y="1169775"/>
                  <a:pt x="324269" y="1170337"/>
                  <a:pt x="324155" y="1170927"/>
                </a:cubicBezTo>
                <a:cubicBezTo>
                  <a:pt x="314068" y="1229106"/>
                  <a:pt x="308743" y="1288914"/>
                  <a:pt x="308743" y="1349978"/>
                </a:cubicBezTo>
                <a:cubicBezTo>
                  <a:pt x="308743" y="1925041"/>
                  <a:pt x="774925" y="2391223"/>
                  <a:pt x="1349988" y="2391223"/>
                </a:cubicBezTo>
                <a:cubicBezTo>
                  <a:pt x="1925050" y="2391223"/>
                  <a:pt x="2391232" y="1925041"/>
                  <a:pt x="2391232" y="1349978"/>
                </a:cubicBezTo>
                <a:cubicBezTo>
                  <a:pt x="2391232" y="774916"/>
                  <a:pt x="1925050" y="308743"/>
                  <a:pt x="1349988" y="308743"/>
                </a:cubicBezTo>
                <a:lnTo>
                  <a:pt x="1349988" y="308743"/>
                </a:lnTo>
                <a:cubicBezTo>
                  <a:pt x="1264730" y="308743"/>
                  <a:pt x="1195616" y="239630"/>
                  <a:pt x="1195616" y="154372"/>
                </a:cubicBezTo>
                <a:cubicBezTo>
                  <a:pt x="1195616" y="69113"/>
                  <a:pt x="1264730" y="0"/>
                  <a:pt x="1349988" y="0"/>
                </a:cubicBezTo>
                <a:cubicBezTo>
                  <a:pt x="1350026" y="0"/>
                  <a:pt x="1350064" y="0"/>
                  <a:pt x="1350102" y="0"/>
                </a:cubicBezTo>
                <a:cubicBezTo>
                  <a:pt x="2095614" y="57"/>
                  <a:pt x="2699957" y="604438"/>
                  <a:pt x="2699957" y="1349978"/>
                </a:cubicBez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/>
          <p:cNvSpPr/>
          <p:nvPr/>
        </p:nvSpPr>
        <p:spPr>
          <a:xfrm>
            <a:off x="4065675" y="1665625"/>
            <a:ext cx="3610368" cy="3610369"/>
          </a:xfrm>
          <a:custGeom>
            <a:avLst/>
            <a:gdLst>
              <a:gd name="connsiteX0" fmla="*/ 3317443 w 3317443"/>
              <a:gd name="connsiteY0" fmla="*/ 1658722 h 3317443"/>
              <a:gd name="connsiteX1" fmla="*/ 1658722 w 3317443"/>
              <a:gd name="connsiteY1" fmla="*/ 3317443 h 3317443"/>
              <a:gd name="connsiteX2" fmla="*/ 0 w 3317443"/>
              <a:gd name="connsiteY2" fmla="*/ 1658722 h 3317443"/>
              <a:gd name="connsiteX3" fmla="*/ 590874 w 3317443"/>
              <a:gd name="connsiteY3" fmla="*/ 389582 h 3317443"/>
              <a:gd name="connsiteX4" fmla="*/ 592512 w 3317443"/>
              <a:gd name="connsiteY4" fmla="*/ 388058 h 3317443"/>
              <a:gd name="connsiteX5" fmla="*/ 809997 w 3317443"/>
              <a:gd name="connsiteY5" fmla="*/ 407089 h 3317443"/>
              <a:gd name="connsiteX6" fmla="*/ 790975 w 3317443"/>
              <a:gd name="connsiteY6" fmla="*/ 624573 h 3317443"/>
              <a:gd name="connsiteX7" fmla="*/ 791013 w 3317443"/>
              <a:gd name="connsiteY7" fmla="*/ 624621 h 3317443"/>
              <a:gd name="connsiteX8" fmla="*/ 308743 w 3317443"/>
              <a:gd name="connsiteY8" fmla="*/ 1658722 h 3317443"/>
              <a:gd name="connsiteX9" fmla="*/ 1658722 w 3317443"/>
              <a:gd name="connsiteY9" fmla="*/ 3008700 h 3317443"/>
              <a:gd name="connsiteX10" fmla="*/ 3008700 w 3317443"/>
              <a:gd name="connsiteY10" fmla="*/ 1658722 h 3317443"/>
              <a:gd name="connsiteX11" fmla="*/ 1658722 w 3317443"/>
              <a:gd name="connsiteY11" fmla="*/ 308743 h 3317443"/>
              <a:gd name="connsiteX12" fmla="*/ 1658722 w 3317443"/>
              <a:gd name="connsiteY12" fmla="*/ 308743 h 3317443"/>
              <a:gd name="connsiteX13" fmla="*/ 1504350 w 3317443"/>
              <a:gd name="connsiteY13" fmla="*/ 154372 h 3317443"/>
              <a:gd name="connsiteX14" fmla="*/ 1658722 w 3317443"/>
              <a:gd name="connsiteY14" fmla="*/ 0 h 3317443"/>
              <a:gd name="connsiteX15" fmla="*/ 1658950 w 3317443"/>
              <a:gd name="connsiteY15" fmla="*/ 10 h 3317443"/>
              <a:gd name="connsiteX16" fmla="*/ 3317443 w 3317443"/>
              <a:gd name="connsiteY16" fmla="*/ 1658722 h 3317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17443" h="3317443">
                <a:moveTo>
                  <a:pt x="3317443" y="1658722"/>
                </a:moveTo>
                <a:cubicBezTo>
                  <a:pt x="3317443" y="2574808"/>
                  <a:pt x="2574807" y="3317443"/>
                  <a:pt x="1658722" y="3317443"/>
                </a:cubicBezTo>
                <a:cubicBezTo>
                  <a:pt x="742636" y="3317443"/>
                  <a:pt x="0" y="2574808"/>
                  <a:pt x="0" y="1658722"/>
                </a:cubicBezTo>
                <a:cubicBezTo>
                  <a:pt x="0" y="1149429"/>
                  <a:pt x="229619" y="693849"/>
                  <a:pt x="590874" y="389582"/>
                </a:cubicBezTo>
                <a:cubicBezTo>
                  <a:pt x="591445" y="389096"/>
                  <a:pt x="591931" y="388544"/>
                  <a:pt x="592512" y="388058"/>
                </a:cubicBezTo>
                <a:cubicBezTo>
                  <a:pt x="657825" y="333261"/>
                  <a:pt x="755190" y="341776"/>
                  <a:pt x="809997" y="407089"/>
                </a:cubicBezTo>
                <a:cubicBezTo>
                  <a:pt x="864794" y="472392"/>
                  <a:pt x="856278" y="569767"/>
                  <a:pt x="790975" y="624573"/>
                </a:cubicBezTo>
                <a:lnTo>
                  <a:pt x="791013" y="624621"/>
                </a:lnTo>
                <a:cubicBezTo>
                  <a:pt x="496195" y="872261"/>
                  <a:pt x="308743" y="1243575"/>
                  <a:pt x="308743" y="1658722"/>
                </a:cubicBezTo>
                <a:cubicBezTo>
                  <a:pt x="308743" y="2404291"/>
                  <a:pt x="913152" y="3008700"/>
                  <a:pt x="1658722" y="3008700"/>
                </a:cubicBezTo>
                <a:cubicBezTo>
                  <a:pt x="2404291" y="3008700"/>
                  <a:pt x="3008700" y="2404291"/>
                  <a:pt x="3008700" y="1658722"/>
                </a:cubicBezTo>
                <a:cubicBezTo>
                  <a:pt x="3008700" y="913152"/>
                  <a:pt x="2404291" y="308743"/>
                  <a:pt x="1658722" y="308743"/>
                </a:cubicBezTo>
                <a:lnTo>
                  <a:pt x="1658722" y="308743"/>
                </a:lnTo>
                <a:cubicBezTo>
                  <a:pt x="1573463" y="308743"/>
                  <a:pt x="1504350" y="239630"/>
                  <a:pt x="1504350" y="154372"/>
                </a:cubicBezTo>
                <a:cubicBezTo>
                  <a:pt x="1504350" y="69113"/>
                  <a:pt x="1573463" y="0"/>
                  <a:pt x="1658722" y="0"/>
                </a:cubicBezTo>
                <a:cubicBezTo>
                  <a:pt x="1658798" y="0"/>
                  <a:pt x="1658874" y="10"/>
                  <a:pt x="1658950" y="10"/>
                </a:cubicBezTo>
                <a:cubicBezTo>
                  <a:pt x="2574931" y="124"/>
                  <a:pt x="3317443" y="742712"/>
                  <a:pt x="3317443" y="1658722"/>
                </a:cubicBez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/>
          <p:cNvSpPr/>
          <p:nvPr/>
        </p:nvSpPr>
        <p:spPr>
          <a:xfrm>
            <a:off x="3729681" y="1329615"/>
            <a:ext cx="4282368" cy="4282378"/>
          </a:xfrm>
          <a:custGeom>
            <a:avLst/>
            <a:gdLst>
              <a:gd name="connsiteX0" fmla="*/ 3934920 w 3934920"/>
              <a:gd name="connsiteY0" fmla="*/ 1967474 h 3934929"/>
              <a:gd name="connsiteX1" fmla="*/ 1967465 w 3934920"/>
              <a:gd name="connsiteY1" fmla="*/ 3934930 h 3934929"/>
              <a:gd name="connsiteX2" fmla="*/ 0 w 3934920"/>
              <a:gd name="connsiteY2" fmla="*/ 1967474 h 3934929"/>
              <a:gd name="connsiteX3" fmla="*/ 263357 w 3934920"/>
              <a:gd name="connsiteY3" fmla="*/ 983609 h 3934929"/>
              <a:gd name="connsiteX4" fmla="*/ 263585 w 3934920"/>
              <a:gd name="connsiteY4" fmla="*/ 983742 h 3934929"/>
              <a:gd name="connsiteX5" fmla="*/ 474459 w 3934920"/>
              <a:gd name="connsiteY5" fmla="*/ 927240 h 3934929"/>
              <a:gd name="connsiteX6" fmla="*/ 530962 w 3934920"/>
              <a:gd name="connsiteY6" fmla="*/ 1138114 h 3934929"/>
              <a:gd name="connsiteX7" fmla="*/ 529133 w 3934920"/>
              <a:gd name="connsiteY7" fmla="*/ 1140943 h 3934929"/>
              <a:gd name="connsiteX8" fmla="*/ 308743 w 3934920"/>
              <a:gd name="connsiteY8" fmla="*/ 1967474 h 3934929"/>
              <a:gd name="connsiteX9" fmla="*/ 1967465 w 3934920"/>
              <a:gd name="connsiteY9" fmla="*/ 3626196 h 3934929"/>
              <a:gd name="connsiteX10" fmla="*/ 3626187 w 3934920"/>
              <a:gd name="connsiteY10" fmla="*/ 1967474 h 3934929"/>
              <a:gd name="connsiteX11" fmla="*/ 1967465 w 3934920"/>
              <a:gd name="connsiteY11" fmla="*/ 308753 h 3934929"/>
              <a:gd name="connsiteX12" fmla="*/ 1967465 w 3934920"/>
              <a:gd name="connsiteY12" fmla="*/ 308743 h 3934929"/>
              <a:gd name="connsiteX13" fmla="*/ 1813093 w 3934920"/>
              <a:gd name="connsiteY13" fmla="*/ 154372 h 3934929"/>
              <a:gd name="connsiteX14" fmla="*/ 1967465 w 3934920"/>
              <a:gd name="connsiteY14" fmla="*/ 0 h 3934929"/>
              <a:gd name="connsiteX15" fmla="*/ 1967808 w 3934920"/>
              <a:gd name="connsiteY15" fmla="*/ 19 h 3934929"/>
              <a:gd name="connsiteX16" fmla="*/ 3934920 w 3934920"/>
              <a:gd name="connsiteY16" fmla="*/ 1967474 h 3934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34920" h="3934929">
                <a:moveTo>
                  <a:pt x="3934920" y="1967474"/>
                </a:moveTo>
                <a:cubicBezTo>
                  <a:pt x="3934920" y="3054077"/>
                  <a:pt x="3054058" y="3934930"/>
                  <a:pt x="1967465" y="3934930"/>
                </a:cubicBezTo>
                <a:cubicBezTo>
                  <a:pt x="880872" y="3934930"/>
                  <a:pt x="0" y="3054067"/>
                  <a:pt x="0" y="1967474"/>
                </a:cubicBezTo>
                <a:cubicBezTo>
                  <a:pt x="0" y="1609049"/>
                  <a:pt x="95898" y="1273035"/>
                  <a:pt x="263357" y="983609"/>
                </a:cubicBezTo>
                <a:lnTo>
                  <a:pt x="263585" y="983742"/>
                </a:lnTo>
                <a:cubicBezTo>
                  <a:pt x="306210" y="909904"/>
                  <a:pt x="400622" y="884615"/>
                  <a:pt x="474459" y="927240"/>
                </a:cubicBezTo>
                <a:cubicBezTo>
                  <a:pt x="548297" y="969864"/>
                  <a:pt x="573595" y="1064276"/>
                  <a:pt x="530962" y="1138114"/>
                </a:cubicBezTo>
                <a:cubicBezTo>
                  <a:pt x="530390" y="1139095"/>
                  <a:pt x="529714" y="1139981"/>
                  <a:pt x="529133" y="1140943"/>
                </a:cubicBezTo>
                <a:cubicBezTo>
                  <a:pt x="388991" y="1384297"/>
                  <a:pt x="308743" y="1666494"/>
                  <a:pt x="308743" y="1967474"/>
                </a:cubicBezTo>
                <a:cubicBezTo>
                  <a:pt x="308743" y="2883560"/>
                  <a:pt x="1051379" y="3626196"/>
                  <a:pt x="1967465" y="3626196"/>
                </a:cubicBezTo>
                <a:cubicBezTo>
                  <a:pt x="2883551" y="3626196"/>
                  <a:pt x="3626187" y="2883560"/>
                  <a:pt x="3626187" y="1967474"/>
                </a:cubicBezTo>
                <a:cubicBezTo>
                  <a:pt x="3626187" y="1051389"/>
                  <a:pt x="2883551" y="308753"/>
                  <a:pt x="1967465" y="308753"/>
                </a:cubicBezTo>
                <a:lnTo>
                  <a:pt x="1967465" y="308743"/>
                </a:lnTo>
                <a:cubicBezTo>
                  <a:pt x="1882207" y="308743"/>
                  <a:pt x="1813093" y="239630"/>
                  <a:pt x="1813093" y="154372"/>
                </a:cubicBezTo>
                <a:cubicBezTo>
                  <a:pt x="1813093" y="69113"/>
                  <a:pt x="1882207" y="0"/>
                  <a:pt x="1967465" y="0"/>
                </a:cubicBezTo>
                <a:cubicBezTo>
                  <a:pt x="1967579" y="0"/>
                  <a:pt x="1967694" y="19"/>
                  <a:pt x="1967808" y="19"/>
                </a:cubicBezTo>
                <a:cubicBezTo>
                  <a:pt x="3054239" y="210"/>
                  <a:pt x="3934920" y="880996"/>
                  <a:pt x="3934920" y="1967474"/>
                </a:cubicBez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/>
          <p:cNvSpPr/>
          <p:nvPr/>
        </p:nvSpPr>
        <p:spPr>
          <a:xfrm>
            <a:off x="7903171" y="1315591"/>
            <a:ext cx="741870" cy="741870"/>
          </a:xfrm>
          <a:custGeom>
            <a:avLst/>
            <a:gdLst>
              <a:gd name="connsiteX0" fmla="*/ 650824 w 650824"/>
              <a:gd name="connsiteY0" fmla="*/ 325412 h 650824"/>
              <a:gd name="connsiteX1" fmla="*/ 325412 w 650824"/>
              <a:gd name="connsiteY1" fmla="*/ 650824 h 650824"/>
              <a:gd name="connsiteX2" fmla="*/ 0 w 650824"/>
              <a:gd name="connsiteY2" fmla="*/ 325412 h 650824"/>
              <a:gd name="connsiteX3" fmla="*/ 325412 w 650824"/>
              <a:gd name="connsiteY3" fmla="*/ 0 h 650824"/>
              <a:gd name="connsiteX4" fmla="*/ 650824 w 650824"/>
              <a:gd name="connsiteY4" fmla="*/ 325412 h 65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824" h="650824">
                <a:moveTo>
                  <a:pt x="650824" y="325412"/>
                </a:moveTo>
                <a:cubicBezTo>
                  <a:pt x="650824" y="505132"/>
                  <a:pt x="505132" y="650824"/>
                  <a:pt x="325412" y="650824"/>
                </a:cubicBezTo>
                <a:cubicBezTo>
                  <a:pt x="145692" y="650824"/>
                  <a:pt x="0" y="505132"/>
                  <a:pt x="0" y="325412"/>
                </a:cubicBezTo>
                <a:cubicBezTo>
                  <a:pt x="0" y="145692"/>
                  <a:pt x="145692" y="0"/>
                  <a:pt x="325412" y="0"/>
                </a:cubicBezTo>
                <a:cubicBezTo>
                  <a:pt x="505132" y="0"/>
                  <a:pt x="650824" y="145692"/>
                  <a:pt x="650824" y="325412"/>
                </a:cubicBez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/>
          <p:cNvSpPr/>
          <p:nvPr/>
        </p:nvSpPr>
        <p:spPr>
          <a:xfrm>
            <a:off x="8323353" y="2130923"/>
            <a:ext cx="741870" cy="741870"/>
          </a:xfrm>
          <a:custGeom>
            <a:avLst/>
            <a:gdLst>
              <a:gd name="connsiteX0" fmla="*/ 650824 w 650824"/>
              <a:gd name="connsiteY0" fmla="*/ 325412 h 650824"/>
              <a:gd name="connsiteX1" fmla="*/ 325412 w 650824"/>
              <a:gd name="connsiteY1" fmla="*/ 650824 h 650824"/>
              <a:gd name="connsiteX2" fmla="*/ 0 w 650824"/>
              <a:gd name="connsiteY2" fmla="*/ 325412 h 650824"/>
              <a:gd name="connsiteX3" fmla="*/ 325412 w 650824"/>
              <a:gd name="connsiteY3" fmla="*/ 0 h 650824"/>
              <a:gd name="connsiteX4" fmla="*/ 650824 w 650824"/>
              <a:gd name="connsiteY4" fmla="*/ 325412 h 65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824" h="650824">
                <a:moveTo>
                  <a:pt x="650824" y="325412"/>
                </a:moveTo>
                <a:cubicBezTo>
                  <a:pt x="650824" y="505132"/>
                  <a:pt x="505133" y="650824"/>
                  <a:pt x="325412" y="650824"/>
                </a:cubicBezTo>
                <a:cubicBezTo>
                  <a:pt x="145692" y="650824"/>
                  <a:pt x="0" y="505132"/>
                  <a:pt x="0" y="325412"/>
                </a:cubicBezTo>
                <a:cubicBezTo>
                  <a:pt x="0" y="145692"/>
                  <a:pt x="145692" y="0"/>
                  <a:pt x="325412" y="0"/>
                </a:cubicBezTo>
                <a:cubicBezTo>
                  <a:pt x="505133" y="0"/>
                  <a:pt x="650824" y="145692"/>
                  <a:pt x="650824" y="325412"/>
                </a:cubicBez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/>
          <p:cNvSpPr/>
          <p:nvPr/>
        </p:nvSpPr>
        <p:spPr>
          <a:xfrm>
            <a:off x="8473337" y="3058076"/>
            <a:ext cx="741870" cy="741870"/>
          </a:xfrm>
          <a:custGeom>
            <a:avLst/>
            <a:gdLst>
              <a:gd name="connsiteX0" fmla="*/ 650824 w 650824"/>
              <a:gd name="connsiteY0" fmla="*/ 325412 h 650824"/>
              <a:gd name="connsiteX1" fmla="*/ 325412 w 650824"/>
              <a:gd name="connsiteY1" fmla="*/ 650824 h 650824"/>
              <a:gd name="connsiteX2" fmla="*/ 0 w 650824"/>
              <a:gd name="connsiteY2" fmla="*/ 325412 h 650824"/>
              <a:gd name="connsiteX3" fmla="*/ 325412 w 650824"/>
              <a:gd name="connsiteY3" fmla="*/ 0 h 650824"/>
              <a:gd name="connsiteX4" fmla="*/ 650824 w 650824"/>
              <a:gd name="connsiteY4" fmla="*/ 325412 h 65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824" h="650824">
                <a:moveTo>
                  <a:pt x="650824" y="325412"/>
                </a:moveTo>
                <a:cubicBezTo>
                  <a:pt x="650824" y="505132"/>
                  <a:pt x="505132" y="650824"/>
                  <a:pt x="325412" y="650824"/>
                </a:cubicBezTo>
                <a:cubicBezTo>
                  <a:pt x="145691" y="650824"/>
                  <a:pt x="0" y="505132"/>
                  <a:pt x="0" y="325412"/>
                </a:cubicBezTo>
                <a:cubicBezTo>
                  <a:pt x="0" y="145692"/>
                  <a:pt x="145691" y="0"/>
                  <a:pt x="325412" y="0"/>
                </a:cubicBezTo>
                <a:cubicBezTo>
                  <a:pt x="505132" y="0"/>
                  <a:pt x="650824" y="145692"/>
                  <a:pt x="650824" y="325412"/>
                </a:cubicBez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Poppins"/>
            </a:endParaRPr>
          </a:p>
        </p:txBody>
      </p:sp>
      <p:sp>
        <p:nvSpPr>
          <p:cNvPr id="12" name="Freeform: Shape 11"/>
          <p:cNvSpPr/>
          <p:nvPr/>
        </p:nvSpPr>
        <p:spPr>
          <a:xfrm>
            <a:off x="8322983" y="3985228"/>
            <a:ext cx="741870" cy="741870"/>
          </a:xfrm>
          <a:custGeom>
            <a:avLst/>
            <a:gdLst>
              <a:gd name="connsiteX0" fmla="*/ 650824 w 650824"/>
              <a:gd name="connsiteY0" fmla="*/ 325412 h 650824"/>
              <a:gd name="connsiteX1" fmla="*/ 325412 w 650824"/>
              <a:gd name="connsiteY1" fmla="*/ 650824 h 650824"/>
              <a:gd name="connsiteX2" fmla="*/ 0 w 650824"/>
              <a:gd name="connsiteY2" fmla="*/ 325412 h 650824"/>
              <a:gd name="connsiteX3" fmla="*/ 325412 w 650824"/>
              <a:gd name="connsiteY3" fmla="*/ 0 h 650824"/>
              <a:gd name="connsiteX4" fmla="*/ 650824 w 650824"/>
              <a:gd name="connsiteY4" fmla="*/ 325412 h 65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824" h="650824">
                <a:moveTo>
                  <a:pt x="650824" y="325412"/>
                </a:moveTo>
                <a:cubicBezTo>
                  <a:pt x="650824" y="505132"/>
                  <a:pt x="505133" y="650824"/>
                  <a:pt x="325412" y="650824"/>
                </a:cubicBezTo>
                <a:cubicBezTo>
                  <a:pt x="145692" y="650824"/>
                  <a:pt x="0" y="505132"/>
                  <a:pt x="0" y="325412"/>
                </a:cubicBezTo>
                <a:cubicBezTo>
                  <a:pt x="0" y="145692"/>
                  <a:pt x="145692" y="0"/>
                  <a:pt x="325412" y="0"/>
                </a:cubicBezTo>
                <a:cubicBezTo>
                  <a:pt x="505133" y="0"/>
                  <a:pt x="650824" y="145692"/>
                  <a:pt x="650824" y="325412"/>
                </a:cubicBezTo>
                <a:close/>
              </a:path>
            </a:pathLst>
          </a:custGeom>
          <a:solidFill>
            <a:srgbClr val="F265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/>
          <p:cNvSpPr/>
          <p:nvPr/>
        </p:nvSpPr>
        <p:spPr>
          <a:xfrm>
            <a:off x="7903171" y="4800561"/>
            <a:ext cx="741870" cy="741870"/>
          </a:xfrm>
          <a:custGeom>
            <a:avLst/>
            <a:gdLst>
              <a:gd name="connsiteX0" fmla="*/ 650824 w 650824"/>
              <a:gd name="connsiteY0" fmla="*/ 325412 h 650824"/>
              <a:gd name="connsiteX1" fmla="*/ 325412 w 650824"/>
              <a:gd name="connsiteY1" fmla="*/ 650824 h 650824"/>
              <a:gd name="connsiteX2" fmla="*/ 0 w 650824"/>
              <a:gd name="connsiteY2" fmla="*/ 325412 h 650824"/>
              <a:gd name="connsiteX3" fmla="*/ 325412 w 650824"/>
              <a:gd name="connsiteY3" fmla="*/ 0 h 650824"/>
              <a:gd name="connsiteX4" fmla="*/ 650824 w 650824"/>
              <a:gd name="connsiteY4" fmla="*/ 325412 h 65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824" h="650824">
                <a:moveTo>
                  <a:pt x="650824" y="325412"/>
                </a:moveTo>
                <a:cubicBezTo>
                  <a:pt x="650824" y="505132"/>
                  <a:pt x="505132" y="650824"/>
                  <a:pt x="325412" y="650824"/>
                </a:cubicBezTo>
                <a:cubicBezTo>
                  <a:pt x="145692" y="650824"/>
                  <a:pt x="0" y="505132"/>
                  <a:pt x="0" y="325412"/>
                </a:cubicBezTo>
                <a:cubicBezTo>
                  <a:pt x="0" y="145692"/>
                  <a:pt x="145692" y="0"/>
                  <a:pt x="325412" y="0"/>
                </a:cubicBezTo>
                <a:cubicBezTo>
                  <a:pt x="505132" y="0"/>
                  <a:pt x="650824" y="145692"/>
                  <a:pt x="650824" y="325412"/>
                </a:cubicBezTo>
                <a:close/>
              </a:path>
            </a:pathLst>
          </a:custGeom>
          <a:solidFill>
            <a:srgbClr val="00387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Kotak Teks 3"/>
          <p:cNvSpPr txBox="1"/>
          <p:nvPr/>
        </p:nvSpPr>
        <p:spPr>
          <a:xfrm>
            <a:off x="7888665" y="1501860"/>
            <a:ext cx="77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100">
                <a:solidFill>
                  <a:schemeClr val="bg1"/>
                </a:solidFill>
                <a:latin typeface="Comfortaa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01</a:t>
            </a:r>
            <a:endParaRPr lang="en-ID" b="1" spc="100" dirty="0">
              <a:solidFill>
                <a:schemeClr val="bg1"/>
              </a:solidFill>
              <a:latin typeface="Comfortaa" pitchFamily="2" charset="0"/>
              <a:ea typeface="Roboto" panose="020000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9" name="Kotak Teks 3"/>
          <p:cNvSpPr txBox="1"/>
          <p:nvPr/>
        </p:nvSpPr>
        <p:spPr>
          <a:xfrm>
            <a:off x="8308847" y="2317192"/>
            <a:ext cx="77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100">
                <a:solidFill>
                  <a:schemeClr val="bg1"/>
                </a:solidFill>
                <a:latin typeface="Comfortaa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02</a:t>
            </a:r>
            <a:endParaRPr lang="en-ID" b="1" spc="100" dirty="0">
              <a:solidFill>
                <a:schemeClr val="bg1"/>
              </a:solidFill>
              <a:latin typeface="Comfortaa" pitchFamily="2" charset="0"/>
              <a:ea typeface="Roboto" panose="020000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0" name="Kotak Teks 3"/>
          <p:cNvSpPr txBox="1"/>
          <p:nvPr/>
        </p:nvSpPr>
        <p:spPr>
          <a:xfrm>
            <a:off x="8458831" y="3244345"/>
            <a:ext cx="77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100">
                <a:solidFill>
                  <a:schemeClr val="bg1"/>
                </a:solidFill>
                <a:latin typeface="Poppins"/>
                <a:ea typeface="Roboto" panose="02000000000000000000" pitchFamily="2" charset="0"/>
                <a:cs typeface="Poppins SemiBold" panose="00000700000000000000" pitchFamily="2" charset="0"/>
              </a:rPr>
              <a:t>03</a:t>
            </a:r>
            <a:endParaRPr lang="en-ID" b="1" spc="100" dirty="0">
              <a:solidFill>
                <a:schemeClr val="bg1"/>
              </a:solidFill>
              <a:latin typeface="Poppins"/>
              <a:ea typeface="Roboto" panose="020000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1" name="Kotak Teks 3"/>
          <p:cNvSpPr txBox="1"/>
          <p:nvPr/>
        </p:nvSpPr>
        <p:spPr>
          <a:xfrm>
            <a:off x="8308477" y="4171497"/>
            <a:ext cx="77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100">
                <a:solidFill>
                  <a:schemeClr val="bg1"/>
                </a:solidFill>
                <a:latin typeface="Comfortaa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04</a:t>
            </a:r>
            <a:endParaRPr lang="en-ID" b="1" spc="100" dirty="0">
              <a:solidFill>
                <a:schemeClr val="bg1"/>
              </a:solidFill>
              <a:latin typeface="Comfortaa" pitchFamily="2" charset="0"/>
              <a:ea typeface="Roboto" panose="020000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2" name="Kotak Teks 3"/>
          <p:cNvSpPr txBox="1"/>
          <p:nvPr/>
        </p:nvSpPr>
        <p:spPr>
          <a:xfrm>
            <a:off x="7888665" y="4986830"/>
            <a:ext cx="77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100">
                <a:solidFill>
                  <a:schemeClr val="bg1"/>
                </a:solidFill>
                <a:latin typeface="Comfortaa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05</a:t>
            </a:r>
            <a:endParaRPr lang="en-ID" b="1" spc="100" dirty="0">
              <a:solidFill>
                <a:schemeClr val="bg1"/>
              </a:solidFill>
              <a:latin typeface="Comfortaa" pitchFamily="2" charset="0"/>
              <a:ea typeface="Roboto" panose="020000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65" y="3510237"/>
            <a:ext cx="1519926" cy="50374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8877150" y="1539960"/>
            <a:ext cx="2599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Clearly Define the Scope 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of the Project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224950" y="2417164"/>
            <a:ext cx="21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Constant Quality Management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347948" y="3367988"/>
            <a:ext cx="2604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Continuous Efforts to 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Monitor &amp; Track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319574" y="4366023"/>
            <a:ext cx="2201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Proper Risk Management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93595" y="5253293"/>
            <a:ext cx="2549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Effective Time Management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1236" y="2965385"/>
            <a:ext cx="295937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02060"/>
                </a:solidFill>
                <a:latin typeface="Montserrat" panose="02000505000000020004" pitchFamily="2" charset="0"/>
              </a:rPr>
              <a:t>Key Elements </a:t>
            </a:r>
            <a:endParaRPr lang="en-US" sz="2500" dirty="0">
              <a:solidFill>
                <a:srgbClr val="002060"/>
              </a:solidFill>
              <a:latin typeface="Montserrat" panose="02000505000000020004" pitchFamily="2" charset="0"/>
            </a:endParaRPr>
          </a:p>
          <a:p>
            <a:r>
              <a:rPr lang="en-US" sz="2500" dirty="0">
                <a:solidFill>
                  <a:srgbClr val="002060"/>
                </a:solidFill>
                <a:latin typeface="Montserrat" panose="02000505000000020004" pitchFamily="2" charset="0"/>
              </a:rPr>
              <a:t>of Project Implementation</a:t>
            </a:r>
            <a:endParaRPr lang="en-US" sz="2500" dirty="0">
              <a:solidFill>
                <a:srgbClr val="002060"/>
              </a:solidFill>
              <a:latin typeface="Montserrat" panose="02000505000000020004" pitchFamily="2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680251" y="4283413"/>
            <a:ext cx="587618" cy="56909"/>
            <a:chOff x="2558013" y="2071365"/>
            <a:chExt cx="587618" cy="64712"/>
          </a:xfrm>
        </p:grpSpPr>
        <p:sp>
          <p:nvSpPr>
            <p:cNvPr id="45" name="Oval 44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6" name="Rectangle: Rounded Corners 45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588" y="1639903"/>
            <a:ext cx="4241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Montserrat" panose="02000505000000020004" pitchFamily="2" charset="0"/>
                <a:cs typeface="Poppins SemiBold" panose="00000700000000000000" pitchFamily="2" charset="0"/>
              </a:rPr>
              <a:t>Delivering Complete </a:t>
            </a:r>
            <a:endParaRPr lang="en-US" sz="1400" dirty="0">
              <a:solidFill>
                <a:srgbClr val="002060"/>
              </a:solidFill>
              <a:latin typeface="Montserrat" panose="02000505000000020004" pitchFamily="2" charset="0"/>
              <a:cs typeface="Poppins SemiBold" panose="00000700000000000000" pitchFamily="2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Montserrat" panose="02000505000000020004" pitchFamily="2" charset="0"/>
                <a:cs typeface="Poppins SemiBold" panose="00000700000000000000" pitchFamily="2" charset="0"/>
              </a:rPr>
              <a:t>Datacenter Life Cycle Management Services</a:t>
            </a:r>
            <a:endParaRPr lang="en-US" sz="1400" dirty="0">
              <a:solidFill>
                <a:srgbClr val="002060"/>
              </a:solidFill>
              <a:latin typeface="Montserrat" panose="02000505000000020004" pitchFamily="2" charset="0"/>
              <a:cs typeface="Poppins SemiBold" panose="00000700000000000000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8588" y="5330907"/>
            <a:ext cx="14217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PAN India presence and capability.</a:t>
            </a:r>
            <a:endParaRPr lang="en-US" sz="11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27566" y="5320178"/>
            <a:ext cx="10183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Overseas offices soon.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58588" y="1013115"/>
            <a:ext cx="1148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pc="100" dirty="0">
                <a:solidFill>
                  <a:schemeClr val="bg1">
                    <a:lumMod val="50000"/>
                  </a:schemeClr>
                </a:solidFill>
                <a:latin typeface="Montserrat" panose="02000505000000020004" pitchFamily="2" charset="0"/>
                <a:cs typeface="Poppins Medium" panose="00000600000000000000" pitchFamily="2" charset="0"/>
              </a:rPr>
              <a:t>ABOUT US</a:t>
            </a:r>
            <a:endParaRPr lang="en-US" sz="1200" b="1" spc="100" dirty="0">
              <a:solidFill>
                <a:schemeClr val="bg1">
                  <a:lumMod val="50000"/>
                </a:schemeClr>
              </a:solidFill>
              <a:latin typeface="Montserrat" panose="02000505000000020004" pitchFamily="2" charset="0"/>
              <a:cs typeface="Poppins Medium" panose="00000600000000000000" pitchFamily="2" charset="0"/>
            </a:endParaRPr>
          </a:p>
        </p:txBody>
      </p:sp>
      <p:grpSp>
        <p:nvGrpSpPr>
          <p:cNvPr id="48" name="Group 167"/>
          <p:cNvGrpSpPr/>
          <p:nvPr/>
        </p:nvGrpSpPr>
        <p:grpSpPr>
          <a:xfrm>
            <a:off x="1456787" y="4818890"/>
            <a:ext cx="330376" cy="334801"/>
            <a:chOff x="3036888" y="1909763"/>
            <a:chExt cx="355600" cy="360363"/>
          </a:xfrm>
          <a:solidFill>
            <a:schemeClr val="accent2"/>
          </a:solidFill>
        </p:grpSpPr>
        <p:sp>
          <p:nvSpPr>
            <p:cNvPr id="49" name="Freeform 76"/>
            <p:cNvSpPr>
              <a:spLocks noEditPoints="1"/>
            </p:cNvSpPr>
            <p:nvPr/>
          </p:nvSpPr>
          <p:spPr bwMode="auto">
            <a:xfrm>
              <a:off x="3036888" y="1909763"/>
              <a:ext cx="355600" cy="360363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46" y="38"/>
                </a:cxn>
                <a:cxn ang="0">
                  <a:pos x="48" y="52"/>
                </a:cxn>
                <a:cxn ang="0">
                  <a:pos x="2" y="99"/>
                </a:cxn>
                <a:cxn ang="0">
                  <a:pos x="0" y="103"/>
                </a:cxn>
                <a:cxn ang="0">
                  <a:pos x="0" y="115"/>
                </a:cxn>
                <a:cxn ang="0">
                  <a:pos x="7" y="123"/>
                </a:cxn>
                <a:cxn ang="0">
                  <a:pos x="19" y="123"/>
                </a:cxn>
                <a:cxn ang="0">
                  <a:pos x="24" y="120"/>
                </a:cxn>
                <a:cxn ang="0">
                  <a:pos x="29" y="115"/>
                </a:cxn>
                <a:cxn ang="0">
                  <a:pos x="38" y="115"/>
                </a:cxn>
                <a:cxn ang="0">
                  <a:pos x="46" y="107"/>
                </a:cxn>
                <a:cxn ang="0">
                  <a:pos x="46" y="100"/>
                </a:cxn>
                <a:cxn ang="0">
                  <a:pos x="53" y="100"/>
                </a:cxn>
                <a:cxn ang="0">
                  <a:pos x="61" y="92"/>
                </a:cxn>
                <a:cxn ang="0">
                  <a:pos x="61" y="83"/>
                </a:cxn>
                <a:cxn ang="0">
                  <a:pos x="70" y="74"/>
                </a:cxn>
                <a:cxn ang="0">
                  <a:pos x="84" y="77"/>
                </a:cxn>
                <a:cxn ang="0">
                  <a:pos x="122" y="38"/>
                </a:cxn>
                <a:cxn ang="0">
                  <a:pos x="84" y="0"/>
                </a:cxn>
                <a:cxn ang="0">
                  <a:pos x="84" y="69"/>
                </a:cxn>
                <a:cxn ang="0">
                  <a:pos x="69" y="65"/>
                </a:cxn>
                <a:cxn ang="0">
                  <a:pos x="67" y="66"/>
                </a:cxn>
                <a:cxn ang="0">
                  <a:pos x="63" y="70"/>
                </a:cxn>
                <a:cxn ang="0">
                  <a:pos x="56" y="77"/>
                </a:cxn>
                <a:cxn ang="0">
                  <a:pos x="53" y="83"/>
                </a:cxn>
                <a:cxn ang="0">
                  <a:pos x="53" y="92"/>
                </a:cxn>
                <a:cxn ang="0">
                  <a:pos x="46" y="92"/>
                </a:cxn>
                <a:cxn ang="0">
                  <a:pos x="38" y="100"/>
                </a:cxn>
                <a:cxn ang="0">
                  <a:pos x="38" y="107"/>
                </a:cxn>
                <a:cxn ang="0">
                  <a:pos x="29" y="107"/>
                </a:cxn>
                <a:cxn ang="0">
                  <a:pos x="24" y="109"/>
                </a:cxn>
                <a:cxn ang="0">
                  <a:pos x="18" y="115"/>
                </a:cxn>
                <a:cxn ang="0">
                  <a:pos x="7" y="115"/>
                </a:cxn>
                <a:cxn ang="0">
                  <a:pos x="7" y="104"/>
                </a:cxn>
                <a:cxn ang="0">
                  <a:pos x="52" y="59"/>
                </a:cxn>
                <a:cxn ang="0">
                  <a:pos x="52" y="59"/>
                </a:cxn>
                <a:cxn ang="0">
                  <a:pos x="58" y="54"/>
                </a:cxn>
                <a:cxn ang="0">
                  <a:pos x="53" y="38"/>
                </a:cxn>
                <a:cxn ang="0">
                  <a:pos x="84" y="7"/>
                </a:cxn>
                <a:cxn ang="0">
                  <a:pos x="115" y="38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4" y="69"/>
                </a:cxn>
              </a:cxnLst>
              <a:rect l="0" t="0" r="r" b="b"/>
              <a:pathLst>
                <a:path w="122" h="123">
                  <a:moveTo>
                    <a:pt x="84" y="0"/>
                  </a:moveTo>
                  <a:cubicBezTo>
                    <a:pt x="63" y="0"/>
                    <a:pt x="46" y="17"/>
                    <a:pt x="46" y="38"/>
                  </a:cubicBezTo>
                  <a:cubicBezTo>
                    <a:pt x="46" y="43"/>
                    <a:pt x="47" y="48"/>
                    <a:pt x="48" y="5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100"/>
                    <a:pt x="0" y="101"/>
                    <a:pt x="0" y="103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3" y="123"/>
                    <a:pt x="7" y="123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21" y="123"/>
                    <a:pt x="22" y="122"/>
                    <a:pt x="24" y="120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42" y="115"/>
                    <a:pt x="46" y="111"/>
                    <a:pt x="46" y="107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8" y="100"/>
                    <a:pt x="61" y="96"/>
                    <a:pt x="61" y="92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4" y="76"/>
                    <a:pt x="79" y="77"/>
                    <a:pt x="84" y="77"/>
                  </a:cubicBezTo>
                  <a:cubicBezTo>
                    <a:pt x="105" y="77"/>
                    <a:pt x="122" y="59"/>
                    <a:pt x="122" y="38"/>
                  </a:cubicBezTo>
                  <a:cubicBezTo>
                    <a:pt x="122" y="17"/>
                    <a:pt x="105" y="0"/>
                    <a:pt x="84" y="0"/>
                  </a:cubicBezTo>
                  <a:close/>
                  <a:moveTo>
                    <a:pt x="84" y="69"/>
                  </a:moveTo>
                  <a:cubicBezTo>
                    <a:pt x="78" y="69"/>
                    <a:pt x="73" y="67"/>
                    <a:pt x="69" y="65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4" y="79"/>
                    <a:pt x="53" y="81"/>
                    <a:pt x="53" y="83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1" y="92"/>
                    <a:pt x="38" y="95"/>
                    <a:pt x="38" y="100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7" y="107"/>
                    <a:pt x="25" y="108"/>
                    <a:pt x="24" y="109"/>
                  </a:cubicBezTo>
                  <a:cubicBezTo>
                    <a:pt x="18" y="115"/>
                    <a:pt x="18" y="115"/>
                    <a:pt x="18" y="115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49"/>
                    <a:pt x="53" y="44"/>
                    <a:pt x="53" y="38"/>
                  </a:cubicBezTo>
                  <a:cubicBezTo>
                    <a:pt x="53" y="21"/>
                    <a:pt x="67" y="7"/>
                    <a:pt x="84" y="7"/>
                  </a:cubicBezTo>
                  <a:cubicBezTo>
                    <a:pt x="101" y="7"/>
                    <a:pt x="115" y="21"/>
                    <a:pt x="115" y="38"/>
                  </a:cubicBezTo>
                  <a:cubicBezTo>
                    <a:pt x="115" y="55"/>
                    <a:pt x="101" y="69"/>
                    <a:pt x="84" y="69"/>
                  </a:cubicBezTo>
                  <a:close/>
                  <a:moveTo>
                    <a:pt x="84" y="69"/>
                  </a:moveTo>
                  <a:cubicBezTo>
                    <a:pt x="84" y="69"/>
                    <a:pt x="84" y="69"/>
                    <a:pt x="84" y="6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0" name="Freeform 77"/>
            <p:cNvSpPr>
              <a:spLocks noEditPoints="1"/>
            </p:cNvSpPr>
            <p:nvPr/>
          </p:nvSpPr>
          <p:spPr bwMode="auto">
            <a:xfrm>
              <a:off x="3259138" y="1952626"/>
              <a:ext cx="90488" cy="920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1" y="11"/>
                </a:cxn>
                <a:cxn ang="0">
                  <a:pos x="0" y="12"/>
                </a:cxn>
                <a:cxn ang="0">
                  <a:pos x="1" y="15"/>
                </a:cxn>
                <a:cxn ang="0">
                  <a:pos x="17" y="30"/>
                </a:cxn>
                <a:cxn ang="0">
                  <a:pos x="20" y="31"/>
                </a:cxn>
                <a:cxn ang="0">
                  <a:pos x="31" y="20"/>
                </a:cxn>
                <a:cxn ang="0">
                  <a:pos x="31" y="19"/>
                </a:cxn>
                <a:cxn ang="0">
                  <a:pos x="30" y="16"/>
                </a:cxn>
                <a:cxn ang="0">
                  <a:pos x="19" y="27"/>
                </a:cxn>
                <a:cxn ang="0">
                  <a:pos x="4" y="13"/>
                </a:cxn>
                <a:cxn ang="0">
                  <a:pos x="13" y="4"/>
                </a:cxn>
                <a:cxn ang="0">
                  <a:pos x="27" y="19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19" y="27"/>
                </a:cxn>
              </a:cxnLst>
              <a:rect l="0" t="0" r="r" b="b"/>
              <a:pathLst>
                <a:path w="31" h="31">
                  <a:moveTo>
                    <a:pt x="30" y="16"/>
                  </a:moveTo>
                  <a:cubicBezTo>
                    <a:pt x="26" y="10"/>
                    <a:pt x="21" y="5"/>
                    <a:pt x="15" y="1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6" y="2"/>
                    <a:pt x="2" y="6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5" y="21"/>
                    <a:pt x="11" y="26"/>
                    <a:pt x="17" y="30"/>
                  </a:cubicBezTo>
                  <a:cubicBezTo>
                    <a:pt x="18" y="31"/>
                    <a:pt x="19" y="31"/>
                    <a:pt x="20" y="31"/>
                  </a:cubicBezTo>
                  <a:cubicBezTo>
                    <a:pt x="25" y="29"/>
                    <a:pt x="29" y="25"/>
                    <a:pt x="31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6"/>
                  </a:cubicBezTo>
                  <a:close/>
                  <a:moveTo>
                    <a:pt x="19" y="27"/>
                  </a:moveTo>
                  <a:cubicBezTo>
                    <a:pt x="13" y="23"/>
                    <a:pt x="8" y="18"/>
                    <a:pt x="4" y="13"/>
                  </a:cubicBezTo>
                  <a:cubicBezTo>
                    <a:pt x="6" y="8"/>
                    <a:pt x="8" y="6"/>
                    <a:pt x="13" y="4"/>
                  </a:cubicBezTo>
                  <a:cubicBezTo>
                    <a:pt x="18" y="8"/>
                    <a:pt x="23" y="13"/>
                    <a:pt x="27" y="19"/>
                  </a:cubicBezTo>
                  <a:cubicBezTo>
                    <a:pt x="26" y="23"/>
                    <a:pt x="23" y="26"/>
                    <a:pt x="19" y="27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006663" y="1145394"/>
            <a:ext cx="258382" cy="70320"/>
            <a:chOff x="5784104" y="2759807"/>
            <a:chExt cx="623793" cy="142513"/>
          </a:xfrm>
        </p:grpSpPr>
        <p:grpSp>
          <p:nvGrpSpPr>
            <p:cNvPr id="52" name="Group 51"/>
            <p:cNvGrpSpPr/>
            <p:nvPr/>
          </p:nvGrpSpPr>
          <p:grpSpPr>
            <a:xfrm>
              <a:off x="5784104" y="2759807"/>
              <a:ext cx="142513" cy="142513"/>
              <a:chOff x="7436645" y="1065372"/>
              <a:chExt cx="198120" cy="198120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7469700" y="1094616"/>
                <a:ext cx="135820" cy="135820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>
                <a:outerShdw blurRad="50800" dist="38100" dir="5400000" sx="97000" sy="97000" algn="t" rotWithShape="0">
                  <a:schemeClr val="accent2"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Circle: Hollow 59"/>
              <p:cNvSpPr/>
              <p:nvPr/>
            </p:nvSpPr>
            <p:spPr>
              <a:xfrm>
                <a:off x="7436645" y="1065372"/>
                <a:ext cx="198120" cy="198120"/>
              </a:xfrm>
              <a:prstGeom prst="donut">
                <a:avLst>
                  <a:gd name="adj" fmla="val 17766"/>
                </a:avLst>
              </a:prstGeom>
              <a:solidFill>
                <a:schemeClr val="accent2"/>
              </a:solidFill>
              <a:ln w="38100">
                <a:noFill/>
              </a:ln>
              <a:effectLst>
                <a:outerShdw blurRad="50800" dist="38100" dir="5400000" sx="97000" sy="97000" algn="t" rotWithShape="0">
                  <a:schemeClr val="accent2"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024744" y="2759807"/>
              <a:ext cx="142513" cy="142513"/>
              <a:chOff x="7436645" y="1065372"/>
              <a:chExt cx="198120" cy="198120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7469700" y="1094616"/>
                <a:ext cx="135820" cy="135820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>
                <a:outerShdw blurRad="50800" dist="38100" dir="5400000" sx="97000" sy="97000" algn="t" rotWithShape="0">
                  <a:schemeClr val="accent2"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Circle: Hollow 57"/>
              <p:cNvSpPr/>
              <p:nvPr/>
            </p:nvSpPr>
            <p:spPr>
              <a:xfrm>
                <a:off x="7436645" y="1065372"/>
                <a:ext cx="198120" cy="198120"/>
              </a:xfrm>
              <a:prstGeom prst="donut">
                <a:avLst>
                  <a:gd name="adj" fmla="val 17766"/>
                </a:avLst>
              </a:prstGeom>
              <a:solidFill>
                <a:schemeClr val="accent2"/>
              </a:solidFill>
              <a:ln w="38100">
                <a:noFill/>
              </a:ln>
              <a:effectLst>
                <a:outerShdw blurRad="50800" dist="38100" dir="5400000" sx="97000" sy="97000" algn="t" rotWithShape="0">
                  <a:schemeClr val="accent2"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6265384" y="2759807"/>
              <a:ext cx="142513" cy="142513"/>
              <a:chOff x="7436645" y="1065372"/>
              <a:chExt cx="198120" cy="19812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7469700" y="1094616"/>
                <a:ext cx="135820" cy="135820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>
                <a:outerShdw blurRad="50800" dist="38100" dir="5400000" sx="97000" sy="97000" algn="t" rotWithShape="0">
                  <a:schemeClr val="accent2"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Circle: Hollow 55"/>
              <p:cNvSpPr/>
              <p:nvPr/>
            </p:nvSpPr>
            <p:spPr>
              <a:xfrm>
                <a:off x="7436645" y="1065372"/>
                <a:ext cx="198120" cy="198120"/>
              </a:xfrm>
              <a:prstGeom prst="donut">
                <a:avLst>
                  <a:gd name="adj" fmla="val 17766"/>
                </a:avLst>
              </a:prstGeom>
              <a:solidFill>
                <a:schemeClr val="accent2"/>
              </a:solidFill>
              <a:ln w="38100">
                <a:noFill/>
              </a:ln>
              <a:effectLst>
                <a:outerShdw blurRad="50800" dist="38100" dir="5400000" sx="97000" sy="97000" algn="t" rotWithShape="0">
                  <a:schemeClr val="accent2"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2" name="TextBox 61"/>
          <p:cNvSpPr txBox="1"/>
          <p:nvPr/>
        </p:nvSpPr>
        <p:spPr>
          <a:xfrm>
            <a:off x="927715" y="3305419"/>
            <a:ext cx="14586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Founded in the year 2000 by Mr. Asheesh Garg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US" sz="11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Head Quartered in New Delhi -India.</a:t>
            </a:r>
            <a:endParaRPr lang="en-US" sz="11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63" name="Group 167"/>
          <p:cNvGrpSpPr/>
          <p:nvPr/>
        </p:nvGrpSpPr>
        <p:grpSpPr>
          <a:xfrm>
            <a:off x="1437037" y="2747140"/>
            <a:ext cx="330376" cy="334801"/>
            <a:chOff x="3036888" y="1909763"/>
            <a:chExt cx="355600" cy="360363"/>
          </a:xfrm>
          <a:solidFill>
            <a:schemeClr val="accent2"/>
          </a:solidFill>
        </p:grpSpPr>
        <p:sp>
          <p:nvSpPr>
            <p:cNvPr id="64" name="Freeform 76"/>
            <p:cNvSpPr>
              <a:spLocks noEditPoints="1"/>
            </p:cNvSpPr>
            <p:nvPr/>
          </p:nvSpPr>
          <p:spPr bwMode="auto">
            <a:xfrm>
              <a:off x="3036888" y="1909763"/>
              <a:ext cx="355600" cy="360363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46" y="38"/>
                </a:cxn>
                <a:cxn ang="0">
                  <a:pos x="48" y="52"/>
                </a:cxn>
                <a:cxn ang="0">
                  <a:pos x="2" y="99"/>
                </a:cxn>
                <a:cxn ang="0">
                  <a:pos x="0" y="103"/>
                </a:cxn>
                <a:cxn ang="0">
                  <a:pos x="0" y="115"/>
                </a:cxn>
                <a:cxn ang="0">
                  <a:pos x="7" y="123"/>
                </a:cxn>
                <a:cxn ang="0">
                  <a:pos x="19" y="123"/>
                </a:cxn>
                <a:cxn ang="0">
                  <a:pos x="24" y="120"/>
                </a:cxn>
                <a:cxn ang="0">
                  <a:pos x="29" y="115"/>
                </a:cxn>
                <a:cxn ang="0">
                  <a:pos x="38" y="115"/>
                </a:cxn>
                <a:cxn ang="0">
                  <a:pos x="46" y="107"/>
                </a:cxn>
                <a:cxn ang="0">
                  <a:pos x="46" y="100"/>
                </a:cxn>
                <a:cxn ang="0">
                  <a:pos x="53" y="100"/>
                </a:cxn>
                <a:cxn ang="0">
                  <a:pos x="61" y="92"/>
                </a:cxn>
                <a:cxn ang="0">
                  <a:pos x="61" y="83"/>
                </a:cxn>
                <a:cxn ang="0">
                  <a:pos x="70" y="74"/>
                </a:cxn>
                <a:cxn ang="0">
                  <a:pos x="84" y="77"/>
                </a:cxn>
                <a:cxn ang="0">
                  <a:pos x="122" y="38"/>
                </a:cxn>
                <a:cxn ang="0">
                  <a:pos x="84" y="0"/>
                </a:cxn>
                <a:cxn ang="0">
                  <a:pos x="84" y="69"/>
                </a:cxn>
                <a:cxn ang="0">
                  <a:pos x="69" y="65"/>
                </a:cxn>
                <a:cxn ang="0">
                  <a:pos x="67" y="66"/>
                </a:cxn>
                <a:cxn ang="0">
                  <a:pos x="63" y="70"/>
                </a:cxn>
                <a:cxn ang="0">
                  <a:pos x="56" y="77"/>
                </a:cxn>
                <a:cxn ang="0">
                  <a:pos x="53" y="83"/>
                </a:cxn>
                <a:cxn ang="0">
                  <a:pos x="53" y="92"/>
                </a:cxn>
                <a:cxn ang="0">
                  <a:pos x="46" y="92"/>
                </a:cxn>
                <a:cxn ang="0">
                  <a:pos x="38" y="100"/>
                </a:cxn>
                <a:cxn ang="0">
                  <a:pos x="38" y="107"/>
                </a:cxn>
                <a:cxn ang="0">
                  <a:pos x="29" y="107"/>
                </a:cxn>
                <a:cxn ang="0">
                  <a:pos x="24" y="109"/>
                </a:cxn>
                <a:cxn ang="0">
                  <a:pos x="18" y="115"/>
                </a:cxn>
                <a:cxn ang="0">
                  <a:pos x="7" y="115"/>
                </a:cxn>
                <a:cxn ang="0">
                  <a:pos x="7" y="104"/>
                </a:cxn>
                <a:cxn ang="0">
                  <a:pos x="52" y="59"/>
                </a:cxn>
                <a:cxn ang="0">
                  <a:pos x="52" y="59"/>
                </a:cxn>
                <a:cxn ang="0">
                  <a:pos x="58" y="54"/>
                </a:cxn>
                <a:cxn ang="0">
                  <a:pos x="53" y="38"/>
                </a:cxn>
                <a:cxn ang="0">
                  <a:pos x="84" y="7"/>
                </a:cxn>
                <a:cxn ang="0">
                  <a:pos x="115" y="38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4" y="69"/>
                </a:cxn>
              </a:cxnLst>
              <a:rect l="0" t="0" r="r" b="b"/>
              <a:pathLst>
                <a:path w="122" h="123">
                  <a:moveTo>
                    <a:pt x="84" y="0"/>
                  </a:moveTo>
                  <a:cubicBezTo>
                    <a:pt x="63" y="0"/>
                    <a:pt x="46" y="17"/>
                    <a:pt x="46" y="38"/>
                  </a:cubicBezTo>
                  <a:cubicBezTo>
                    <a:pt x="46" y="43"/>
                    <a:pt x="47" y="48"/>
                    <a:pt x="48" y="5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100"/>
                    <a:pt x="0" y="101"/>
                    <a:pt x="0" y="103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3" y="123"/>
                    <a:pt x="7" y="123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21" y="123"/>
                    <a:pt x="22" y="122"/>
                    <a:pt x="24" y="120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42" y="115"/>
                    <a:pt x="46" y="111"/>
                    <a:pt x="46" y="107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8" y="100"/>
                    <a:pt x="61" y="96"/>
                    <a:pt x="61" y="92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4" y="76"/>
                    <a:pt x="79" y="77"/>
                    <a:pt x="84" y="77"/>
                  </a:cubicBezTo>
                  <a:cubicBezTo>
                    <a:pt x="105" y="77"/>
                    <a:pt x="122" y="59"/>
                    <a:pt x="122" y="38"/>
                  </a:cubicBezTo>
                  <a:cubicBezTo>
                    <a:pt x="122" y="17"/>
                    <a:pt x="105" y="0"/>
                    <a:pt x="84" y="0"/>
                  </a:cubicBezTo>
                  <a:close/>
                  <a:moveTo>
                    <a:pt x="84" y="69"/>
                  </a:moveTo>
                  <a:cubicBezTo>
                    <a:pt x="78" y="69"/>
                    <a:pt x="73" y="67"/>
                    <a:pt x="69" y="65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4" y="79"/>
                    <a:pt x="53" y="81"/>
                    <a:pt x="53" y="83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1" y="92"/>
                    <a:pt x="38" y="95"/>
                    <a:pt x="38" y="100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7" y="107"/>
                    <a:pt x="25" y="108"/>
                    <a:pt x="24" y="109"/>
                  </a:cubicBezTo>
                  <a:cubicBezTo>
                    <a:pt x="18" y="115"/>
                    <a:pt x="18" y="115"/>
                    <a:pt x="18" y="115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49"/>
                    <a:pt x="53" y="44"/>
                    <a:pt x="53" y="38"/>
                  </a:cubicBezTo>
                  <a:cubicBezTo>
                    <a:pt x="53" y="21"/>
                    <a:pt x="67" y="7"/>
                    <a:pt x="84" y="7"/>
                  </a:cubicBezTo>
                  <a:cubicBezTo>
                    <a:pt x="101" y="7"/>
                    <a:pt x="115" y="21"/>
                    <a:pt x="115" y="38"/>
                  </a:cubicBezTo>
                  <a:cubicBezTo>
                    <a:pt x="115" y="55"/>
                    <a:pt x="101" y="69"/>
                    <a:pt x="84" y="69"/>
                  </a:cubicBezTo>
                  <a:close/>
                  <a:moveTo>
                    <a:pt x="84" y="69"/>
                  </a:moveTo>
                  <a:cubicBezTo>
                    <a:pt x="84" y="69"/>
                    <a:pt x="84" y="69"/>
                    <a:pt x="84" y="6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5" name="Freeform 77"/>
            <p:cNvSpPr>
              <a:spLocks noEditPoints="1"/>
            </p:cNvSpPr>
            <p:nvPr/>
          </p:nvSpPr>
          <p:spPr bwMode="auto">
            <a:xfrm>
              <a:off x="3259138" y="1952626"/>
              <a:ext cx="90488" cy="920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1" y="11"/>
                </a:cxn>
                <a:cxn ang="0">
                  <a:pos x="0" y="12"/>
                </a:cxn>
                <a:cxn ang="0">
                  <a:pos x="1" y="15"/>
                </a:cxn>
                <a:cxn ang="0">
                  <a:pos x="17" y="30"/>
                </a:cxn>
                <a:cxn ang="0">
                  <a:pos x="20" y="31"/>
                </a:cxn>
                <a:cxn ang="0">
                  <a:pos x="31" y="20"/>
                </a:cxn>
                <a:cxn ang="0">
                  <a:pos x="31" y="19"/>
                </a:cxn>
                <a:cxn ang="0">
                  <a:pos x="30" y="16"/>
                </a:cxn>
                <a:cxn ang="0">
                  <a:pos x="19" y="27"/>
                </a:cxn>
                <a:cxn ang="0">
                  <a:pos x="4" y="13"/>
                </a:cxn>
                <a:cxn ang="0">
                  <a:pos x="13" y="4"/>
                </a:cxn>
                <a:cxn ang="0">
                  <a:pos x="27" y="19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19" y="27"/>
                </a:cxn>
              </a:cxnLst>
              <a:rect l="0" t="0" r="r" b="b"/>
              <a:pathLst>
                <a:path w="31" h="31">
                  <a:moveTo>
                    <a:pt x="30" y="16"/>
                  </a:moveTo>
                  <a:cubicBezTo>
                    <a:pt x="26" y="10"/>
                    <a:pt x="21" y="5"/>
                    <a:pt x="15" y="1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6" y="2"/>
                    <a:pt x="2" y="6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5" y="21"/>
                    <a:pt x="11" y="26"/>
                    <a:pt x="17" y="30"/>
                  </a:cubicBezTo>
                  <a:cubicBezTo>
                    <a:pt x="18" y="31"/>
                    <a:pt x="19" y="31"/>
                    <a:pt x="20" y="31"/>
                  </a:cubicBezTo>
                  <a:cubicBezTo>
                    <a:pt x="25" y="29"/>
                    <a:pt x="29" y="25"/>
                    <a:pt x="31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6"/>
                  </a:cubicBezTo>
                  <a:close/>
                  <a:moveTo>
                    <a:pt x="19" y="27"/>
                  </a:moveTo>
                  <a:cubicBezTo>
                    <a:pt x="13" y="23"/>
                    <a:pt x="8" y="18"/>
                    <a:pt x="4" y="13"/>
                  </a:cubicBezTo>
                  <a:cubicBezTo>
                    <a:pt x="6" y="8"/>
                    <a:pt x="8" y="6"/>
                    <a:pt x="13" y="4"/>
                  </a:cubicBezTo>
                  <a:cubicBezTo>
                    <a:pt x="18" y="8"/>
                    <a:pt x="23" y="13"/>
                    <a:pt x="27" y="19"/>
                  </a:cubicBezTo>
                  <a:cubicBezTo>
                    <a:pt x="26" y="23"/>
                    <a:pt x="23" y="26"/>
                    <a:pt x="19" y="27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pic>
        <p:nvPicPr>
          <p:cNvPr id="73" name="Picture Placeholder 72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6" t="22" r="3770" b="-22"/>
          <a:stretch>
            <a:fillRect/>
          </a:stretch>
        </p:blipFill>
        <p:spPr>
          <a:xfrm>
            <a:off x="5364244" y="1492"/>
            <a:ext cx="6827757" cy="6856509"/>
          </a:xfrm>
        </p:spPr>
      </p:pic>
      <p:grpSp>
        <p:nvGrpSpPr>
          <p:cNvPr id="3" name="Group 167"/>
          <p:cNvGrpSpPr/>
          <p:nvPr/>
        </p:nvGrpSpPr>
        <p:grpSpPr>
          <a:xfrm>
            <a:off x="3324590" y="2747140"/>
            <a:ext cx="330376" cy="334801"/>
            <a:chOff x="3036888" y="1909763"/>
            <a:chExt cx="355600" cy="360363"/>
          </a:xfrm>
          <a:solidFill>
            <a:schemeClr val="accent2"/>
          </a:solidFill>
        </p:grpSpPr>
        <p:sp>
          <p:nvSpPr>
            <p:cNvPr id="4" name="Freeform 76"/>
            <p:cNvSpPr>
              <a:spLocks noEditPoints="1"/>
            </p:cNvSpPr>
            <p:nvPr/>
          </p:nvSpPr>
          <p:spPr bwMode="auto">
            <a:xfrm>
              <a:off x="3036888" y="1909763"/>
              <a:ext cx="355600" cy="360363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46" y="38"/>
                </a:cxn>
                <a:cxn ang="0">
                  <a:pos x="48" y="52"/>
                </a:cxn>
                <a:cxn ang="0">
                  <a:pos x="2" y="99"/>
                </a:cxn>
                <a:cxn ang="0">
                  <a:pos x="0" y="103"/>
                </a:cxn>
                <a:cxn ang="0">
                  <a:pos x="0" y="115"/>
                </a:cxn>
                <a:cxn ang="0">
                  <a:pos x="7" y="123"/>
                </a:cxn>
                <a:cxn ang="0">
                  <a:pos x="19" y="123"/>
                </a:cxn>
                <a:cxn ang="0">
                  <a:pos x="24" y="120"/>
                </a:cxn>
                <a:cxn ang="0">
                  <a:pos x="29" y="115"/>
                </a:cxn>
                <a:cxn ang="0">
                  <a:pos x="38" y="115"/>
                </a:cxn>
                <a:cxn ang="0">
                  <a:pos x="46" y="107"/>
                </a:cxn>
                <a:cxn ang="0">
                  <a:pos x="46" y="100"/>
                </a:cxn>
                <a:cxn ang="0">
                  <a:pos x="53" y="100"/>
                </a:cxn>
                <a:cxn ang="0">
                  <a:pos x="61" y="92"/>
                </a:cxn>
                <a:cxn ang="0">
                  <a:pos x="61" y="83"/>
                </a:cxn>
                <a:cxn ang="0">
                  <a:pos x="70" y="74"/>
                </a:cxn>
                <a:cxn ang="0">
                  <a:pos x="84" y="77"/>
                </a:cxn>
                <a:cxn ang="0">
                  <a:pos x="122" y="38"/>
                </a:cxn>
                <a:cxn ang="0">
                  <a:pos x="84" y="0"/>
                </a:cxn>
                <a:cxn ang="0">
                  <a:pos x="84" y="69"/>
                </a:cxn>
                <a:cxn ang="0">
                  <a:pos x="69" y="65"/>
                </a:cxn>
                <a:cxn ang="0">
                  <a:pos x="67" y="66"/>
                </a:cxn>
                <a:cxn ang="0">
                  <a:pos x="63" y="70"/>
                </a:cxn>
                <a:cxn ang="0">
                  <a:pos x="56" y="77"/>
                </a:cxn>
                <a:cxn ang="0">
                  <a:pos x="53" y="83"/>
                </a:cxn>
                <a:cxn ang="0">
                  <a:pos x="53" y="92"/>
                </a:cxn>
                <a:cxn ang="0">
                  <a:pos x="46" y="92"/>
                </a:cxn>
                <a:cxn ang="0">
                  <a:pos x="38" y="100"/>
                </a:cxn>
                <a:cxn ang="0">
                  <a:pos x="38" y="107"/>
                </a:cxn>
                <a:cxn ang="0">
                  <a:pos x="29" y="107"/>
                </a:cxn>
                <a:cxn ang="0">
                  <a:pos x="24" y="109"/>
                </a:cxn>
                <a:cxn ang="0">
                  <a:pos x="18" y="115"/>
                </a:cxn>
                <a:cxn ang="0">
                  <a:pos x="7" y="115"/>
                </a:cxn>
                <a:cxn ang="0">
                  <a:pos x="7" y="104"/>
                </a:cxn>
                <a:cxn ang="0">
                  <a:pos x="52" y="59"/>
                </a:cxn>
                <a:cxn ang="0">
                  <a:pos x="52" y="59"/>
                </a:cxn>
                <a:cxn ang="0">
                  <a:pos x="58" y="54"/>
                </a:cxn>
                <a:cxn ang="0">
                  <a:pos x="53" y="38"/>
                </a:cxn>
                <a:cxn ang="0">
                  <a:pos x="84" y="7"/>
                </a:cxn>
                <a:cxn ang="0">
                  <a:pos x="115" y="38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4" y="69"/>
                </a:cxn>
              </a:cxnLst>
              <a:rect l="0" t="0" r="r" b="b"/>
              <a:pathLst>
                <a:path w="122" h="123">
                  <a:moveTo>
                    <a:pt x="84" y="0"/>
                  </a:moveTo>
                  <a:cubicBezTo>
                    <a:pt x="63" y="0"/>
                    <a:pt x="46" y="17"/>
                    <a:pt x="46" y="38"/>
                  </a:cubicBezTo>
                  <a:cubicBezTo>
                    <a:pt x="46" y="43"/>
                    <a:pt x="47" y="48"/>
                    <a:pt x="48" y="5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100"/>
                    <a:pt x="0" y="101"/>
                    <a:pt x="0" y="103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3" y="123"/>
                    <a:pt x="7" y="123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21" y="123"/>
                    <a:pt x="22" y="122"/>
                    <a:pt x="24" y="120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42" y="115"/>
                    <a:pt x="46" y="111"/>
                    <a:pt x="46" y="107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8" y="100"/>
                    <a:pt x="61" y="96"/>
                    <a:pt x="61" y="92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4" y="76"/>
                    <a:pt x="79" y="77"/>
                    <a:pt x="84" y="77"/>
                  </a:cubicBezTo>
                  <a:cubicBezTo>
                    <a:pt x="105" y="77"/>
                    <a:pt x="122" y="59"/>
                    <a:pt x="122" y="38"/>
                  </a:cubicBezTo>
                  <a:cubicBezTo>
                    <a:pt x="122" y="17"/>
                    <a:pt x="105" y="0"/>
                    <a:pt x="84" y="0"/>
                  </a:cubicBezTo>
                  <a:close/>
                  <a:moveTo>
                    <a:pt x="84" y="69"/>
                  </a:moveTo>
                  <a:cubicBezTo>
                    <a:pt x="78" y="69"/>
                    <a:pt x="73" y="67"/>
                    <a:pt x="69" y="65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4" y="79"/>
                    <a:pt x="53" y="81"/>
                    <a:pt x="53" y="83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1" y="92"/>
                    <a:pt x="38" y="95"/>
                    <a:pt x="38" y="100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7" y="107"/>
                    <a:pt x="25" y="108"/>
                    <a:pt x="24" y="109"/>
                  </a:cubicBezTo>
                  <a:cubicBezTo>
                    <a:pt x="18" y="115"/>
                    <a:pt x="18" y="115"/>
                    <a:pt x="18" y="115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49"/>
                    <a:pt x="53" y="44"/>
                    <a:pt x="53" y="38"/>
                  </a:cubicBezTo>
                  <a:cubicBezTo>
                    <a:pt x="53" y="21"/>
                    <a:pt x="67" y="7"/>
                    <a:pt x="84" y="7"/>
                  </a:cubicBezTo>
                  <a:cubicBezTo>
                    <a:pt x="101" y="7"/>
                    <a:pt x="115" y="21"/>
                    <a:pt x="115" y="38"/>
                  </a:cubicBezTo>
                  <a:cubicBezTo>
                    <a:pt x="115" y="55"/>
                    <a:pt x="101" y="69"/>
                    <a:pt x="84" y="69"/>
                  </a:cubicBezTo>
                  <a:close/>
                  <a:moveTo>
                    <a:pt x="84" y="69"/>
                  </a:moveTo>
                  <a:cubicBezTo>
                    <a:pt x="84" y="69"/>
                    <a:pt x="84" y="69"/>
                    <a:pt x="84" y="6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" name="Freeform 77"/>
            <p:cNvSpPr>
              <a:spLocks noEditPoints="1"/>
            </p:cNvSpPr>
            <p:nvPr/>
          </p:nvSpPr>
          <p:spPr bwMode="auto">
            <a:xfrm>
              <a:off x="3259138" y="1952626"/>
              <a:ext cx="90488" cy="920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1" y="11"/>
                </a:cxn>
                <a:cxn ang="0">
                  <a:pos x="0" y="12"/>
                </a:cxn>
                <a:cxn ang="0">
                  <a:pos x="1" y="15"/>
                </a:cxn>
                <a:cxn ang="0">
                  <a:pos x="17" y="30"/>
                </a:cxn>
                <a:cxn ang="0">
                  <a:pos x="20" y="31"/>
                </a:cxn>
                <a:cxn ang="0">
                  <a:pos x="31" y="20"/>
                </a:cxn>
                <a:cxn ang="0">
                  <a:pos x="31" y="19"/>
                </a:cxn>
                <a:cxn ang="0">
                  <a:pos x="30" y="16"/>
                </a:cxn>
                <a:cxn ang="0">
                  <a:pos x="19" y="27"/>
                </a:cxn>
                <a:cxn ang="0">
                  <a:pos x="4" y="13"/>
                </a:cxn>
                <a:cxn ang="0">
                  <a:pos x="13" y="4"/>
                </a:cxn>
                <a:cxn ang="0">
                  <a:pos x="27" y="19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19" y="27"/>
                </a:cxn>
              </a:cxnLst>
              <a:rect l="0" t="0" r="r" b="b"/>
              <a:pathLst>
                <a:path w="31" h="31">
                  <a:moveTo>
                    <a:pt x="30" y="16"/>
                  </a:moveTo>
                  <a:cubicBezTo>
                    <a:pt x="26" y="10"/>
                    <a:pt x="21" y="5"/>
                    <a:pt x="15" y="1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6" y="2"/>
                    <a:pt x="2" y="6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5" y="21"/>
                    <a:pt x="11" y="26"/>
                    <a:pt x="17" y="30"/>
                  </a:cubicBezTo>
                  <a:cubicBezTo>
                    <a:pt x="18" y="31"/>
                    <a:pt x="19" y="31"/>
                    <a:pt x="20" y="31"/>
                  </a:cubicBezTo>
                  <a:cubicBezTo>
                    <a:pt x="25" y="29"/>
                    <a:pt x="29" y="25"/>
                    <a:pt x="31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6"/>
                  </a:cubicBezTo>
                  <a:close/>
                  <a:moveTo>
                    <a:pt x="19" y="27"/>
                  </a:moveTo>
                  <a:cubicBezTo>
                    <a:pt x="13" y="23"/>
                    <a:pt x="8" y="18"/>
                    <a:pt x="4" y="13"/>
                  </a:cubicBezTo>
                  <a:cubicBezTo>
                    <a:pt x="6" y="8"/>
                    <a:pt x="8" y="6"/>
                    <a:pt x="13" y="4"/>
                  </a:cubicBezTo>
                  <a:cubicBezTo>
                    <a:pt x="18" y="8"/>
                    <a:pt x="23" y="13"/>
                    <a:pt x="27" y="19"/>
                  </a:cubicBezTo>
                  <a:cubicBezTo>
                    <a:pt x="26" y="23"/>
                    <a:pt x="23" y="26"/>
                    <a:pt x="19" y="27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16807" y="3355237"/>
            <a:ext cx="15856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More</a:t>
            </a:r>
            <a:r>
              <a:rPr lang="en-US" sz="11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than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90</a:t>
            </a:r>
            <a:r>
              <a:rPr lang="en-US" sz="11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% of customers are among the Top 500 Enterprises in India.</a:t>
            </a:r>
            <a:endParaRPr lang="en-US" sz="11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7" name="Group 167"/>
          <p:cNvGrpSpPr/>
          <p:nvPr/>
        </p:nvGrpSpPr>
        <p:grpSpPr>
          <a:xfrm>
            <a:off x="3271528" y="4818890"/>
            <a:ext cx="330376" cy="334801"/>
            <a:chOff x="3036888" y="1909763"/>
            <a:chExt cx="355600" cy="360363"/>
          </a:xfrm>
          <a:solidFill>
            <a:schemeClr val="accent2"/>
          </a:solidFill>
        </p:grpSpPr>
        <p:sp>
          <p:nvSpPr>
            <p:cNvPr id="18" name="Freeform 76"/>
            <p:cNvSpPr>
              <a:spLocks noEditPoints="1"/>
            </p:cNvSpPr>
            <p:nvPr/>
          </p:nvSpPr>
          <p:spPr bwMode="auto">
            <a:xfrm>
              <a:off x="3036888" y="1909763"/>
              <a:ext cx="355600" cy="360363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46" y="38"/>
                </a:cxn>
                <a:cxn ang="0">
                  <a:pos x="48" y="52"/>
                </a:cxn>
                <a:cxn ang="0">
                  <a:pos x="2" y="99"/>
                </a:cxn>
                <a:cxn ang="0">
                  <a:pos x="0" y="103"/>
                </a:cxn>
                <a:cxn ang="0">
                  <a:pos x="0" y="115"/>
                </a:cxn>
                <a:cxn ang="0">
                  <a:pos x="7" y="123"/>
                </a:cxn>
                <a:cxn ang="0">
                  <a:pos x="19" y="123"/>
                </a:cxn>
                <a:cxn ang="0">
                  <a:pos x="24" y="120"/>
                </a:cxn>
                <a:cxn ang="0">
                  <a:pos x="29" y="115"/>
                </a:cxn>
                <a:cxn ang="0">
                  <a:pos x="38" y="115"/>
                </a:cxn>
                <a:cxn ang="0">
                  <a:pos x="46" y="107"/>
                </a:cxn>
                <a:cxn ang="0">
                  <a:pos x="46" y="100"/>
                </a:cxn>
                <a:cxn ang="0">
                  <a:pos x="53" y="100"/>
                </a:cxn>
                <a:cxn ang="0">
                  <a:pos x="61" y="92"/>
                </a:cxn>
                <a:cxn ang="0">
                  <a:pos x="61" y="83"/>
                </a:cxn>
                <a:cxn ang="0">
                  <a:pos x="70" y="74"/>
                </a:cxn>
                <a:cxn ang="0">
                  <a:pos x="84" y="77"/>
                </a:cxn>
                <a:cxn ang="0">
                  <a:pos x="122" y="38"/>
                </a:cxn>
                <a:cxn ang="0">
                  <a:pos x="84" y="0"/>
                </a:cxn>
                <a:cxn ang="0">
                  <a:pos x="84" y="69"/>
                </a:cxn>
                <a:cxn ang="0">
                  <a:pos x="69" y="65"/>
                </a:cxn>
                <a:cxn ang="0">
                  <a:pos x="67" y="66"/>
                </a:cxn>
                <a:cxn ang="0">
                  <a:pos x="63" y="70"/>
                </a:cxn>
                <a:cxn ang="0">
                  <a:pos x="56" y="77"/>
                </a:cxn>
                <a:cxn ang="0">
                  <a:pos x="53" y="83"/>
                </a:cxn>
                <a:cxn ang="0">
                  <a:pos x="53" y="92"/>
                </a:cxn>
                <a:cxn ang="0">
                  <a:pos x="46" y="92"/>
                </a:cxn>
                <a:cxn ang="0">
                  <a:pos x="38" y="100"/>
                </a:cxn>
                <a:cxn ang="0">
                  <a:pos x="38" y="107"/>
                </a:cxn>
                <a:cxn ang="0">
                  <a:pos x="29" y="107"/>
                </a:cxn>
                <a:cxn ang="0">
                  <a:pos x="24" y="109"/>
                </a:cxn>
                <a:cxn ang="0">
                  <a:pos x="18" y="115"/>
                </a:cxn>
                <a:cxn ang="0">
                  <a:pos x="7" y="115"/>
                </a:cxn>
                <a:cxn ang="0">
                  <a:pos x="7" y="104"/>
                </a:cxn>
                <a:cxn ang="0">
                  <a:pos x="52" y="59"/>
                </a:cxn>
                <a:cxn ang="0">
                  <a:pos x="52" y="59"/>
                </a:cxn>
                <a:cxn ang="0">
                  <a:pos x="58" y="54"/>
                </a:cxn>
                <a:cxn ang="0">
                  <a:pos x="53" y="38"/>
                </a:cxn>
                <a:cxn ang="0">
                  <a:pos x="84" y="7"/>
                </a:cxn>
                <a:cxn ang="0">
                  <a:pos x="115" y="38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4" y="69"/>
                </a:cxn>
              </a:cxnLst>
              <a:rect l="0" t="0" r="r" b="b"/>
              <a:pathLst>
                <a:path w="122" h="123">
                  <a:moveTo>
                    <a:pt x="84" y="0"/>
                  </a:moveTo>
                  <a:cubicBezTo>
                    <a:pt x="63" y="0"/>
                    <a:pt x="46" y="17"/>
                    <a:pt x="46" y="38"/>
                  </a:cubicBezTo>
                  <a:cubicBezTo>
                    <a:pt x="46" y="43"/>
                    <a:pt x="47" y="48"/>
                    <a:pt x="48" y="5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100"/>
                    <a:pt x="0" y="101"/>
                    <a:pt x="0" y="103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3" y="123"/>
                    <a:pt x="7" y="123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21" y="123"/>
                    <a:pt x="22" y="122"/>
                    <a:pt x="24" y="120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42" y="115"/>
                    <a:pt x="46" y="111"/>
                    <a:pt x="46" y="107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8" y="100"/>
                    <a:pt x="61" y="96"/>
                    <a:pt x="61" y="92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4" y="76"/>
                    <a:pt x="79" y="77"/>
                    <a:pt x="84" y="77"/>
                  </a:cubicBezTo>
                  <a:cubicBezTo>
                    <a:pt x="105" y="77"/>
                    <a:pt x="122" y="59"/>
                    <a:pt x="122" y="38"/>
                  </a:cubicBezTo>
                  <a:cubicBezTo>
                    <a:pt x="122" y="17"/>
                    <a:pt x="105" y="0"/>
                    <a:pt x="84" y="0"/>
                  </a:cubicBezTo>
                  <a:close/>
                  <a:moveTo>
                    <a:pt x="84" y="69"/>
                  </a:moveTo>
                  <a:cubicBezTo>
                    <a:pt x="78" y="69"/>
                    <a:pt x="73" y="67"/>
                    <a:pt x="69" y="65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4" y="79"/>
                    <a:pt x="53" y="81"/>
                    <a:pt x="53" y="83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1" y="92"/>
                    <a:pt x="38" y="95"/>
                    <a:pt x="38" y="100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7" y="107"/>
                    <a:pt x="25" y="108"/>
                    <a:pt x="24" y="109"/>
                  </a:cubicBezTo>
                  <a:cubicBezTo>
                    <a:pt x="18" y="115"/>
                    <a:pt x="18" y="115"/>
                    <a:pt x="18" y="115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49"/>
                    <a:pt x="53" y="44"/>
                    <a:pt x="53" y="38"/>
                  </a:cubicBezTo>
                  <a:cubicBezTo>
                    <a:pt x="53" y="21"/>
                    <a:pt x="67" y="7"/>
                    <a:pt x="84" y="7"/>
                  </a:cubicBezTo>
                  <a:cubicBezTo>
                    <a:pt x="101" y="7"/>
                    <a:pt x="115" y="21"/>
                    <a:pt x="115" y="38"/>
                  </a:cubicBezTo>
                  <a:cubicBezTo>
                    <a:pt x="115" y="55"/>
                    <a:pt x="101" y="69"/>
                    <a:pt x="84" y="69"/>
                  </a:cubicBezTo>
                  <a:close/>
                  <a:moveTo>
                    <a:pt x="84" y="69"/>
                  </a:moveTo>
                  <a:cubicBezTo>
                    <a:pt x="84" y="69"/>
                    <a:pt x="84" y="69"/>
                    <a:pt x="84" y="6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Freeform 77"/>
            <p:cNvSpPr>
              <a:spLocks noEditPoints="1"/>
            </p:cNvSpPr>
            <p:nvPr/>
          </p:nvSpPr>
          <p:spPr bwMode="auto">
            <a:xfrm>
              <a:off x="3259138" y="1952626"/>
              <a:ext cx="90488" cy="920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1" y="11"/>
                </a:cxn>
                <a:cxn ang="0">
                  <a:pos x="0" y="12"/>
                </a:cxn>
                <a:cxn ang="0">
                  <a:pos x="1" y="15"/>
                </a:cxn>
                <a:cxn ang="0">
                  <a:pos x="17" y="30"/>
                </a:cxn>
                <a:cxn ang="0">
                  <a:pos x="20" y="31"/>
                </a:cxn>
                <a:cxn ang="0">
                  <a:pos x="31" y="20"/>
                </a:cxn>
                <a:cxn ang="0">
                  <a:pos x="31" y="19"/>
                </a:cxn>
                <a:cxn ang="0">
                  <a:pos x="30" y="16"/>
                </a:cxn>
                <a:cxn ang="0">
                  <a:pos x="19" y="27"/>
                </a:cxn>
                <a:cxn ang="0">
                  <a:pos x="4" y="13"/>
                </a:cxn>
                <a:cxn ang="0">
                  <a:pos x="13" y="4"/>
                </a:cxn>
                <a:cxn ang="0">
                  <a:pos x="27" y="19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19" y="27"/>
                </a:cxn>
              </a:cxnLst>
              <a:rect l="0" t="0" r="r" b="b"/>
              <a:pathLst>
                <a:path w="31" h="31">
                  <a:moveTo>
                    <a:pt x="30" y="16"/>
                  </a:moveTo>
                  <a:cubicBezTo>
                    <a:pt x="26" y="10"/>
                    <a:pt x="21" y="5"/>
                    <a:pt x="15" y="1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6" y="2"/>
                    <a:pt x="2" y="6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5" y="21"/>
                    <a:pt x="11" y="26"/>
                    <a:pt x="17" y="30"/>
                  </a:cubicBezTo>
                  <a:cubicBezTo>
                    <a:pt x="18" y="31"/>
                    <a:pt x="19" y="31"/>
                    <a:pt x="20" y="31"/>
                  </a:cubicBezTo>
                  <a:cubicBezTo>
                    <a:pt x="25" y="29"/>
                    <a:pt x="29" y="25"/>
                    <a:pt x="31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6"/>
                  </a:cubicBezTo>
                  <a:close/>
                  <a:moveTo>
                    <a:pt x="19" y="27"/>
                  </a:moveTo>
                  <a:cubicBezTo>
                    <a:pt x="13" y="23"/>
                    <a:pt x="8" y="18"/>
                    <a:pt x="4" y="13"/>
                  </a:cubicBezTo>
                  <a:cubicBezTo>
                    <a:pt x="6" y="8"/>
                    <a:pt x="8" y="6"/>
                    <a:pt x="13" y="4"/>
                  </a:cubicBezTo>
                  <a:cubicBezTo>
                    <a:pt x="18" y="8"/>
                    <a:pt x="23" y="13"/>
                    <a:pt x="27" y="19"/>
                  </a:cubicBezTo>
                  <a:cubicBezTo>
                    <a:pt x="26" y="23"/>
                    <a:pt x="23" y="26"/>
                    <a:pt x="19" y="27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2213" y="743272"/>
            <a:ext cx="12192000" cy="5473700"/>
            <a:chOff x="0" y="692150"/>
            <a:chExt cx="12192000" cy="5473700"/>
          </a:xfrm>
        </p:grpSpPr>
        <p:sp>
          <p:nvSpPr>
            <p:cNvPr id="59" name="Rectangle 58"/>
            <p:cNvSpPr/>
            <p:nvPr/>
          </p:nvSpPr>
          <p:spPr>
            <a:xfrm>
              <a:off x="0" y="692150"/>
              <a:ext cx="12192000" cy="5473700"/>
            </a:xfrm>
            <a:prstGeom prst="rect">
              <a:avLst/>
            </a:prstGeom>
            <a:solidFill>
              <a:srgbClr val="00387A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378537" y="1024042"/>
              <a:ext cx="8231283" cy="3507402"/>
              <a:chOff x="378537" y="632563"/>
              <a:chExt cx="8231283" cy="3507402"/>
            </a:xfrm>
          </p:grpSpPr>
          <p:grpSp>
            <p:nvGrpSpPr>
              <p:cNvPr id="76" name="Group 75"/>
              <p:cNvGrpSpPr/>
              <p:nvPr/>
            </p:nvGrpSpPr>
            <p:grpSpPr>
              <a:xfrm flipH="1">
                <a:off x="378537" y="632563"/>
                <a:ext cx="2310099" cy="1804629"/>
                <a:chOff x="806700" y="4727134"/>
                <a:chExt cx="3146973" cy="2458388"/>
              </a:xfrm>
            </p:grpSpPr>
            <p:sp>
              <p:nvSpPr>
                <p:cNvPr id="84" name="Rectangle: Rounded Corners 83"/>
                <p:cNvSpPr/>
                <p:nvPr/>
              </p:nvSpPr>
              <p:spPr>
                <a:xfrm>
                  <a:off x="2887584" y="5720438"/>
                  <a:ext cx="1066089" cy="1066088"/>
                </a:xfrm>
                <a:prstGeom prst="roundRect">
                  <a:avLst/>
                </a:prstGeom>
                <a:noFill/>
                <a:ln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Rectangle: Rounded Corners 84"/>
                <p:cNvSpPr/>
                <p:nvPr/>
              </p:nvSpPr>
              <p:spPr>
                <a:xfrm>
                  <a:off x="806700" y="5359581"/>
                  <a:ext cx="867282" cy="867279"/>
                </a:xfrm>
                <a:prstGeom prst="roundRect">
                  <a:avLst/>
                </a:prstGeom>
                <a:gradFill>
                  <a:gsLst>
                    <a:gs pos="0">
                      <a:srgbClr val="00387A">
                        <a:alpha val="0"/>
                      </a:srgbClr>
                    </a:gs>
                    <a:gs pos="100000">
                      <a:schemeClr val="bg1">
                        <a:alpha val="5000"/>
                      </a:schemeClr>
                    </a:gs>
                  </a:gsLst>
                  <a:lin ang="189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Rectangle: Rounded Corners 85"/>
                <p:cNvSpPr/>
                <p:nvPr/>
              </p:nvSpPr>
              <p:spPr>
                <a:xfrm>
                  <a:off x="1881514" y="6468676"/>
                  <a:ext cx="533044" cy="533043"/>
                </a:xfrm>
                <a:prstGeom prst="roundRect">
                  <a:avLst/>
                </a:prstGeom>
                <a:noFill/>
                <a:ln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Rectangle: Rounded Corners 86"/>
                <p:cNvSpPr/>
                <p:nvPr/>
              </p:nvSpPr>
              <p:spPr>
                <a:xfrm>
                  <a:off x="2567076" y="5474926"/>
                  <a:ext cx="1066089" cy="1066088"/>
                </a:xfrm>
                <a:prstGeom prst="roundRect">
                  <a:avLst/>
                </a:prstGeom>
                <a:gradFill>
                  <a:gsLst>
                    <a:gs pos="0">
                      <a:srgbClr val="00387A">
                        <a:alpha val="0"/>
                      </a:srgbClr>
                    </a:gs>
                    <a:gs pos="100000">
                      <a:schemeClr val="bg1">
                        <a:alpha val="5000"/>
                      </a:schemeClr>
                    </a:gs>
                  </a:gsLst>
                  <a:lin ang="189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8" name="Rectangle: Rounded Corners 87"/>
                <p:cNvSpPr/>
                <p:nvPr/>
              </p:nvSpPr>
              <p:spPr>
                <a:xfrm>
                  <a:off x="1143407" y="4727134"/>
                  <a:ext cx="1066089" cy="1066088"/>
                </a:xfrm>
                <a:prstGeom prst="roundRect">
                  <a:avLst/>
                </a:prstGeom>
                <a:noFill/>
                <a:ln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9" name="Rectangle: Rounded Corners 88"/>
                <p:cNvSpPr/>
                <p:nvPr/>
              </p:nvSpPr>
              <p:spPr>
                <a:xfrm>
                  <a:off x="1693490" y="6836554"/>
                  <a:ext cx="348968" cy="348968"/>
                </a:xfrm>
                <a:prstGeom prst="roundRect">
                  <a:avLst/>
                </a:prstGeom>
                <a:gradFill>
                  <a:gsLst>
                    <a:gs pos="0">
                      <a:srgbClr val="00387A">
                        <a:alpha val="0"/>
                      </a:srgbClr>
                    </a:gs>
                    <a:gs pos="100000">
                      <a:schemeClr val="bg1">
                        <a:alpha val="5000"/>
                      </a:schemeClr>
                    </a:gs>
                  </a:gsLst>
                  <a:lin ang="189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 rot="10800000" flipH="1">
                <a:off x="4357702" y="818249"/>
                <a:ext cx="4252118" cy="3321716"/>
                <a:chOff x="806700" y="4727134"/>
                <a:chExt cx="3146973" cy="2458388"/>
              </a:xfrm>
            </p:grpSpPr>
            <p:sp>
              <p:nvSpPr>
                <p:cNvPr id="78" name="Rectangle: Rounded Corners 77"/>
                <p:cNvSpPr/>
                <p:nvPr/>
              </p:nvSpPr>
              <p:spPr>
                <a:xfrm>
                  <a:off x="2887584" y="5720438"/>
                  <a:ext cx="1066089" cy="1066088"/>
                </a:xfrm>
                <a:prstGeom prst="roundRect">
                  <a:avLst/>
                </a:prstGeom>
                <a:noFill/>
                <a:ln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9" name="Rectangle: Rounded Corners 78"/>
                <p:cNvSpPr/>
                <p:nvPr/>
              </p:nvSpPr>
              <p:spPr>
                <a:xfrm>
                  <a:off x="806700" y="5359581"/>
                  <a:ext cx="867282" cy="867279"/>
                </a:xfrm>
                <a:prstGeom prst="roundRect">
                  <a:avLst/>
                </a:prstGeom>
                <a:gradFill>
                  <a:gsLst>
                    <a:gs pos="0">
                      <a:srgbClr val="00387A">
                        <a:alpha val="0"/>
                      </a:srgbClr>
                    </a:gs>
                    <a:gs pos="100000">
                      <a:schemeClr val="bg1">
                        <a:alpha val="5000"/>
                      </a:schemeClr>
                    </a:gs>
                  </a:gsLst>
                  <a:lin ang="189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0" name="Rectangle: Rounded Corners 79"/>
                <p:cNvSpPr/>
                <p:nvPr/>
              </p:nvSpPr>
              <p:spPr>
                <a:xfrm>
                  <a:off x="1881514" y="6468676"/>
                  <a:ext cx="533044" cy="533043"/>
                </a:xfrm>
                <a:prstGeom prst="roundRect">
                  <a:avLst/>
                </a:prstGeom>
                <a:noFill/>
                <a:ln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1" name="Rectangle: Rounded Corners 80"/>
                <p:cNvSpPr/>
                <p:nvPr/>
              </p:nvSpPr>
              <p:spPr>
                <a:xfrm>
                  <a:off x="2567076" y="5474926"/>
                  <a:ext cx="1066089" cy="1066088"/>
                </a:xfrm>
                <a:prstGeom prst="roundRect">
                  <a:avLst/>
                </a:prstGeom>
                <a:gradFill>
                  <a:gsLst>
                    <a:gs pos="0">
                      <a:srgbClr val="00387A">
                        <a:alpha val="0"/>
                      </a:srgbClr>
                    </a:gs>
                    <a:gs pos="100000">
                      <a:schemeClr val="bg1">
                        <a:alpha val="5000"/>
                      </a:schemeClr>
                    </a:gs>
                  </a:gsLst>
                  <a:lin ang="189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Rectangle: Rounded Corners 81"/>
                <p:cNvSpPr/>
                <p:nvPr/>
              </p:nvSpPr>
              <p:spPr>
                <a:xfrm>
                  <a:off x="1143407" y="4727134"/>
                  <a:ext cx="1066089" cy="1066088"/>
                </a:xfrm>
                <a:prstGeom prst="roundRect">
                  <a:avLst/>
                </a:prstGeom>
                <a:noFill/>
                <a:ln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3" name="Rectangle: Rounded Corners 82"/>
                <p:cNvSpPr/>
                <p:nvPr/>
              </p:nvSpPr>
              <p:spPr>
                <a:xfrm>
                  <a:off x="1693490" y="6836554"/>
                  <a:ext cx="348968" cy="348968"/>
                </a:xfrm>
                <a:prstGeom prst="roundRect">
                  <a:avLst/>
                </a:prstGeom>
                <a:gradFill>
                  <a:gsLst>
                    <a:gs pos="0">
                      <a:srgbClr val="00387A">
                        <a:alpha val="0"/>
                      </a:srgbClr>
                    </a:gs>
                    <a:gs pos="100000">
                      <a:schemeClr val="bg1">
                        <a:alpha val="5000"/>
                      </a:schemeClr>
                    </a:gs>
                  </a:gsLst>
                  <a:lin ang="189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pic>
        <p:nvPicPr>
          <p:cNvPr id="35" name="Picture Placeholder 34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9" b="4909"/>
          <a:stretch>
            <a:fillRect/>
          </a:stretch>
        </p:blipFill>
        <p:spPr>
          <a:xfrm>
            <a:off x="-1407886" y="-1654084"/>
            <a:ext cx="9938941" cy="9021194"/>
          </a:xfrm>
        </p:spPr>
      </p:pic>
      <p:sp>
        <p:nvSpPr>
          <p:cNvPr id="2" name="Oval 1"/>
          <p:cNvSpPr/>
          <p:nvPr/>
        </p:nvSpPr>
        <p:spPr>
          <a:xfrm>
            <a:off x="4532792" y="-2137898"/>
            <a:ext cx="10863803" cy="107566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5883996" y="689336"/>
            <a:ext cx="55982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02060"/>
                </a:solidFill>
                <a:latin typeface="Montserrat" panose="02000505000000020004" pitchFamily="2" charset="0"/>
              </a:rPr>
              <a:t>Rack Infrastructure Management</a:t>
            </a:r>
            <a:endParaRPr lang="en-US" sz="2500" dirty="0">
              <a:solidFill>
                <a:srgbClr val="002060"/>
              </a:solidFill>
              <a:latin typeface="Montserrat" panose="02000505000000020004" pitchFamily="2" charset="0"/>
            </a:endParaRPr>
          </a:p>
        </p:txBody>
      </p:sp>
      <p:grpSp>
        <p:nvGrpSpPr>
          <p:cNvPr id="232" name="Group 231"/>
          <p:cNvGrpSpPr/>
          <p:nvPr/>
        </p:nvGrpSpPr>
        <p:grpSpPr>
          <a:xfrm>
            <a:off x="10401414" y="1242667"/>
            <a:ext cx="817823" cy="75026"/>
            <a:chOff x="2558013" y="2071365"/>
            <a:chExt cx="587618" cy="64712"/>
          </a:xfrm>
        </p:grpSpPr>
        <p:sp>
          <p:nvSpPr>
            <p:cNvPr id="233" name="Oval 232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4" name="Rectangle: Rounded Corners 233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" name="Content Placeholder 2"/>
          <p:cNvGraphicFramePr/>
          <p:nvPr/>
        </p:nvGraphicFramePr>
        <p:xfrm>
          <a:off x="6054327" y="1507903"/>
          <a:ext cx="4668898" cy="5307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7" t="-90" r="-4467" b="90"/>
          <a:stretch>
            <a:fillRect/>
          </a:stretch>
        </p:blipFill>
        <p:spPr>
          <a:xfrm>
            <a:off x="-210683" y="0"/>
            <a:ext cx="9029781" cy="8420181"/>
          </a:xfrm>
        </p:spPr>
      </p:pic>
      <p:sp>
        <p:nvSpPr>
          <p:cNvPr id="2" name="Oval 1"/>
          <p:cNvSpPr/>
          <p:nvPr/>
        </p:nvSpPr>
        <p:spPr>
          <a:xfrm>
            <a:off x="4304207" y="-1866403"/>
            <a:ext cx="10863803" cy="11422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5249479" y="3067785"/>
            <a:ext cx="2856652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chemeClr val="bg1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Our Competencies</a:t>
            </a:r>
            <a:endParaRPr lang="en-US" sz="1100" b="1" dirty="0">
              <a:solidFill>
                <a:schemeClr val="bg1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24948" y="2471474"/>
            <a:ext cx="2239926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solidFill>
                  <a:schemeClr val="bg2">
                    <a:lumMod val="50000"/>
                  </a:schemeClr>
                </a:solidFill>
                <a:latin typeface="Poppins"/>
              </a:rPr>
              <a:t>Environmental Health &amp; Safety</a:t>
            </a:r>
            <a:endParaRPr lang="en-US" sz="1200" kern="1200" dirty="0">
              <a:solidFill>
                <a:schemeClr val="bg2">
                  <a:lumMod val="50000"/>
                </a:schemeClr>
              </a:solidFill>
              <a:latin typeface="Poppin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327597" y="3095165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Poppi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38069" y="3232614"/>
            <a:ext cx="2375927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solidFill>
                  <a:schemeClr val="bg2">
                    <a:lumMod val="50000"/>
                  </a:schemeClr>
                </a:solidFill>
                <a:latin typeface="Poppins"/>
              </a:rPr>
              <a:t>Maintenance Management</a:t>
            </a:r>
            <a:endParaRPr lang="en-US" sz="1200" kern="1200" dirty="0">
              <a:solidFill>
                <a:schemeClr val="bg2">
                  <a:lumMod val="50000"/>
                </a:schemeClr>
              </a:solidFill>
              <a:latin typeface="Poppins"/>
            </a:endParaRPr>
          </a:p>
        </p:txBody>
      </p:sp>
      <p:grpSp>
        <p:nvGrpSpPr>
          <p:cNvPr id="21" name="Group 301"/>
          <p:cNvGrpSpPr/>
          <p:nvPr/>
        </p:nvGrpSpPr>
        <p:grpSpPr>
          <a:xfrm>
            <a:off x="5398552" y="3154716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2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latin typeface="Poppins"/>
              </a:endParaRPr>
            </a:p>
          </p:txBody>
        </p:sp>
        <p:sp>
          <p:nvSpPr>
            <p:cNvPr id="23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latin typeface="Poppins"/>
              </a:endParaRPr>
            </a:p>
          </p:txBody>
        </p:sp>
        <p:sp>
          <p:nvSpPr>
            <p:cNvPr id="30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latin typeface="Poppins"/>
              </a:endParaRPr>
            </a:p>
          </p:txBody>
        </p:sp>
        <p:sp>
          <p:nvSpPr>
            <p:cNvPr id="31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latin typeface="Poppins"/>
              </a:endParaRPr>
            </a:p>
          </p:txBody>
        </p:sp>
        <p:sp>
          <p:nvSpPr>
            <p:cNvPr id="32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latin typeface="Poppins"/>
              </a:endParaRPr>
            </a:p>
          </p:txBody>
        </p:sp>
      </p:grpSp>
      <p:sp>
        <p:nvSpPr>
          <p:cNvPr id="34" name="Oval 33"/>
          <p:cNvSpPr/>
          <p:nvPr/>
        </p:nvSpPr>
        <p:spPr>
          <a:xfrm>
            <a:off x="5327597" y="2386121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Poppins"/>
            </a:endParaRPr>
          </a:p>
        </p:txBody>
      </p:sp>
      <p:grpSp>
        <p:nvGrpSpPr>
          <p:cNvPr id="39" name="Group 301"/>
          <p:cNvGrpSpPr/>
          <p:nvPr/>
        </p:nvGrpSpPr>
        <p:grpSpPr>
          <a:xfrm>
            <a:off x="5398899" y="2478355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41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latin typeface="Poppins"/>
              </a:endParaRPr>
            </a:p>
          </p:txBody>
        </p:sp>
        <p:sp>
          <p:nvSpPr>
            <p:cNvPr id="45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latin typeface="Poppins"/>
              </a:endParaRPr>
            </a:p>
          </p:txBody>
        </p:sp>
        <p:sp>
          <p:nvSpPr>
            <p:cNvPr id="46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latin typeface="Poppins"/>
              </a:endParaRPr>
            </a:p>
          </p:txBody>
        </p:sp>
        <p:sp>
          <p:nvSpPr>
            <p:cNvPr id="47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latin typeface="Poppins"/>
              </a:endParaRPr>
            </a:p>
          </p:txBody>
        </p:sp>
        <p:sp>
          <p:nvSpPr>
            <p:cNvPr id="48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latin typeface="Poppins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5853509" y="3868858"/>
            <a:ext cx="2550376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solidFill>
                  <a:schemeClr val="bg2">
                    <a:lumMod val="50000"/>
                  </a:schemeClr>
                </a:solidFill>
                <a:latin typeface="Poppins"/>
              </a:rPr>
              <a:t>Asset Management </a:t>
            </a:r>
            <a:endParaRPr lang="en-US" sz="1200" kern="1200" dirty="0">
              <a:solidFill>
                <a:schemeClr val="bg2">
                  <a:lumMod val="50000"/>
                </a:schemeClr>
              </a:solidFill>
              <a:latin typeface="Poppins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8453795" y="3171695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>
                  <a:lumMod val="50000"/>
                </a:schemeClr>
              </a:solidFill>
              <a:latin typeface="Poppi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990520" y="3213671"/>
            <a:ext cx="2685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defTabSz="711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solidFill>
                  <a:schemeClr val="bg2">
                    <a:lumMod val="50000"/>
                  </a:schemeClr>
                </a:solidFill>
                <a:latin typeface="Poppins"/>
              </a:rPr>
              <a:t>Emergency Preparedness and response</a:t>
            </a:r>
            <a:endParaRPr lang="en-US" sz="1200" kern="1200" dirty="0">
              <a:solidFill>
                <a:schemeClr val="bg2">
                  <a:lumMod val="50000"/>
                </a:schemeClr>
              </a:solidFill>
              <a:latin typeface="Poppins"/>
            </a:endParaRPr>
          </a:p>
        </p:txBody>
      </p:sp>
      <p:grpSp>
        <p:nvGrpSpPr>
          <p:cNvPr id="57" name="Group 301"/>
          <p:cNvGrpSpPr/>
          <p:nvPr/>
        </p:nvGrpSpPr>
        <p:grpSpPr>
          <a:xfrm>
            <a:off x="8524750" y="3231246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95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  <p:sp>
          <p:nvSpPr>
            <p:cNvPr id="96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  <p:sp>
          <p:nvSpPr>
            <p:cNvPr id="108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  <p:sp>
          <p:nvSpPr>
            <p:cNvPr id="109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  <p:sp>
          <p:nvSpPr>
            <p:cNvPr id="119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</p:grpSp>
      <p:sp>
        <p:nvSpPr>
          <p:cNvPr id="120" name="Oval 119"/>
          <p:cNvSpPr/>
          <p:nvPr/>
        </p:nvSpPr>
        <p:spPr>
          <a:xfrm>
            <a:off x="5325966" y="3752816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Poppins"/>
            </a:endParaRPr>
          </a:p>
        </p:txBody>
      </p:sp>
      <p:grpSp>
        <p:nvGrpSpPr>
          <p:cNvPr id="153" name="Group 301"/>
          <p:cNvGrpSpPr/>
          <p:nvPr/>
        </p:nvGrpSpPr>
        <p:grpSpPr>
          <a:xfrm>
            <a:off x="5397268" y="3845050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154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latin typeface="Poppins"/>
              </a:endParaRPr>
            </a:p>
          </p:txBody>
        </p:sp>
        <p:sp>
          <p:nvSpPr>
            <p:cNvPr id="155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latin typeface="Poppins"/>
              </a:endParaRPr>
            </a:p>
          </p:txBody>
        </p:sp>
        <p:sp>
          <p:nvSpPr>
            <p:cNvPr id="156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latin typeface="Poppins"/>
              </a:endParaRPr>
            </a:p>
          </p:txBody>
        </p:sp>
        <p:sp>
          <p:nvSpPr>
            <p:cNvPr id="157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latin typeface="Poppins"/>
              </a:endParaRPr>
            </a:p>
          </p:txBody>
        </p:sp>
        <p:sp>
          <p:nvSpPr>
            <p:cNvPr id="158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latin typeface="Poppins"/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5885970" y="5109617"/>
            <a:ext cx="2291816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solidFill>
                  <a:schemeClr val="bg2">
                    <a:lumMod val="50000"/>
                  </a:schemeClr>
                </a:solidFill>
                <a:latin typeface="Poppins"/>
              </a:rPr>
              <a:t>Infrastructure Management</a:t>
            </a:r>
            <a:endParaRPr lang="en-US" sz="1200" kern="1200" dirty="0">
              <a:solidFill>
                <a:schemeClr val="bg2">
                  <a:lumMod val="50000"/>
                </a:schemeClr>
              </a:solidFill>
              <a:latin typeface="Poppins"/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5331010" y="4370914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Poppins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5867735" y="4435893"/>
            <a:ext cx="2375927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solidFill>
                  <a:schemeClr val="bg2">
                    <a:lumMod val="50000"/>
                  </a:schemeClr>
                </a:solidFill>
                <a:latin typeface="Poppins"/>
              </a:rPr>
              <a:t>Documentation Management</a:t>
            </a:r>
            <a:endParaRPr lang="en-US" sz="1200" kern="1200" dirty="0">
              <a:solidFill>
                <a:schemeClr val="bg2">
                  <a:lumMod val="50000"/>
                </a:schemeClr>
              </a:solidFill>
              <a:latin typeface="Poppins"/>
            </a:endParaRPr>
          </a:p>
        </p:txBody>
      </p:sp>
      <p:grpSp>
        <p:nvGrpSpPr>
          <p:cNvPr id="164" name="Group 301"/>
          <p:cNvGrpSpPr/>
          <p:nvPr/>
        </p:nvGrpSpPr>
        <p:grpSpPr>
          <a:xfrm>
            <a:off x="5401965" y="4430465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165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latin typeface="Poppins"/>
              </a:endParaRPr>
            </a:p>
          </p:txBody>
        </p:sp>
        <p:sp>
          <p:nvSpPr>
            <p:cNvPr id="166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latin typeface="Poppins"/>
              </a:endParaRPr>
            </a:p>
          </p:txBody>
        </p:sp>
        <p:sp>
          <p:nvSpPr>
            <p:cNvPr id="167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latin typeface="Poppins"/>
              </a:endParaRPr>
            </a:p>
          </p:txBody>
        </p:sp>
        <p:sp>
          <p:nvSpPr>
            <p:cNvPr id="168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latin typeface="Poppins"/>
              </a:endParaRPr>
            </a:p>
          </p:txBody>
        </p:sp>
        <p:sp>
          <p:nvSpPr>
            <p:cNvPr id="169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latin typeface="Poppins"/>
              </a:endParaRPr>
            </a:p>
          </p:txBody>
        </p:sp>
      </p:grpSp>
      <p:sp>
        <p:nvSpPr>
          <p:cNvPr id="170" name="Oval 169"/>
          <p:cNvSpPr/>
          <p:nvPr/>
        </p:nvSpPr>
        <p:spPr>
          <a:xfrm>
            <a:off x="5350113" y="5031788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002060"/>
              </a:solidFill>
              <a:latin typeface="Poppins"/>
            </a:endParaRPr>
          </a:p>
        </p:txBody>
      </p:sp>
      <p:grpSp>
        <p:nvGrpSpPr>
          <p:cNvPr id="171" name="Group 301"/>
          <p:cNvGrpSpPr/>
          <p:nvPr/>
        </p:nvGrpSpPr>
        <p:grpSpPr>
          <a:xfrm>
            <a:off x="5421415" y="5124022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172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solidFill>
                  <a:srgbClr val="002060"/>
                </a:solidFill>
                <a:latin typeface="Poppins"/>
              </a:endParaRPr>
            </a:p>
          </p:txBody>
        </p:sp>
        <p:sp>
          <p:nvSpPr>
            <p:cNvPr id="173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solidFill>
                  <a:srgbClr val="002060"/>
                </a:solidFill>
                <a:latin typeface="Poppins"/>
              </a:endParaRPr>
            </a:p>
          </p:txBody>
        </p:sp>
        <p:sp>
          <p:nvSpPr>
            <p:cNvPr id="174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solidFill>
                  <a:srgbClr val="002060"/>
                </a:solidFill>
                <a:latin typeface="Poppins"/>
              </a:endParaRPr>
            </a:p>
          </p:txBody>
        </p:sp>
        <p:sp>
          <p:nvSpPr>
            <p:cNvPr id="175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solidFill>
                  <a:srgbClr val="002060"/>
                </a:solidFill>
                <a:latin typeface="Poppins"/>
              </a:endParaRPr>
            </a:p>
          </p:txBody>
        </p:sp>
        <p:sp>
          <p:nvSpPr>
            <p:cNvPr id="176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solidFill>
                  <a:srgbClr val="002060"/>
                </a:solidFill>
                <a:latin typeface="Poppins"/>
              </a:endParaRPr>
            </a:p>
          </p:txBody>
        </p:sp>
      </p:grpSp>
      <p:sp>
        <p:nvSpPr>
          <p:cNvPr id="179" name="TextBox 178"/>
          <p:cNvSpPr txBox="1"/>
          <p:nvPr/>
        </p:nvSpPr>
        <p:spPr>
          <a:xfrm>
            <a:off x="9000700" y="2475921"/>
            <a:ext cx="2685773" cy="52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defTabSz="711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solidFill>
                  <a:schemeClr val="bg2">
                    <a:lumMod val="50000"/>
                  </a:schemeClr>
                </a:solidFill>
                <a:latin typeface="Poppins"/>
              </a:rPr>
              <a:t>Personnel Engagement</a:t>
            </a:r>
            <a:endParaRPr lang="en-US" sz="1200" kern="1200" dirty="0">
              <a:solidFill>
                <a:schemeClr val="bg2">
                  <a:lumMod val="50000"/>
                </a:schemeClr>
              </a:solidFill>
              <a:latin typeface="Poppins"/>
            </a:endParaRPr>
          </a:p>
          <a:p>
            <a:pPr marL="0" lvl="0" indent="0" defTabSz="7112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solidFill>
                  <a:schemeClr val="bg2">
                    <a:lumMod val="50000"/>
                  </a:schemeClr>
                </a:solidFill>
                <a:latin typeface="Poppins"/>
              </a:rPr>
              <a:t> Incentive model / retention )</a:t>
            </a:r>
            <a:endParaRPr lang="en-US" sz="1200" kern="1200" dirty="0">
              <a:solidFill>
                <a:schemeClr val="bg2">
                  <a:lumMod val="50000"/>
                </a:schemeClr>
              </a:solidFill>
              <a:latin typeface="Poppins"/>
            </a:endParaRPr>
          </a:p>
        </p:txBody>
      </p:sp>
      <p:sp>
        <p:nvSpPr>
          <p:cNvPr id="180" name="Oval 179"/>
          <p:cNvSpPr/>
          <p:nvPr/>
        </p:nvSpPr>
        <p:spPr>
          <a:xfrm>
            <a:off x="8461579" y="4457992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>
                  <a:lumMod val="50000"/>
                </a:schemeClr>
              </a:solidFill>
              <a:latin typeface="Poppins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8995334" y="4539901"/>
            <a:ext cx="2291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kern="1200" dirty="0">
                <a:solidFill>
                  <a:schemeClr val="bg2">
                    <a:lumMod val="50000"/>
                  </a:schemeClr>
                </a:solidFill>
                <a:latin typeface="Poppins"/>
              </a:rPr>
              <a:t>Training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oppins"/>
              <a:cs typeface="Poppins Medium" panose="00000600000000000000" pitchFamily="2" charset="0"/>
            </a:endParaRPr>
          </a:p>
        </p:txBody>
      </p:sp>
      <p:grpSp>
        <p:nvGrpSpPr>
          <p:cNvPr id="182" name="Group 301"/>
          <p:cNvGrpSpPr/>
          <p:nvPr/>
        </p:nvGrpSpPr>
        <p:grpSpPr>
          <a:xfrm>
            <a:off x="8532534" y="4536015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183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  <p:sp>
          <p:nvSpPr>
            <p:cNvPr id="184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  <p:sp>
          <p:nvSpPr>
            <p:cNvPr id="185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  <p:sp>
          <p:nvSpPr>
            <p:cNvPr id="186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  <p:sp>
          <p:nvSpPr>
            <p:cNvPr id="187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</p:grpSp>
      <p:sp>
        <p:nvSpPr>
          <p:cNvPr id="188" name="Oval 187"/>
          <p:cNvSpPr/>
          <p:nvPr/>
        </p:nvSpPr>
        <p:spPr>
          <a:xfrm>
            <a:off x="8463960" y="2457426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>
                  <a:lumMod val="50000"/>
                </a:schemeClr>
              </a:solidFill>
              <a:latin typeface="Poppins"/>
            </a:endParaRPr>
          </a:p>
        </p:txBody>
      </p:sp>
      <p:grpSp>
        <p:nvGrpSpPr>
          <p:cNvPr id="189" name="Group 301"/>
          <p:cNvGrpSpPr/>
          <p:nvPr/>
        </p:nvGrpSpPr>
        <p:grpSpPr>
          <a:xfrm>
            <a:off x="8535262" y="2549660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190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  <p:sp>
          <p:nvSpPr>
            <p:cNvPr id="191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  <p:sp>
          <p:nvSpPr>
            <p:cNvPr id="192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  <p:sp>
          <p:nvSpPr>
            <p:cNvPr id="193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  <p:sp>
          <p:nvSpPr>
            <p:cNvPr id="194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</p:grpSp>
      <p:sp>
        <p:nvSpPr>
          <p:cNvPr id="196" name="TextBox 195"/>
          <p:cNvSpPr txBox="1"/>
          <p:nvPr/>
        </p:nvSpPr>
        <p:spPr>
          <a:xfrm>
            <a:off x="8953724" y="3908120"/>
            <a:ext cx="264238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solidFill>
                  <a:schemeClr val="bg2">
                    <a:lumMod val="50000"/>
                  </a:schemeClr>
                </a:solidFill>
                <a:latin typeface="Poppins"/>
              </a:rPr>
              <a:t>Change Management</a:t>
            </a:r>
            <a:endParaRPr lang="en-US" sz="1200" kern="1200" dirty="0">
              <a:solidFill>
                <a:schemeClr val="bg2">
                  <a:lumMod val="50000"/>
                </a:schemeClr>
              </a:solidFill>
              <a:latin typeface="Poppins"/>
            </a:endParaRPr>
          </a:p>
        </p:txBody>
      </p:sp>
      <p:sp>
        <p:nvSpPr>
          <p:cNvPr id="197" name="Oval 196"/>
          <p:cNvSpPr/>
          <p:nvPr/>
        </p:nvSpPr>
        <p:spPr>
          <a:xfrm>
            <a:off x="8436440" y="3824714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>
                  <a:lumMod val="50000"/>
                </a:schemeClr>
              </a:solidFill>
              <a:latin typeface="Poppins"/>
            </a:endParaRPr>
          </a:p>
        </p:txBody>
      </p:sp>
      <p:grpSp>
        <p:nvGrpSpPr>
          <p:cNvPr id="198" name="Group 301"/>
          <p:cNvGrpSpPr/>
          <p:nvPr/>
        </p:nvGrpSpPr>
        <p:grpSpPr>
          <a:xfrm>
            <a:off x="8507742" y="3916948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199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  <p:sp>
          <p:nvSpPr>
            <p:cNvPr id="200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  <p:sp>
          <p:nvSpPr>
            <p:cNvPr id="201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  <p:sp>
          <p:nvSpPr>
            <p:cNvPr id="202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  <p:sp>
          <p:nvSpPr>
            <p:cNvPr id="203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</p:grpSp>
      <p:sp>
        <p:nvSpPr>
          <p:cNvPr id="205" name="Oval 204"/>
          <p:cNvSpPr/>
          <p:nvPr/>
        </p:nvSpPr>
        <p:spPr>
          <a:xfrm>
            <a:off x="8471104" y="5774838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>
                  <a:lumMod val="50000"/>
                </a:schemeClr>
              </a:solidFill>
              <a:latin typeface="Poppins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9001323" y="5862200"/>
            <a:ext cx="286046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solidFill>
                  <a:schemeClr val="bg2">
                    <a:lumMod val="50000"/>
                  </a:schemeClr>
                </a:solidFill>
                <a:latin typeface="Poppins"/>
              </a:rPr>
              <a:t>Performance Monitoring &amp; Review</a:t>
            </a:r>
            <a:endParaRPr lang="en-US" sz="1200" kern="1200" dirty="0">
              <a:solidFill>
                <a:schemeClr val="bg2">
                  <a:lumMod val="50000"/>
                </a:schemeClr>
              </a:solidFill>
              <a:latin typeface="Poppins"/>
            </a:endParaRPr>
          </a:p>
        </p:txBody>
      </p:sp>
      <p:grpSp>
        <p:nvGrpSpPr>
          <p:cNvPr id="207" name="Group 301"/>
          <p:cNvGrpSpPr/>
          <p:nvPr/>
        </p:nvGrpSpPr>
        <p:grpSpPr>
          <a:xfrm>
            <a:off x="8542059" y="5834389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08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  <p:sp>
          <p:nvSpPr>
            <p:cNvPr id="209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  <p:sp>
          <p:nvSpPr>
            <p:cNvPr id="210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  <p:sp>
          <p:nvSpPr>
            <p:cNvPr id="211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  <p:sp>
          <p:nvSpPr>
            <p:cNvPr id="212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8992623" y="5227827"/>
            <a:ext cx="264238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solidFill>
                  <a:schemeClr val="bg2">
                    <a:lumMod val="50000"/>
                  </a:schemeClr>
                </a:solidFill>
                <a:latin typeface="Poppins"/>
              </a:rPr>
              <a:t>Quality Management</a:t>
            </a:r>
            <a:endParaRPr lang="en-US" sz="1200" kern="1200" dirty="0">
              <a:solidFill>
                <a:schemeClr val="bg2">
                  <a:lumMod val="50000"/>
                </a:schemeClr>
              </a:solidFill>
              <a:latin typeface="Poppins"/>
            </a:endParaRPr>
          </a:p>
        </p:txBody>
      </p:sp>
      <p:sp>
        <p:nvSpPr>
          <p:cNvPr id="215" name="Oval 214"/>
          <p:cNvSpPr/>
          <p:nvPr/>
        </p:nvSpPr>
        <p:spPr>
          <a:xfrm>
            <a:off x="8445965" y="5142877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>
                  <a:lumMod val="50000"/>
                </a:schemeClr>
              </a:solidFill>
              <a:latin typeface="Poppins"/>
            </a:endParaRPr>
          </a:p>
        </p:txBody>
      </p:sp>
      <p:grpSp>
        <p:nvGrpSpPr>
          <p:cNvPr id="216" name="Group 301"/>
          <p:cNvGrpSpPr/>
          <p:nvPr/>
        </p:nvGrpSpPr>
        <p:grpSpPr>
          <a:xfrm>
            <a:off x="8517267" y="5235111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17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  <p:sp>
          <p:nvSpPr>
            <p:cNvPr id="218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  <p:sp>
          <p:nvSpPr>
            <p:cNvPr id="219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  <p:sp>
          <p:nvSpPr>
            <p:cNvPr id="220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  <p:sp>
          <p:nvSpPr>
            <p:cNvPr id="221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bg2">
                    <a:lumMod val="50000"/>
                  </a:schemeClr>
                </a:solidFill>
                <a:latin typeface="Poppins"/>
              </a:endParaRPr>
            </a:p>
          </p:txBody>
        </p:sp>
      </p:grpSp>
      <p:sp>
        <p:nvSpPr>
          <p:cNvPr id="223" name="Oval 222"/>
          <p:cNvSpPr/>
          <p:nvPr/>
        </p:nvSpPr>
        <p:spPr>
          <a:xfrm>
            <a:off x="5366859" y="5687208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002060"/>
              </a:solidFill>
              <a:latin typeface="Poppins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5911657" y="5786165"/>
            <a:ext cx="1847138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solidFill>
                  <a:schemeClr val="bg2">
                    <a:lumMod val="50000"/>
                  </a:schemeClr>
                </a:solidFill>
                <a:latin typeface="Poppins"/>
              </a:rPr>
              <a:t>Energy Management</a:t>
            </a:r>
            <a:endParaRPr lang="en-US" sz="1200" kern="1200" dirty="0">
              <a:solidFill>
                <a:schemeClr val="bg2">
                  <a:lumMod val="50000"/>
                </a:schemeClr>
              </a:solidFill>
              <a:latin typeface="Poppins"/>
            </a:endParaRPr>
          </a:p>
        </p:txBody>
      </p:sp>
      <p:grpSp>
        <p:nvGrpSpPr>
          <p:cNvPr id="225" name="Group 301"/>
          <p:cNvGrpSpPr/>
          <p:nvPr/>
        </p:nvGrpSpPr>
        <p:grpSpPr>
          <a:xfrm>
            <a:off x="5437814" y="5746759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26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solidFill>
                  <a:srgbClr val="002060"/>
                </a:solidFill>
                <a:latin typeface="Poppins"/>
              </a:endParaRPr>
            </a:p>
          </p:txBody>
        </p:sp>
        <p:sp>
          <p:nvSpPr>
            <p:cNvPr id="227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solidFill>
                  <a:srgbClr val="002060"/>
                </a:solidFill>
                <a:latin typeface="Poppins"/>
              </a:endParaRPr>
            </a:p>
          </p:txBody>
        </p:sp>
        <p:sp>
          <p:nvSpPr>
            <p:cNvPr id="228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solidFill>
                  <a:srgbClr val="002060"/>
                </a:solidFill>
                <a:latin typeface="Poppins"/>
              </a:endParaRPr>
            </a:p>
          </p:txBody>
        </p:sp>
        <p:sp>
          <p:nvSpPr>
            <p:cNvPr id="229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solidFill>
                  <a:srgbClr val="002060"/>
                </a:solidFill>
                <a:latin typeface="Poppins"/>
              </a:endParaRPr>
            </a:p>
          </p:txBody>
        </p:sp>
        <p:sp>
          <p:nvSpPr>
            <p:cNvPr id="230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solidFill>
                  <a:srgbClr val="002060"/>
                </a:solidFill>
                <a:latin typeface="Poppin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080529" y="618208"/>
            <a:ext cx="42528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>
                <a:solidFill>
                  <a:srgbClr val="002060"/>
                </a:solidFill>
                <a:latin typeface="Montserrat" panose="02000505000000020004" pitchFamily="2" charset="0"/>
              </a:rPr>
              <a:t>Support Methodology</a:t>
            </a:r>
            <a:endParaRPr lang="en-US" sz="2500" dirty="0">
              <a:solidFill>
                <a:srgbClr val="002060"/>
              </a:solidFill>
              <a:latin typeface="Montserrat" panose="02000505000000020004" pitchFamily="2" charset="0"/>
            </a:endParaRPr>
          </a:p>
        </p:txBody>
      </p:sp>
      <p:grpSp>
        <p:nvGrpSpPr>
          <p:cNvPr id="232" name="Group 231"/>
          <p:cNvGrpSpPr/>
          <p:nvPr/>
        </p:nvGrpSpPr>
        <p:grpSpPr>
          <a:xfrm>
            <a:off x="9442299" y="1359464"/>
            <a:ext cx="587618" cy="64712"/>
            <a:chOff x="2558013" y="2071365"/>
            <a:chExt cx="587618" cy="64712"/>
          </a:xfrm>
        </p:grpSpPr>
        <p:sp>
          <p:nvSpPr>
            <p:cNvPr id="233" name="Oval 232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  <a:latin typeface="Poppins"/>
              </a:endParaRPr>
            </a:p>
          </p:txBody>
        </p:sp>
        <p:sp>
          <p:nvSpPr>
            <p:cNvPr id="234" name="Rectangle: Rounded Corners 233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Poppins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2213" y="743272"/>
            <a:ext cx="12192000" cy="5473700"/>
            <a:chOff x="0" y="692150"/>
            <a:chExt cx="12192000" cy="5473700"/>
          </a:xfrm>
        </p:grpSpPr>
        <p:sp>
          <p:nvSpPr>
            <p:cNvPr id="59" name="Rectangle 58"/>
            <p:cNvSpPr/>
            <p:nvPr/>
          </p:nvSpPr>
          <p:spPr>
            <a:xfrm>
              <a:off x="0" y="692150"/>
              <a:ext cx="12192000" cy="5473700"/>
            </a:xfrm>
            <a:prstGeom prst="rect">
              <a:avLst/>
            </a:prstGeom>
            <a:solidFill>
              <a:srgbClr val="00387A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378537" y="1024042"/>
              <a:ext cx="8231283" cy="3507402"/>
              <a:chOff x="378537" y="632563"/>
              <a:chExt cx="8231283" cy="3507402"/>
            </a:xfrm>
          </p:grpSpPr>
          <p:grpSp>
            <p:nvGrpSpPr>
              <p:cNvPr id="76" name="Group 75"/>
              <p:cNvGrpSpPr/>
              <p:nvPr/>
            </p:nvGrpSpPr>
            <p:grpSpPr>
              <a:xfrm flipH="1">
                <a:off x="378537" y="632563"/>
                <a:ext cx="2310099" cy="1804629"/>
                <a:chOff x="806700" y="4727134"/>
                <a:chExt cx="3146973" cy="2458388"/>
              </a:xfrm>
            </p:grpSpPr>
            <p:sp>
              <p:nvSpPr>
                <p:cNvPr id="84" name="Rectangle: Rounded Corners 83"/>
                <p:cNvSpPr/>
                <p:nvPr/>
              </p:nvSpPr>
              <p:spPr>
                <a:xfrm>
                  <a:off x="2887584" y="5720438"/>
                  <a:ext cx="1066089" cy="1066088"/>
                </a:xfrm>
                <a:prstGeom prst="roundRect">
                  <a:avLst/>
                </a:prstGeom>
                <a:noFill/>
                <a:ln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Rectangle: Rounded Corners 84"/>
                <p:cNvSpPr/>
                <p:nvPr/>
              </p:nvSpPr>
              <p:spPr>
                <a:xfrm>
                  <a:off x="806700" y="5359581"/>
                  <a:ext cx="867282" cy="867279"/>
                </a:xfrm>
                <a:prstGeom prst="roundRect">
                  <a:avLst/>
                </a:prstGeom>
                <a:gradFill>
                  <a:gsLst>
                    <a:gs pos="0">
                      <a:srgbClr val="00387A">
                        <a:alpha val="0"/>
                      </a:srgbClr>
                    </a:gs>
                    <a:gs pos="100000">
                      <a:schemeClr val="bg1">
                        <a:alpha val="5000"/>
                      </a:schemeClr>
                    </a:gs>
                  </a:gsLst>
                  <a:lin ang="189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Rectangle: Rounded Corners 85"/>
                <p:cNvSpPr/>
                <p:nvPr/>
              </p:nvSpPr>
              <p:spPr>
                <a:xfrm>
                  <a:off x="1881514" y="6468676"/>
                  <a:ext cx="533044" cy="533043"/>
                </a:xfrm>
                <a:prstGeom prst="roundRect">
                  <a:avLst/>
                </a:prstGeom>
                <a:noFill/>
                <a:ln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Rectangle: Rounded Corners 86"/>
                <p:cNvSpPr/>
                <p:nvPr/>
              </p:nvSpPr>
              <p:spPr>
                <a:xfrm>
                  <a:off x="2567076" y="5474926"/>
                  <a:ext cx="1066089" cy="1066088"/>
                </a:xfrm>
                <a:prstGeom prst="roundRect">
                  <a:avLst/>
                </a:prstGeom>
                <a:gradFill>
                  <a:gsLst>
                    <a:gs pos="0">
                      <a:srgbClr val="00387A">
                        <a:alpha val="0"/>
                      </a:srgbClr>
                    </a:gs>
                    <a:gs pos="100000">
                      <a:schemeClr val="bg1">
                        <a:alpha val="5000"/>
                      </a:schemeClr>
                    </a:gs>
                  </a:gsLst>
                  <a:lin ang="189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8" name="Rectangle: Rounded Corners 87"/>
                <p:cNvSpPr/>
                <p:nvPr/>
              </p:nvSpPr>
              <p:spPr>
                <a:xfrm>
                  <a:off x="1143407" y="4727134"/>
                  <a:ext cx="1066089" cy="1066088"/>
                </a:xfrm>
                <a:prstGeom prst="roundRect">
                  <a:avLst/>
                </a:prstGeom>
                <a:noFill/>
                <a:ln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9" name="Rectangle: Rounded Corners 88"/>
                <p:cNvSpPr/>
                <p:nvPr/>
              </p:nvSpPr>
              <p:spPr>
                <a:xfrm>
                  <a:off x="1693490" y="6836554"/>
                  <a:ext cx="348968" cy="348968"/>
                </a:xfrm>
                <a:prstGeom prst="roundRect">
                  <a:avLst/>
                </a:prstGeom>
                <a:gradFill>
                  <a:gsLst>
                    <a:gs pos="0">
                      <a:srgbClr val="00387A">
                        <a:alpha val="0"/>
                      </a:srgbClr>
                    </a:gs>
                    <a:gs pos="100000">
                      <a:schemeClr val="bg1">
                        <a:alpha val="5000"/>
                      </a:schemeClr>
                    </a:gs>
                  </a:gsLst>
                  <a:lin ang="189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 rot="10800000" flipH="1">
                <a:off x="4357702" y="818249"/>
                <a:ext cx="4252118" cy="3321716"/>
                <a:chOff x="806700" y="4727134"/>
                <a:chExt cx="3146973" cy="2458388"/>
              </a:xfrm>
            </p:grpSpPr>
            <p:sp>
              <p:nvSpPr>
                <p:cNvPr id="78" name="Rectangle: Rounded Corners 77"/>
                <p:cNvSpPr/>
                <p:nvPr/>
              </p:nvSpPr>
              <p:spPr>
                <a:xfrm>
                  <a:off x="2887584" y="5720438"/>
                  <a:ext cx="1066089" cy="1066088"/>
                </a:xfrm>
                <a:prstGeom prst="roundRect">
                  <a:avLst/>
                </a:prstGeom>
                <a:noFill/>
                <a:ln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9" name="Rectangle: Rounded Corners 78"/>
                <p:cNvSpPr/>
                <p:nvPr/>
              </p:nvSpPr>
              <p:spPr>
                <a:xfrm>
                  <a:off x="806700" y="5359581"/>
                  <a:ext cx="867282" cy="867279"/>
                </a:xfrm>
                <a:prstGeom prst="roundRect">
                  <a:avLst/>
                </a:prstGeom>
                <a:gradFill>
                  <a:gsLst>
                    <a:gs pos="0">
                      <a:srgbClr val="00387A">
                        <a:alpha val="0"/>
                      </a:srgbClr>
                    </a:gs>
                    <a:gs pos="100000">
                      <a:schemeClr val="bg1">
                        <a:alpha val="5000"/>
                      </a:schemeClr>
                    </a:gs>
                  </a:gsLst>
                  <a:lin ang="189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0" name="Rectangle: Rounded Corners 79"/>
                <p:cNvSpPr/>
                <p:nvPr/>
              </p:nvSpPr>
              <p:spPr>
                <a:xfrm>
                  <a:off x="1881514" y="6468676"/>
                  <a:ext cx="533044" cy="533043"/>
                </a:xfrm>
                <a:prstGeom prst="roundRect">
                  <a:avLst/>
                </a:prstGeom>
                <a:noFill/>
                <a:ln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1" name="Rectangle: Rounded Corners 80"/>
                <p:cNvSpPr/>
                <p:nvPr/>
              </p:nvSpPr>
              <p:spPr>
                <a:xfrm>
                  <a:off x="2567076" y="5474926"/>
                  <a:ext cx="1066089" cy="1066088"/>
                </a:xfrm>
                <a:prstGeom prst="roundRect">
                  <a:avLst/>
                </a:prstGeom>
                <a:gradFill>
                  <a:gsLst>
                    <a:gs pos="0">
                      <a:srgbClr val="00387A">
                        <a:alpha val="0"/>
                      </a:srgbClr>
                    </a:gs>
                    <a:gs pos="100000">
                      <a:schemeClr val="bg1">
                        <a:alpha val="5000"/>
                      </a:schemeClr>
                    </a:gs>
                  </a:gsLst>
                  <a:lin ang="189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Rectangle: Rounded Corners 81"/>
                <p:cNvSpPr/>
                <p:nvPr/>
              </p:nvSpPr>
              <p:spPr>
                <a:xfrm>
                  <a:off x="1143407" y="4727134"/>
                  <a:ext cx="1066089" cy="1066088"/>
                </a:xfrm>
                <a:prstGeom prst="roundRect">
                  <a:avLst/>
                </a:prstGeom>
                <a:noFill/>
                <a:ln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3" name="Rectangle: Rounded Corners 82"/>
                <p:cNvSpPr/>
                <p:nvPr/>
              </p:nvSpPr>
              <p:spPr>
                <a:xfrm>
                  <a:off x="1693490" y="6836554"/>
                  <a:ext cx="348968" cy="348968"/>
                </a:xfrm>
                <a:prstGeom prst="roundRect">
                  <a:avLst/>
                </a:prstGeom>
                <a:gradFill>
                  <a:gsLst>
                    <a:gs pos="0">
                      <a:srgbClr val="00387A">
                        <a:alpha val="0"/>
                      </a:srgbClr>
                    </a:gs>
                    <a:gs pos="100000">
                      <a:schemeClr val="bg1">
                        <a:alpha val="5000"/>
                      </a:schemeClr>
                    </a:gs>
                  </a:gsLst>
                  <a:lin ang="189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pic>
        <p:nvPicPr>
          <p:cNvPr id="35" name="Picture Placeholder 3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7" t="468" r="2355" b="-468"/>
          <a:stretch>
            <a:fillRect/>
          </a:stretch>
        </p:blipFill>
        <p:spPr>
          <a:xfrm>
            <a:off x="-78180" y="-141291"/>
            <a:ext cx="7833576" cy="7110235"/>
          </a:xfrm>
        </p:spPr>
      </p:pic>
      <p:sp>
        <p:nvSpPr>
          <p:cNvPr id="2" name="Oval 1"/>
          <p:cNvSpPr/>
          <p:nvPr/>
        </p:nvSpPr>
        <p:spPr>
          <a:xfrm>
            <a:off x="4911737" y="-2471016"/>
            <a:ext cx="10863803" cy="11422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5797974" y="950196"/>
            <a:ext cx="52679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kern="1200" dirty="0">
                <a:solidFill>
                  <a:srgbClr val="002060"/>
                </a:solidFill>
                <a:latin typeface="Montserrat" panose="02000505000000020004" pitchFamily="2" charset="0"/>
                <a:ea typeface="+mj-ea"/>
                <a:cs typeface="+mj-cs"/>
              </a:rPr>
              <a:t>Environmental Health &amp; Safety</a:t>
            </a:r>
            <a:endParaRPr lang="en-US" sz="2500" dirty="0">
              <a:solidFill>
                <a:srgbClr val="002060"/>
              </a:solidFill>
              <a:latin typeface="Montserrat" panose="02000505000000020004" pitchFamily="2" charset="0"/>
            </a:endParaRPr>
          </a:p>
        </p:txBody>
      </p:sp>
      <p:grpSp>
        <p:nvGrpSpPr>
          <p:cNvPr id="232" name="Group 231"/>
          <p:cNvGrpSpPr/>
          <p:nvPr/>
        </p:nvGrpSpPr>
        <p:grpSpPr>
          <a:xfrm>
            <a:off x="9888823" y="1522566"/>
            <a:ext cx="946708" cy="102516"/>
            <a:chOff x="2558013" y="2071365"/>
            <a:chExt cx="587618" cy="64712"/>
          </a:xfrm>
        </p:grpSpPr>
        <p:sp>
          <p:nvSpPr>
            <p:cNvPr id="233" name="Oval 232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4" name="Rectangle: Rounded Corners 233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588258" y="2799668"/>
            <a:ext cx="2856652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Comfortaa"/>
                <a:ea typeface="Open Sans" panose="020B0606030504020204" pitchFamily="34" charset="0"/>
                <a:cs typeface="Open Sans" panose="020B0606030504020204" pitchFamily="34" charset="0"/>
              </a:rPr>
              <a:t>Our Competencies</a:t>
            </a:r>
            <a:endParaRPr lang="en-US" b="1" dirty="0">
              <a:solidFill>
                <a:schemeClr val="bg1"/>
              </a:solidFill>
              <a:latin typeface="Comfortaa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21217" y="2331636"/>
            <a:ext cx="3682782" cy="26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Comprehensive Workplace Safety Program</a:t>
            </a:r>
            <a:endParaRPr lang="en-US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666376" y="2827048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Comforta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19314" y="2901426"/>
            <a:ext cx="2375927" cy="26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Injury &amp; illness Prevention</a:t>
            </a:r>
            <a:endParaRPr lang="en-US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1" name="Group 301"/>
          <p:cNvGrpSpPr/>
          <p:nvPr/>
        </p:nvGrpSpPr>
        <p:grpSpPr>
          <a:xfrm>
            <a:off x="6737331" y="2886599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12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omfortaa"/>
              </a:endParaRPr>
            </a:p>
          </p:txBody>
        </p:sp>
        <p:sp>
          <p:nvSpPr>
            <p:cNvPr id="13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omfortaa"/>
              </a:endParaRPr>
            </a:p>
          </p:txBody>
        </p:sp>
        <p:sp>
          <p:nvSpPr>
            <p:cNvPr id="14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omfortaa"/>
              </a:endParaRPr>
            </a:p>
          </p:txBody>
        </p:sp>
        <p:sp>
          <p:nvSpPr>
            <p:cNvPr id="15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omfortaa"/>
              </a:endParaRPr>
            </a:p>
          </p:txBody>
        </p:sp>
        <p:sp>
          <p:nvSpPr>
            <p:cNvPr id="16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omfortaa"/>
              </a:endParaRPr>
            </a:p>
          </p:txBody>
        </p:sp>
      </p:grpSp>
      <p:sp>
        <p:nvSpPr>
          <p:cNvPr id="17" name="Oval 16"/>
          <p:cNvSpPr/>
          <p:nvPr/>
        </p:nvSpPr>
        <p:spPr>
          <a:xfrm>
            <a:off x="6666376" y="2255083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Comfortaa"/>
            </a:endParaRPr>
          </a:p>
        </p:txBody>
      </p:sp>
      <p:grpSp>
        <p:nvGrpSpPr>
          <p:cNvPr id="18" name="Group 301"/>
          <p:cNvGrpSpPr/>
          <p:nvPr/>
        </p:nvGrpSpPr>
        <p:grpSpPr>
          <a:xfrm>
            <a:off x="6737678" y="2347317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19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omfortaa"/>
              </a:endParaRPr>
            </a:p>
          </p:txBody>
        </p:sp>
        <p:sp>
          <p:nvSpPr>
            <p:cNvPr id="20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omfortaa"/>
              </a:endParaRPr>
            </a:p>
          </p:txBody>
        </p:sp>
        <p:sp>
          <p:nvSpPr>
            <p:cNvPr id="21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omfortaa"/>
              </a:endParaRPr>
            </a:p>
          </p:txBody>
        </p:sp>
        <p:sp>
          <p:nvSpPr>
            <p:cNvPr id="22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omfortaa"/>
              </a:endParaRPr>
            </a:p>
          </p:txBody>
        </p:sp>
        <p:sp>
          <p:nvSpPr>
            <p:cNvPr id="23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omfortaa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218482" y="3479031"/>
            <a:ext cx="2550376" cy="26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Electrical Safety</a:t>
            </a:r>
            <a:endParaRPr lang="en-US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664745" y="3387937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Comfortaa"/>
            </a:endParaRPr>
          </a:p>
        </p:txBody>
      </p:sp>
      <p:grpSp>
        <p:nvGrpSpPr>
          <p:cNvPr id="27" name="Group 301"/>
          <p:cNvGrpSpPr/>
          <p:nvPr/>
        </p:nvGrpSpPr>
        <p:grpSpPr>
          <a:xfrm>
            <a:off x="6736047" y="3480171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8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omfortaa"/>
              </a:endParaRPr>
            </a:p>
          </p:txBody>
        </p:sp>
        <p:sp>
          <p:nvSpPr>
            <p:cNvPr id="29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omfortaa"/>
              </a:endParaRPr>
            </a:p>
          </p:txBody>
        </p:sp>
        <p:sp>
          <p:nvSpPr>
            <p:cNvPr id="30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omfortaa"/>
              </a:endParaRPr>
            </a:p>
          </p:txBody>
        </p:sp>
        <p:sp>
          <p:nvSpPr>
            <p:cNvPr id="31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omfortaa"/>
              </a:endParaRPr>
            </a:p>
          </p:txBody>
        </p:sp>
        <p:sp>
          <p:nvSpPr>
            <p:cNvPr id="32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omfortaa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221259" y="4712584"/>
            <a:ext cx="3184807" cy="26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Personal Protective Equipment (PPE)</a:t>
            </a:r>
            <a:endParaRPr lang="en-US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669789" y="3967330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Comforta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24623" y="4070831"/>
            <a:ext cx="3379864" cy="26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Hazard Analysis &amp; Communication</a:t>
            </a:r>
            <a:endParaRPr lang="en-US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40" name="Group 301"/>
          <p:cNvGrpSpPr/>
          <p:nvPr/>
        </p:nvGrpSpPr>
        <p:grpSpPr>
          <a:xfrm>
            <a:off x="6740744" y="4026881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41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omfortaa"/>
              </a:endParaRPr>
            </a:p>
          </p:txBody>
        </p:sp>
        <p:sp>
          <p:nvSpPr>
            <p:cNvPr id="42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omfortaa"/>
              </a:endParaRPr>
            </a:p>
          </p:txBody>
        </p:sp>
        <p:sp>
          <p:nvSpPr>
            <p:cNvPr id="43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omfortaa"/>
              </a:endParaRPr>
            </a:p>
          </p:txBody>
        </p:sp>
        <p:sp>
          <p:nvSpPr>
            <p:cNvPr id="44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omfortaa"/>
              </a:endParaRPr>
            </a:p>
          </p:txBody>
        </p:sp>
        <p:sp>
          <p:nvSpPr>
            <p:cNvPr id="45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omfortaa"/>
              </a:endParaRPr>
            </a:p>
          </p:txBody>
        </p:sp>
      </p:grpSp>
      <p:sp>
        <p:nvSpPr>
          <p:cNvPr id="46" name="Oval 45"/>
          <p:cNvSpPr/>
          <p:nvPr/>
        </p:nvSpPr>
        <p:spPr>
          <a:xfrm>
            <a:off x="6688892" y="4584662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002060"/>
              </a:solidFill>
              <a:latin typeface="Comfortaa"/>
            </a:endParaRPr>
          </a:p>
        </p:txBody>
      </p:sp>
      <p:grpSp>
        <p:nvGrpSpPr>
          <p:cNvPr id="47" name="Group 301"/>
          <p:cNvGrpSpPr/>
          <p:nvPr/>
        </p:nvGrpSpPr>
        <p:grpSpPr>
          <a:xfrm>
            <a:off x="6760194" y="4676896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48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Comfortaa"/>
              </a:endParaRPr>
            </a:p>
          </p:txBody>
        </p:sp>
        <p:sp>
          <p:nvSpPr>
            <p:cNvPr id="49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Comfortaa"/>
              </a:endParaRPr>
            </a:p>
          </p:txBody>
        </p:sp>
        <p:sp>
          <p:nvSpPr>
            <p:cNvPr id="50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Comfortaa"/>
              </a:endParaRPr>
            </a:p>
          </p:txBody>
        </p:sp>
        <p:sp>
          <p:nvSpPr>
            <p:cNvPr id="51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Comfortaa"/>
              </a:endParaRPr>
            </a:p>
          </p:txBody>
        </p:sp>
        <p:sp>
          <p:nvSpPr>
            <p:cNvPr id="52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Comfortaa"/>
              </a:endParaRPr>
            </a:p>
          </p:txBody>
        </p:sp>
      </p:grpSp>
      <p:sp>
        <p:nvSpPr>
          <p:cNvPr id="54" name="Oval 53"/>
          <p:cNvSpPr/>
          <p:nvPr/>
        </p:nvSpPr>
        <p:spPr>
          <a:xfrm>
            <a:off x="6705638" y="5185394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002060"/>
              </a:solidFill>
              <a:latin typeface="Comforta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217218" y="5301300"/>
            <a:ext cx="4012458" cy="26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Compliance with Applicable Health &amp; Safety Laws</a:t>
            </a:r>
            <a:endParaRPr lang="en-US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56" name="Group 301"/>
          <p:cNvGrpSpPr/>
          <p:nvPr/>
        </p:nvGrpSpPr>
        <p:grpSpPr>
          <a:xfrm>
            <a:off x="6776593" y="5244945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57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Comfortaa"/>
              </a:endParaRPr>
            </a:p>
          </p:txBody>
        </p:sp>
        <p:sp>
          <p:nvSpPr>
            <p:cNvPr id="58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Comfortaa"/>
              </a:endParaRPr>
            </a:p>
          </p:txBody>
        </p:sp>
        <p:sp>
          <p:nvSpPr>
            <p:cNvPr id="60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Comfortaa"/>
              </a:endParaRPr>
            </a:p>
          </p:txBody>
        </p:sp>
        <p:sp>
          <p:nvSpPr>
            <p:cNvPr id="61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Comfortaa"/>
              </a:endParaRPr>
            </a:p>
          </p:txBody>
        </p:sp>
        <p:sp>
          <p:nvSpPr>
            <p:cNvPr id="62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Comfortaa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2213" y="743272"/>
            <a:ext cx="12192000" cy="5473700"/>
            <a:chOff x="0" y="692150"/>
            <a:chExt cx="12192000" cy="5473700"/>
          </a:xfrm>
        </p:grpSpPr>
        <p:sp>
          <p:nvSpPr>
            <p:cNvPr id="59" name="Rectangle 58"/>
            <p:cNvSpPr/>
            <p:nvPr/>
          </p:nvSpPr>
          <p:spPr>
            <a:xfrm>
              <a:off x="0" y="692150"/>
              <a:ext cx="12192000" cy="5473700"/>
            </a:xfrm>
            <a:prstGeom prst="rect">
              <a:avLst/>
            </a:prstGeom>
            <a:solidFill>
              <a:srgbClr val="00387A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378537" y="1024042"/>
              <a:ext cx="8231283" cy="3507402"/>
              <a:chOff x="378537" y="632563"/>
              <a:chExt cx="8231283" cy="3507402"/>
            </a:xfrm>
          </p:grpSpPr>
          <p:grpSp>
            <p:nvGrpSpPr>
              <p:cNvPr id="76" name="Group 75"/>
              <p:cNvGrpSpPr/>
              <p:nvPr/>
            </p:nvGrpSpPr>
            <p:grpSpPr>
              <a:xfrm flipH="1">
                <a:off x="378537" y="632563"/>
                <a:ext cx="2310099" cy="1804629"/>
                <a:chOff x="806700" y="4727134"/>
                <a:chExt cx="3146973" cy="2458388"/>
              </a:xfrm>
            </p:grpSpPr>
            <p:sp>
              <p:nvSpPr>
                <p:cNvPr id="84" name="Rectangle: Rounded Corners 83"/>
                <p:cNvSpPr/>
                <p:nvPr/>
              </p:nvSpPr>
              <p:spPr>
                <a:xfrm>
                  <a:off x="2887584" y="5720438"/>
                  <a:ext cx="1066089" cy="1066088"/>
                </a:xfrm>
                <a:prstGeom prst="roundRect">
                  <a:avLst/>
                </a:prstGeom>
                <a:noFill/>
                <a:ln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Rectangle: Rounded Corners 84"/>
                <p:cNvSpPr/>
                <p:nvPr/>
              </p:nvSpPr>
              <p:spPr>
                <a:xfrm>
                  <a:off x="806700" y="5359581"/>
                  <a:ext cx="867282" cy="867279"/>
                </a:xfrm>
                <a:prstGeom prst="roundRect">
                  <a:avLst/>
                </a:prstGeom>
                <a:gradFill>
                  <a:gsLst>
                    <a:gs pos="0">
                      <a:srgbClr val="00387A">
                        <a:alpha val="0"/>
                      </a:srgbClr>
                    </a:gs>
                    <a:gs pos="100000">
                      <a:schemeClr val="bg1">
                        <a:alpha val="5000"/>
                      </a:schemeClr>
                    </a:gs>
                  </a:gsLst>
                  <a:lin ang="189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Rectangle: Rounded Corners 85"/>
                <p:cNvSpPr/>
                <p:nvPr/>
              </p:nvSpPr>
              <p:spPr>
                <a:xfrm>
                  <a:off x="1881514" y="6468676"/>
                  <a:ext cx="533044" cy="533043"/>
                </a:xfrm>
                <a:prstGeom prst="roundRect">
                  <a:avLst/>
                </a:prstGeom>
                <a:noFill/>
                <a:ln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Rectangle: Rounded Corners 86"/>
                <p:cNvSpPr/>
                <p:nvPr/>
              </p:nvSpPr>
              <p:spPr>
                <a:xfrm>
                  <a:off x="2567076" y="5474926"/>
                  <a:ext cx="1066089" cy="1066088"/>
                </a:xfrm>
                <a:prstGeom prst="roundRect">
                  <a:avLst/>
                </a:prstGeom>
                <a:gradFill>
                  <a:gsLst>
                    <a:gs pos="0">
                      <a:srgbClr val="00387A">
                        <a:alpha val="0"/>
                      </a:srgbClr>
                    </a:gs>
                    <a:gs pos="100000">
                      <a:schemeClr val="bg1">
                        <a:alpha val="5000"/>
                      </a:schemeClr>
                    </a:gs>
                  </a:gsLst>
                  <a:lin ang="189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8" name="Rectangle: Rounded Corners 87"/>
                <p:cNvSpPr/>
                <p:nvPr/>
              </p:nvSpPr>
              <p:spPr>
                <a:xfrm>
                  <a:off x="1143407" y="4727134"/>
                  <a:ext cx="1066089" cy="1066088"/>
                </a:xfrm>
                <a:prstGeom prst="roundRect">
                  <a:avLst/>
                </a:prstGeom>
                <a:noFill/>
                <a:ln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9" name="Rectangle: Rounded Corners 88"/>
                <p:cNvSpPr/>
                <p:nvPr/>
              </p:nvSpPr>
              <p:spPr>
                <a:xfrm>
                  <a:off x="1693490" y="6836554"/>
                  <a:ext cx="348968" cy="348968"/>
                </a:xfrm>
                <a:prstGeom prst="roundRect">
                  <a:avLst/>
                </a:prstGeom>
                <a:gradFill>
                  <a:gsLst>
                    <a:gs pos="0">
                      <a:srgbClr val="00387A">
                        <a:alpha val="0"/>
                      </a:srgbClr>
                    </a:gs>
                    <a:gs pos="100000">
                      <a:schemeClr val="bg1">
                        <a:alpha val="5000"/>
                      </a:schemeClr>
                    </a:gs>
                  </a:gsLst>
                  <a:lin ang="189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 rot="10800000" flipH="1">
                <a:off x="4357702" y="818249"/>
                <a:ext cx="4252118" cy="3321716"/>
                <a:chOff x="806700" y="4727134"/>
                <a:chExt cx="3146973" cy="2458388"/>
              </a:xfrm>
            </p:grpSpPr>
            <p:sp>
              <p:nvSpPr>
                <p:cNvPr id="78" name="Rectangle: Rounded Corners 77"/>
                <p:cNvSpPr/>
                <p:nvPr/>
              </p:nvSpPr>
              <p:spPr>
                <a:xfrm>
                  <a:off x="2887584" y="5720438"/>
                  <a:ext cx="1066089" cy="1066088"/>
                </a:xfrm>
                <a:prstGeom prst="roundRect">
                  <a:avLst/>
                </a:prstGeom>
                <a:noFill/>
                <a:ln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9" name="Rectangle: Rounded Corners 78"/>
                <p:cNvSpPr/>
                <p:nvPr/>
              </p:nvSpPr>
              <p:spPr>
                <a:xfrm>
                  <a:off x="806700" y="5359581"/>
                  <a:ext cx="867282" cy="867279"/>
                </a:xfrm>
                <a:prstGeom prst="roundRect">
                  <a:avLst/>
                </a:prstGeom>
                <a:gradFill>
                  <a:gsLst>
                    <a:gs pos="0">
                      <a:srgbClr val="00387A">
                        <a:alpha val="0"/>
                      </a:srgbClr>
                    </a:gs>
                    <a:gs pos="100000">
                      <a:schemeClr val="bg1">
                        <a:alpha val="5000"/>
                      </a:schemeClr>
                    </a:gs>
                  </a:gsLst>
                  <a:lin ang="189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0" name="Rectangle: Rounded Corners 79"/>
                <p:cNvSpPr/>
                <p:nvPr/>
              </p:nvSpPr>
              <p:spPr>
                <a:xfrm>
                  <a:off x="1881514" y="6468676"/>
                  <a:ext cx="533044" cy="533043"/>
                </a:xfrm>
                <a:prstGeom prst="roundRect">
                  <a:avLst/>
                </a:prstGeom>
                <a:noFill/>
                <a:ln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1" name="Rectangle: Rounded Corners 80"/>
                <p:cNvSpPr/>
                <p:nvPr/>
              </p:nvSpPr>
              <p:spPr>
                <a:xfrm>
                  <a:off x="2567076" y="5474926"/>
                  <a:ext cx="1066089" cy="1066088"/>
                </a:xfrm>
                <a:prstGeom prst="roundRect">
                  <a:avLst/>
                </a:prstGeom>
                <a:gradFill>
                  <a:gsLst>
                    <a:gs pos="0">
                      <a:srgbClr val="00387A">
                        <a:alpha val="0"/>
                      </a:srgbClr>
                    </a:gs>
                    <a:gs pos="100000">
                      <a:schemeClr val="bg1">
                        <a:alpha val="5000"/>
                      </a:schemeClr>
                    </a:gs>
                  </a:gsLst>
                  <a:lin ang="189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Rectangle: Rounded Corners 81"/>
                <p:cNvSpPr/>
                <p:nvPr/>
              </p:nvSpPr>
              <p:spPr>
                <a:xfrm>
                  <a:off x="1143407" y="4727134"/>
                  <a:ext cx="1066089" cy="1066088"/>
                </a:xfrm>
                <a:prstGeom prst="roundRect">
                  <a:avLst/>
                </a:prstGeom>
                <a:noFill/>
                <a:ln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3" name="Rectangle: Rounded Corners 82"/>
                <p:cNvSpPr/>
                <p:nvPr/>
              </p:nvSpPr>
              <p:spPr>
                <a:xfrm>
                  <a:off x="1693490" y="6836554"/>
                  <a:ext cx="348968" cy="348968"/>
                </a:xfrm>
                <a:prstGeom prst="roundRect">
                  <a:avLst/>
                </a:prstGeom>
                <a:gradFill>
                  <a:gsLst>
                    <a:gs pos="0">
                      <a:srgbClr val="00387A">
                        <a:alpha val="0"/>
                      </a:srgbClr>
                    </a:gs>
                    <a:gs pos="100000">
                      <a:schemeClr val="bg1">
                        <a:alpha val="5000"/>
                      </a:schemeClr>
                    </a:gs>
                  </a:gsLst>
                  <a:lin ang="189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pic>
        <p:nvPicPr>
          <p:cNvPr id="35" name="Picture Placeholder 34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r="1086"/>
          <a:stretch>
            <a:fillRect/>
          </a:stretch>
        </p:blipFill>
        <p:spPr>
          <a:xfrm>
            <a:off x="-155036" y="-86966"/>
            <a:ext cx="10265347" cy="6998279"/>
          </a:xfrm>
        </p:spPr>
      </p:pic>
      <p:sp>
        <p:nvSpPr>
          <p:cNvPr id="2" name="Oval 1"/>
          <p:cNvSpPr/>
          <p:nvPr/>
        </p:nvSpPr>
        <p:spPr>
          <a:xfrm>
            <a:off x="5000008" y="-2471016"/>
            <a:ext cx="10863803" cy="11422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6031973" y="724037"/>
            <a:ext cx="41489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kern="1200" dirty="0">
                <a:solidFill>
                  <a:srgbClr val="002060"/>
                </a:solidFill>
                <a:latin typeface="Montserrat" panose="02000505000000020004" pitchFamily="2" charset="0"/>
                <a:ea typeface="+mj-ea"/>
                <a:cs typeface="+mj-cs"/>
              </a:rPr>
              <a:t>Personnel Engagement</a:t>
            </a:r>
            <a:endParaRPr lang="en-US" sz="2500" dirty="0">
              <a:solidFill>
                <a:srgbClr val="002060"/>
              </a:solidFill>
              <a:latin typeface="Montserrat" panose="02000505000000020004" pitchFamily="2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259911" y="1270796"/>
            <a:ext cx="587618" cy="64712"/>
            <a:chOff x="2558013" y="2071365"/>
            <a:chExt cx="587618" cy="64712"/>
          </a:xfrm>
        </p:grpSpPr>
        <p:sp>
          <p:nvSpPr>
            <p:cNvPr id="34" name="Oval 33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3" name="Rectangle: Rounded Corners 52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238395" y="2404381"/>
            <a:ext cx="2856652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Competencies</a:t>
            </a:r>
            <a:endParaRPr lang="en-US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04798" y="1891581"/>
            <a:ext cx="340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28600" rtl="0">
              <a:spcBef>
                <a:spcPts val="0"/>
              </a:spcBef>
              <a:spcAft>
                <a:spcPts val="0"/>
              </a:spcAft>
            </a:pPr>
            <a:r>
              <a:rPr lang="en-IN" sz="12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Ensuring a “ Mission Critical Mentality”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316513" y="2648532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8" name="Group 301"/>
          <p:cNvGrpSpPr/>
          <p:nvPr/>
        </p:nvGrpSpPr>
        <p:grpSpPr>
          <a:xfrm>
            <a:off x="6387468" y="2725170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9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0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1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2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3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6316513" y="1828733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5" name="Group 301"/>
          <p:cNvGrpSpPr/>
          <p:nvPr/>
        </p:nvGrpSpPr>
        <p:grpSpPr>
          <a:xfrm>
            <a:off x="6387815" y="1920967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16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8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9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0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6314882" y="3435380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3" name="Group 301"/>
          <p:cNvGrpSpPr/>
          <p:nvPr/>
        </p:nvGrpSpPr>
        <p:grpSpPr>
          <a:xfrm>
            <a:off x="6386184" y="3527614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5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6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7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8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9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31" name="Oval 30"/>
          <p:cNvSpPr/>
          <p:nvPr/>
        </p:nvSpPr>
        <p:spPr>
          <a:xfrm>
            <a:off x="6319926" y="4096758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37" name="Group 301"/>
          <p:cNvGrpSpPr/>
          <p:nvPr/>
        </p:nvGrpSpPr>
        <p:grpSpPr>
          <a:xfrm>
            <a:off x="6390881" y="4156309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38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9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0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1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2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6339029" y="4709845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002060"/>
              </a:solidFill>
            </a:endParaRPr>
          </a:p>
        </p:txBody>
      </p:sp>
      <p:grpSp>
        <p:nvGrpSpPr>
          <p:cNvPr id="44" name="Group 301"/>
          <p:cNvGrpSpPr/>
          <p:nvPr/>
        </p:nvGrpSpPr>
        <p:grpSpPr>
          <a:xfrm>
            <a:off x="6410331" y="4802079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45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50" name="Oval 49"/>
          <p:cNvSpPr/>
          <p:nvPr/>
        </p:nvSpPr>
        <p:spPr>
          <a:xfrm>
            <a:off x="6355775" y="5316697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00206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08278" y="5415098"/>
            <a:ext cx="306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28600" rtl="0">
              <a:spcBef>
                <a:spcPts val="600"/>
              </a:spcBef>
              <a:spcAft>
                <a:spcPts val="0"/>
              </a:spcAft>
            </a:pPr>
            <a:r>
              <a:rPr lang="en-IN" sz="1200" b="0" i="0" u="none" strike="noStrike" dirty="0">
                <a:solidFill>
                  <a:srgbClr val="595959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Reward &amp; Recognition Programs.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52" name="Group 301"/>
          <p:cNvGrpSpPr/>
          <p:nvPr/>
        </p:nvGrpSpPr>
        <p:grpSpPr>
          <a:xfrm>
            <a:off x="6426730" y="5410115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54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6855834" y="6048163"/>
            <a:ext cx="3625268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28600" rtl="0">
              <a:spcBef>
                <a:spcPts val="600"/>
              </a:spcBef>
              <a:spcAft>
                <a:spcPts val="0"/>
              </a:spcAft>
            </a:pPr>
            <a:endParaRPr lang="en-US" sz="1300" i="0" u="none" strike="noStrike" dirty="0">
              <a:solidFill>
                <a:srgbClr val="00206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228600" rtl="0">
              <a:spcBef>
                <a:spcPts val="600"/>
              </a:spcBef>
              <a:spcAft>
                <a:spcPts val="0"/>
              </a:spcAft>
            </a:pPr>
            <a:r>
              <a:rPr lang="en-US" sz="1300" i="0" u="none" strike="noStrike" dirty="0">
                <a:solidFill>
                  <a:srgbClr val="00206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Last but not the least , </a:t>
            </a:r>
            <a:r>
              <a:rPr lang="en-US" sz="1300" i="1" u="none" strike="noStrike" dirty="0">
                <a:solidFill>
                  <a:srgbClr val="00206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Communicating .</a:t>
            </a:r>
            <a:endParaRPr lang="en-IN" sz="1300" dirty="0">
              <a:solidFill>
                <a:srgbClr val="00206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904190" y="2398674"/>
            <a:ext cx="4542029" cy="897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SME from disciplines like Electrical, Mechanical,</a:t>
            </a:r>
            <a:endParaRPr lang="en-IN" sz="12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Controls, Fire, Quality Management , Training, and  </a:t>
            </a:r>
            <a:endParaRPr lang="en-IN" sz="12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CMMS , DCIM, BMS systems</a:t>
            </a:r>
            <a:endParaRPr lang="en-IN" sz="12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93548" y="3429355"/>
            <a:ext cx="4051141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28600" rtl="0">
              <a:spcBef>
                <a:spcPts val="60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595959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Staffing Model in tune with facility systems,</a:t>
            </a:r>
            <a:endParaRPr lang="en-US" sz="1200" b="0" i="0" u="none" strike="noStrike" dirty="0">
              <a:solidFill>
                <a:srgbClr val="595959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228600" rtl="0">
              <a:spcBef>
                <a:spcPts val="60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595959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business functions, and operational mandates.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701205" y="4184647"/>
            <a:ext cx="35140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28600" rtl="0">
              <a:spcBef>
                <a:spcPts val="60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  Well defined roles and responsibilities 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26393" y="4707004"/>
            <a:ext cx="4051141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28600" rtl="0">
              <a:spcBef>
                <a:spcPts val="60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595959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Ensuring compliance to all GOI  wage and labor</a:t>
            </a:r>
            <a:endParaRPr lang="en-US" sz="1200" b="0" i="0" u="none" strike="noStrike" dirty="0">
              <a:solidFill>
                <a:srgbClr val="595959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228600" rtl="0">
              <a:spcBef>
                <a:spcPts val="60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595959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regulations.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1" r="8121"/>
          <a:stretch>
            <a:fillRect/>
          </a:stretch>
        </p:blipFill>
        <p:spPr>
          <a:xfrm>
            <a:off x="-912982" y="-102211"/>
            <a:ext cx="7146210" cy="6971433"/>
          </a:xfrm>
        </p:spPr>
      </p:pic>
      <p:sp>
        <p:nvSpPr>
          <p:cNvPr id="2" name="Oval 1"/>
          <p:cNvSpPr/>
          <p:nvPr/>
        </p:nvSpPr>
        <p:spPr>
          <a:xfrm>
            <a:off x="5054901" y="-1688564"/>
            <a:ext cx="9889125" cy="99817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6637194" y="515419"/>
            <a:ext cx="43691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kern="1200" dirty="0">
                <a:solidFill>
                  <a:srgbClr val="002060"/>
                </a:solidFill>
                <a:latin typeface="Montserrat" panose="02000505000000020004" pitchFamily="2" charset="0"/>
                <a:ea typeface="+mj-ea"/>
                <a:cs typeface="+mj-cs"/>
              </a:rPr>
              <a:t>Emergency Preparedness</a:t>
            </a:r>
            <a:endParaRPr lang="en-US" sz="2500" dirty="0">
              <a:solidFill>
                <a:srgbClr val="002060"/>
              </a:solidFill>
              <a:latin typeface="Montserrat" panose="02000505000000020004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94986" y="2404381"/>
            <a:ext cx="2856652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Competencies</a:t>
            </a:r>
            <a:endParaRPr lang="en-US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09169" y="1708402"/>
            <a:ext cx="2590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Timely, Effective and Error-free Response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873104" y="2449752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Box 19"/>
          <p:cNvSpPr txBox="1"/>
          <p:nvPr/>
        </p:nvSpPr>
        <p:spPr>
          <a:xfrm>
            <a:off x="7403831" y="2394374"/>
            <a:ext cx="3230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Developing EOP* for safely isolating faults &amp; restoring service or redundancy when possible.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grpSp>
        <p:nvGrpSpPr>
          <p:cNvPr id="21" name="Group 301"/>
          <p:cNvGrpSpPr/>
          <p:nvPr/>
        </p:nvGrpSpPr>
        <p:grpSpPr>
          <a:xfrm>
            <a:off x="6944059" y="2539642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2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3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0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1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2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34" name="Oval 33"/>
          <p:cNvSpPr/>
          <p:nvPr/>
        </p:nvSpPr>
        <p:spPr>
          <a:xfrm>
            <a:off x="6873104" y="1722717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39" name="Group 301"/>
          <p:cNvGrpSpPr/>
          <p:nvPr/>
        </p:nvGrpSpPr>
        <p:grpSpPr>
          <a:xfrm>
            <a:off x="6944406" y="1814951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41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5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6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7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8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400043" y="3291002"/>
            <a:ext cx="2550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Escalation Procedures.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6871473" y="3210096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53" name="Group 301"/>
          <p:cNvGrpSpPr/>
          <p:nvPr/>
        </p:nvGrpSpPr>
        <p:grpSpPr>
          <a:xfrm>
            <a:off x="6942775" y="3302330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154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55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56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57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58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7431351" y="4663033"/>
            <a:ext cx="2291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RCA to be conducted.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6876517" y="3871474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3" name="TextBox 162"/>
          <p:cNvSpPr txBox="1"/>
          <p:nvPr/>
        </p:nvSpPr>
        <p:spPr>
          <a:xfrm>
            <a:off x="7431351" y="3906689"/>
            <a:ext cx="2375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Scenario drills to be conducted.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grpSp>
        <p:nvGrpSpPr>
          <p:cNvPr id="164" name="Group 301"/>
          <p:cNvGrpSpPr/>
          <p:nvPr/>
        </p:nvGrpSpPr>
        <p:grpSpPr>
          <a:xfrm>
            <a:off x="6947472" y="3931025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165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66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67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68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69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70" name="Oval 169"/>
          <p:cNvSpPr/>
          <p:nvPr/>
        </p:nvSpPr>
        <p:spPr>
          <a:xfrm>
            <a:off x="6895620" y="4550821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002060"/>
              </a:solidFill>
            </a:endParaRPr>
          </a:p>
        </p:txBody>
      </p:sp>
      <p:grpSp>
        <p:nvGrpSpPr>
          <p:cNvPr id="171" name="Group 301"/>
          <p:cNvGrpSpPr/>
          <p:nvPr/>
        </p:nvGrpSpPr>
        <p:grpSpPr>
          <a:xfrm>
            <a:off x="6966922" y="4643055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172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23" name="Oval 222"/>
          <p:cNvSpPr/>
          <p:nvPr/>
        </p:nvSpPr>
        <p:spPr>
          <a:xfrm>
            <a:off x="6912366" y="5157673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002060"/>
              </a:solidFill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7430263" y="5253943"/>
            <a:ext cx="2735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Formal Failure Analysis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grpSp>
        <p:nvGrpSpPr>
          <p:cNvPr id="225" name="Group 301"/>
          <p:cNvGrpSpPr/>
          <p:nvPr/>
        </p:nvGrpSpPr>
        <p:grpSpPr>
          <a:xfrm>
            <a:off x="6983321" y="5251091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26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+mn-lt"/>
                <a:ea typeface="+mn-ea"/>
              </a:endParaRPr>
            </a:p>
          </p:txBody>
        </p:sp>
        <p:sp>
          <p:nvSpPr>
            <p:cNvPr id="227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+mn-lt"/>
                <a:ea typeface="+mn-ea"/>
              </a:endParaRPr>
            </a:p>
          </p:txBody>
        </p:sp>
        <p:sp>
          <p:nvSpPr>
            <p:cNvPr id="228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+mn-lt"/>
                <a:ea typeface="+mn-ea"/>
              </a:endParaRPr>
            </a:p>
          </p:txBody>
        </p:sp>
        <p:sp>
          <p:nvSpPr>
            <p:cNvPr id="229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+mn-lt"/>
                <a:ea typeface="+mn-ea"/>
              </a:endParaRPr>
            </a:p>
          </p:txBody>
        </p:sp>
        <p:sp>
          <p:nvSpPr>
            <p:cNvPr id="230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206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10231182" y="1028385"/>
            <a:ext cx="587618" cy="64712"/>
            <a:chOff x="2558013" y="2071365"/>
            <a:chExt cx="587618" cy="64712"/>
          </a:xfrm>
        </p:grpSpPr>
        <p:sp>
          <p:nvSpPr>
            <p:cNvPr id="233" name="Oval 232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4" name="Rectangle: Rounded Corners 233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895620" y="5981317"/>
            <a:ext cx="36781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*EOP - Emergency Operating Procedures </a:t>
            </a:r>
            <a:endParaRPr lang="en-IN" sz="1200" b="1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" t="7650" r="6554" b="20243"/>
          <a:stretch>
            <a:fillRect/>
          </a:stretch>
        </p:blipFill>
        <p:spPr>
          <a:xfrm>
            <a:off x="-1449874" y="0"/>
            <a:ext cx="10674635" cy="8748560"/>
          </a:xfrm>
          <a:ln>
            <a:noFill/>
          </a:ln>
        </p:spPr>
      </p:pic>
      <p:sp>
        <p:nvSpPr>
          <p:cNvPr id="2" name="Oval 1"/>
          <p:cNvSpPr/>
          <p:nvPr/>
        </p:nvSpPr>
        <p:spPr>
          <a:xfrm>
            <a:off x="5654705" y="-1800200"/>
            <a:ext cx="10811928" cy="99817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6809344" y="1488307"/>
            <a:ext cx="4558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kern="1200" dirty="0">
                <a:solidFill>
                  <a:srgbClr val="002060"/>
                </a:solidFill>
                <a:latin typeface="Montserrat" panose="02000505000000020004" pitchFamily="2" charset="0"/>
                <a:ea typeface="+mj-ea"/>
                <a:cs typeface="+mj-cs"/>
              </a:rPr>
              <a:t>Change Management </a:t>
            </a:r>
            <a:endParaRPr lang="en-US" sz="2500" dirty="0">
              <a:solidFill>
                <a:srgbClr val="002060"/>
              </a:solidFill>
              <a:latin typeface="Montserrat" panose="02000505000000020004" pitchFamily="2" charset="0"/>
            </a:endParaRPr>
          </a:p>
        </p:txBody>
      </p:sp>
      <p:grpSp>
        <p:nvGrpSpPr>
          <p:cNvPr id="232" name="Group 231"/>
          <p:cNvGrpSpPr/>
          <p:nvPr/>
        </p:nvGrpSpPr>
        <p:grpSpPr>
          <a:xfrm>
            <a:off x="9587878" y="2156026"/>
            <a:ext cx="642452" cy="64712"/>
            <a:chOff x="2558013" y="2071365"/>
            <a:chExt cx="587618" cy="64712"/>
          </a:xfrm>
        </p:grpSpPr>
        <p:sp>
          <p:nvSpPr>
            <p:cNvPr id="233" name="Oval 232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4" name="Rectangle: Rounded Corners 233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731226" y="3775851"/>
            <a:ext cx="2856652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Competencies</a:t>
            </a:r>
            <a:endParaRPr lang="en-US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63881" y="2723164"/>
            <a:ext cx="3560783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Making a detailed checklist of each step 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809344" y="3506578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7340072" y="3471072"/>
            <a:ext cx="4027840" cy="145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Date/time/site/contact info/procedure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  <a:p>
            <a:pPr lvl="0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review/predicted effects / documentation/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  <a:p>
            <a:pPr lvl="0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safety requirements/risks and assumptions/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  <a:p>
            <a:pPr lvl="0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step by step work details/back-out procedures /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  <a:p>
            <a:pPr lvl="0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approvals/completion sign-offs/ feedback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grpSp>
        <p:nvGrpSpPr>
          <p:cNvPr id="15" name="Group 301"/>
          <p:cNvGrpSpPr/>
          <p:nvPr/>
        </p:nvGrpSpPr>
        <p:grpSpPr>
          <a:xfrm>
            <a:off x="6880299" y="3585179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16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4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5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6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7" name="Oval 26"/>
          <p:cNvSpPr/>
          <p:nvPr/>
        </p:nvSpPr>
        <p:spPr>
          <a:xfrm>
            <a:off x="6809344" y="2737479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8" name="Group 301"/>
          <p:cNvGrpSpPr/>
          <p:nvPr/>
        </p:nvGrpSpPr>
        <p:grpSpPr>
          <a:xfrm>
            <a:off x="6880646" y="2829713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9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3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8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0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2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370783" y="5051722"/>
            <a:ext cx="3906817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Coordination with OEM vendors and 3</a:t>
            </a:r>
            <a:r>
              <a:rPr lang="en-US" sz="12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rd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 party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  <a:p>
            <a:pPr lvl="0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service providers.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6787105" y="5127778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52" name="Group 301"/>
          <p:cNvGrpSpPr/>
          <p:nvPr/>
        </p:nvGrpSpPr>
        <p:grpSpPr>
          <a:xfrm>
            <a:off x="6858407" y="5242590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53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4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5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6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7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5" t="1519" r="-5640" b="1996"/>
          <a:stretch>
            <a:fillRect/>
          </a:stretch>
        </p:blipFill>
        <p:spPr>
          <a:xfrm>
            <a:off x="-627898" y="-262930"/>
            <a:ext cx="8619126" cy="7743721"/>
          </a:xfrm>
        </p:spPr>
      </p:pic>
      <p:sp>
        <p:nvSpPr>
          <p:cNvPr id="10" name="Oval 9"/>
          <p:cNvSpPr/>
          <p:nvPr/>
        </p:nvSpPr>
        <p:spPr>
          <a:xfrm>
            <a:off x="5135848" y="-1538002"/>
            <a:ext cx="9889125" cy="99817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6627159" y="1397490"/>
            <a:ext cx="62593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kern="1200" dirty="0">
                <a:solidFill>
                  <a:srgbClr val="002060"/>
                </a:solidFill>
                <a:latin typeface="Montserrat" panose="02000505000000020004" pitchFamily="2" charset="0"/>
                <a:ea typeface="+mj-ea"/>
                <a:cs typeface="+mj-cs"/>
              </a:rPr>
              <a:t>Documentation Management</a:t>
            </a:r>
            <a:endParaRPr lang="en-US" sz="2500" kern="1200" dirty="0">
              <a:solidFill>
                <a:srgbClr val="002060"/>
              </a:solidFill>
              <a:latin typeface="Montserrat" panose="02000505000000020004" pitchFamily="2" charset="0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2902" y="3949940"/>
            <a:ext cx="2856652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Competencies</a:t>
            </a:r>
            <a:endParaRPr lang="en-US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78933" y="3081154"/>
            <a:ext cx="2539434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Records of critical infra to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  <a:p>
            <a:pPr lvl="0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be well – organized.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641020" y="4063045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7223759" y="3952861"/>
            <a:ext cx="2856652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“Intellitao” Customer Support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  <a:p>
            <a:pPr lvl="0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 Management software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grpSp>
        <p:nvGrpSpPr>
          <p:cNvPr id="15" name="Group 301"/>
          <p:cNvGrpSpPr/>
          <p:nvPr/>
        </p:nvGrpSpPr>
        <p:grpSpPr>
          <a:xfrm>
            <a:off x="6711975" y="4141646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16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4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5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6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7" name="Oval 26"/>
          <p:cNvSpPr/>
          <p:nvPr/>
        </p:nvSpPr>
        <p:spPr>
          <a:xfrm>
            <a:off x="6624395" y="3163203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8" name="Group 301"/>
          <p:cNvGrpSpPr/>
          <p:nvPr/>
        </p:nvGrpSpPr>
        <p:grpSpPr>
          <a:xfrm>
            <a:off x="6695697" y="3255437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9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3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8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0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2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237413" y="4793491"/>
            <a:ext cx="2550376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Right documentation ensures business and operational seamlessness and continuity.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6643778" y="4957494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52" name="Group 301"/>
          <p:cNvGrpSpPr/>
          <p:nvPr/>
        </p:nvGrpSpPr>
        <p:grpSpPr>
          <a:xfrm>
            <a:off x="6715080" y="5049728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53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4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5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6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7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0920482" y="2018574"/>
            <a:ext cx="587618" cy="64712"/>
            <a:chOff x="2558013" y="2071365"/>
            <a:chExt cx="587618" cy="64712"/>
          </a:xfrm>
        </p:grpSpPr>
        <p:sp>
          <p:nvSpPr>
            <p:cNvPr id="3" name="Oval 2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" name="Rectangle: Rounded Corners 3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0" t="118" r="10507" b="-118"/>
          <a:stretch>
            <a:fillRect/>
          </a:stretch>
        </p:blipFill>
        <p:spPr>
          <a:xfrm>
            <a:off x="-517185" y="-131647"/>
            <a:ext cx="7940782" cy="7121294"/>
          </a:xfrm>
        </p:spPr>
      </p:pic>
      <p:sp>
        <p:nvSpPr>
          <p:cNvPr id="2" name="Oval 1"/>
          <p:cNvSpPr/>
          <p:nvPr/>
        </p:nvSpPr>
        <p:spPr>
          <a:xfrm>
            <a:off x="5086772" y="-1427387"/>
            <a:ext cx="9889125" cy="99817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7550092" y="1241835"/>
            <a:ext cx="16081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kern="1200" dirty="0">
                <a:solidFill>
                  <a:srgbClr val="002060"/>
                </a:solidFill>
                <a:latin typeface="Montserrat" panose="02000505000000020004" pitchFamily="2" charset="0"/>
                <a:ea typeface="+mj-ea"/>
                <a:cs typeface="+mj-cs"/>
              </a:rPr>
              <a:t>Training</a:t>
            </a:r>
            <a:endParaRPr lang="en-US" sz="2500" dirty="0">
              <a:solidFill>
                <a:srgbClr val="002060"/>
              </a:solidFill>
              <a:latin typeface="Montserrat" panose="02000505000000020004" pitchFamily="2" charset="0"/>
            </a:endParaRPr>
          </a:p>
        </p:txBody>
      </p:sp>
      <p:grpSp>
        <p:nvGrpSpPr>
          <p:cNvPr id="232" name="Group 231"/>
          <p:cNvGrpSpPr/>
          <p:nvPr/>
        </p:nvGrpSpPr>
        <p:grpSpPr>
          <a:xfrm>
            <a:off x="8370922" y="1835504"/>
            <a:ext cx="587618" cy="64712"/>
            <a:chOff x="2558013" y="2071365"/>
            <a:chExt cx="587618" cy="64712"/>
          </a:xfrm>
        </p:grpSpPr>
        <p:sp>
          <p:nvSpPr>
            <p:cNvPr id="233" name="Oval 232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4" name="Rectangle: Rounded Corners 233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435547" y="3240020"/>
            <a:ext cx="2856652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Competencies</a:t>
            </a:r>
            <a:endParaRPr lang="en-US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7529" y="2502143"/>
            <a:ext cx="2590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Suitable Training Program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531231" y="3157048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7137138" y="3096139"/>
            <a:ext cx="5206054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Basic, Intermediate , and advanced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Training program ensuring all technicians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etc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 are abreast of latest developments.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  <a:p>
            <a:pPr lvl="0">
              <a:lnSpc>
                <a:spcPct val="150000"/>
              </a:lnSpc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grpSp>
        <p:nvGrpSpPr>
          <p:cNvPr id="15" name="Group 301"/>
          <p:cNvGrpSpPr/>
          <p:nvPr/>
        </p:nvGrpSpPr>
        <p:grpSpPr>
          <a:xfrm>
            <a:off x="6602186" y="3261528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16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4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5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6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7" name="Oval 26"/>
          <p:cNvSpPr/>
          <p:nvPr/>
        </p:nvSpPr>
        <p:spPr>
          <a:xfrm>
            <a:off x="6531231" y="2422821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8" name="Group 301"/>
          <p:cNvGrpSpPr/>
          <p:nvPr/>
        </p:nvGrpSpPr>
        <p:grpSpPr>
          <a:xfrm>
            <a:off x="6602533" y="2515055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9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3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8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0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2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147529" y="4067935"/>
            <a:ext cx="4875138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Engineer / supervisors etc. to have requisite qualifications/ updated certifications.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6536752" y="4101412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52" name="Group 301"/>
          <p:cNvGrpSpPr/>
          <p:nvPr/>
        </p:nvGrpSpPr>
        <p:grpSpPr>
          <a:xfrm>
            <a:off x="6616680" y="4193646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53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4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5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6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7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6446637" y="5014145"/>
            <a:ext cx="2856652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Competencies</a:t>
            </a:r>
            <a:endParaRPr lang="en-US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6542321" y="4940869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3" name="TextBox 62"/>
          <p:cNvSpPr txBox="1"/>
          <p:nvPr/>
        </p:nvSpPr>
        <p:spPr>
          <a:xfrm>
            <a:off x="7137138" y="4927790"/>
            <a:ext cx="369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Training program ensuring all technicians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etc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 are abreast of latest developments.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  <a:p>
            <a:pPr lvl="0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grpSp>
        <p:nvGrpSpPr>
          <p:cNvPr id="64" name="Group 301"/>
          <p:cNvGrpSpPr/>
          <p:nvPr/>
        </p:nvGrpSpPr>
        <p:grpSpPr>
          <a:xfrm>
            <a:off x="6613276" y="5019470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65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6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7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8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9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6" t="1199" r="-15026" b="913"/>
          <a:stretch>
            <a:fillRect/>
          </a:stretch>
        </p:blipFill>
        <p:spPr>
          <a:xfrm>
            <a:off x="-464848" y="-27923"/>
            <a:ext cx="10264999" cy="7459501"/>
          </a:xfrm>
        </p:spPr>
      </p:pic>
      <p:sp>
        <p:nvSpPr>
          <p:cNvPr id="2" name="Oval 1"/>
          <p:cNvSpPr/>
          <p:nvPr/>
        </p:nvSpPr>
        <p:spPr>
          <a:xfrm>
            <a:off x="4667651" y="-1370009"/>
            <a:ext cx="9889125" cy="99817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7156085" y="1776093"/>
            <a:ext cx="37579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02060"/>
                </a:solidFill>
                <a:latin typeface="Montserrat" panose="02000505000000020004" pitchFamily="2" charset="0"/>
                <a:ea typeface="+mj-ea"/>
                <a:cs typeface="+mj-cs"/>
              </a:rPr>
              <a:t>Quality Management</a:t>
            </a:r>
            <a:endParaRPr lang="en-US" sz="2500" dirty="0">
              <a:solidFill>
                <a:srgbClr val="002060"/>
              </a:solidFill>
              <a:latin typeface="Montserrat" panose="02000505000000020004" pitchFamily="2" charset="0"/>
            </a:endParaRPr>
          </a:p>
        </p:txBody>
      </p:sp>
      <p:grpSp>
        <p:nvGrpSpPr>
          <p:cNvPr id="232" name="Group 231"/>
          <p:cNvGrpSpPr/>
          <p:nvPr/>
        </p:nvGrpSpPr>
        <p:grpSpPr>
          <a:xfrm>
            <a:off x="10059246" y="2338521"/>
            <a:ext cx="587618" cy="64712"/>
            <a:chOff x="2558013" y="2071365"/>
            <a:chExt cx="587618" cy="64712"/>
          </a:xfrm>
        </p:grpSpPr>
        <p:sp>
          <p:nvSpPr>
            <p:cNvPr id="233" name="Oval 232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4" name="Rectangle: Rounded Corners 233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010276" y="3326839"/>
            <a:ext cx="2856652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Competencies</a:t>
            </a:r>
            <a:endParaRPr lang="en-US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49650" y="2756892"/>
            <a:ext cx="3155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Focus on Quality and  Improvement 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105960" y="3243867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7642685" y="3301511"/>
            <a:ext cx="3648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Quality Assurance (Process Standardization)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grpSp>
        <p:nvGrpSpPr>
          <p:cNvPr id="15" name="Group 301"/>
          <p:cNvGrpSpPr/>
          <p:nvPr/>
        </p:nvGrpSpPr>
        <p:grpSpPr>
          <a:xfrm>
            <a:off x="7176915" y="3348347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16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4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5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6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7" name="Oval 26"/>
          <p:cNvSpPr/>
          <p:nvPr/>
        </p:nvSpPr>
        <p:spPr>
          <a:xfrm>
            <a:off x="7105960" y="2692674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8" name="Group 301"/>
          <p:cNvGrpSpPr/>
          <p:nvPr/>
        </p:nvGrpSpPr>
        <p:grpSpPr>
          <a:xfrm>
            <a:off x="7177262" y="2784908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9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3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8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0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2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634159" y="3920613"/>
            <a:ext cx="3959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Quality Check ( Checks, Inspections, and Audits)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113402" y="3819598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52" name="Group 301"/>
          <p:cNvGrpSpPr/>
          <p:nvPr/>
        </p:nvGrpSpPr>
        <p:grpSpPr>
          <a:xfrm>
            <a:off x="7193330" y="3911832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53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4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5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6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7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7045589" y="4497785"/>
            <a:ext cx="2856652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Competencies</a:t>
            </a:r>
            <a:endParaRPr lang="en-US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7141273" y="4424509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3" name="TextBox 62"/>
          <p:cNvSpPr txBox="1"/>
          <p:nvPr/>
        </p:nvSpPr>
        <p:spPr>
          <a:xfrm>
            <a:off x="7703391" y="4511714"/>
            <a:ext cx="3048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Continuous  Quality Improvement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grpSp>
        <p:nvGrpSpPr>
          <p:cNvPr id="64" name="Group 301"/>
          <p:cNvGrpSpPr/>
          <p:nvPr/>
        </p:nvGrpSpPr>
        <p:grpSpPr>
          <a:xfrm>
            <a:off x="7212228" y="4503110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65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6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7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8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9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0" r="16620"/>
          <a:stretch>
            <a:fillRect/>
          </a:stretch>
        </p:blipFill>
        <p:spPr>
          <a:xfrm>
            <a:off x="-1717980" y="-677653"/>
            <a:ext cx="9565110" cy="8059377"/>
          </a:xfrm>
        </p:spPr>
      </p:pic>
      <p:sp>
        <p:nvSpPr>
          <p:cNvPr id="2" name="Oval 1"/>
          <p:cNvSpPr/>
          <p:nvPr/>
        </p:nvSpPr>
        <p:spPr>
          <a:xfrm>
            <a:off x="4265709" y="-1484930"/>
            <a:ext cx="9889125" cy="99817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6393156" y="1403650"/>
            <a:ext cx="41156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kern="1200" dirty="0">
                <a:solidFill>
                  <a:srgbClr val="002060"/>
                </a:solidFill>
                <a:latin typeface="Montserrat" panose="02000505000000020004" pitchFamily="2" charset="0"/>
                <a:ea typeface="+mj-ea"/>
                <a:cs typeface="+mj-cs"/>
              </a:rPr>
              <a:t>Energy Management</a:t>
            </a:r>
            <a:endParaRPr lang="en-US" sz="2500" dirty="0">
              <a:solidFill>
                <a:srgbClr val="002060"/>
              </a:solidFill>
              <a:latin typeface="Montserrat" panose="02000505000000020004" pitchFamily="2" charset="0"/>
            </a:endParaRPr>
          </a:p>
        </p:txBody>
      </p:sp>
      <p:grpSp>
        <p:nvGrpSpPr>
          <p:cNvPr id="232" name="Group 231"/>
          <p:cNvGrpSpPr/>
          <p:nvPr/>
        </p:nvGrpSpPr>
        <p:grpSpPr>
          <a:xfrm>
            <a:off x="9190919" y="1949640"/>
            <a:ext cx="587618" cy="64712"/>
            <a:chOff x="2558013" y="2071365"/>
            <a:chExt cx="587618" cy="64712"/>
          </a:xfrm>
        </p:grpSpPr>
        <p:sp>
          <p:nvSpPr>
            <p:cNvPr id="233" name="Oval 232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4" name="Rectangle: Rounded Corners 233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380961" y="3584987"/>
            <a:ext cx="2856652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Competencies</a:t>
            </a:r>
            <a:endParaRPr lang="en-US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3603" y="2868826"/>
            <a:ext cx="4487271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Performance Benchmarking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  <a:p>
            <a:pPr lvl="0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( existing energy usage ; cost reduction program; etc.)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459079" y="3698092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7097634" y="3682582"/>
            <a:ext cx="4439606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Efficiency Analysis ( means to increase efficiency of power and cooling infra)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grpSp>
        <p:nvGrpSpPr>
          <p:cNvPr id="15" name="Group 301"/>
          <p:cNvGrpSpPr/>
          <p:nvPr/>
        </p:nvGrpSpPr>
        <p:grpSpPr>
          <a:xfrm>
            <a:off x="6530034" y="3776693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16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4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5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6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7" name="Oval 26"/>
          <p:cNvSpPr/>
          <p:nvPr/>
        </p:nvSpPr>
        <p:spPr>
          <a:xfrm>
            <a:off x="6466884" y="2914818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8" name="Group 301"/>
          <p:cNvGrpSpPr/>
          <p:nvPr/>
        </p:nvGrpSpPr>
        <p:grpSpPr>
          <a:xfrm>
            <a:off x="6538186" y="3007052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9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3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8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0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2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113753" y="4517114"/>
            <a:ext cx="266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Strategic Energy Sourcing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6463638" y="4410871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52" name="Group 301"/>
          <p:cNvGrpSpPr/>
          <p:nvPr/>
        </p:nvGrpSpPr>
        <p:grpSpPr>
          <a:xfrm>
            <a:off x="6534940" y="4503105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53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4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5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6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7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37547" y="1518290"/>
            <a:ext cx="5558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Montserrat" panose="02000505000000020004" pitchFamily="2" charset="0"/>
                <a:cs typeface="Poppins SemiBold" panose="00000700000000000000" pitchFamily="2" charset="0"/>
              </a:rPr>
              <a:t>Delivering Complete </a:t>
            </a:r>
            <a:endParaRPr lang="en-US" sz="1400" dirty="0">
              <a:solidFill>
                <a:srgbClr val="002060"/>
              </a:solidFill>
              <a:latin typeface="Montserrat" panose="02000505000000020004" pitchFamily="2" charset="0"/>
              <a:cs typeface="Poppins SemiBold" panose="00000700000000000000" pitchFamily="2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Montserrat" panose="02000505000000020004" pitchFamily="2" charset="0"/>
                <a:cs typeface="Poppins SemiBold" panose="00000700000000000000" pitchFamily="2" charset="0"/>
              </a:rPr>
              <a:t>Datacenter Life Cycle Management Services</a:t>
            </a:r>
            <a:endParaRPr lang="en-US" sz="1400" dirty="0">
              <a:solidFill>
                <a:srgbClr val="002060"/>
              </a:solidFill>
              <a:latin typeface="Montserrat" panose="02000505000000020004" pitchFamily="2" charset="0"/>
              <a:cs typeface="Poppins SemiBold" panose="00000700000000000000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40263" y="3292024"/>
            <a:ext cx="1410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3 +</a:t>
            </a:r>
            <a:endParaRPr lang="en-US" sz="2600" dirty="0">
              <a:solidFill>
                <a:srgbClr val="00206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80798" y="3762746"/>
            <a:ext cx="1421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On-site Manpower  (on rolls) deployed Across India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29315" y="5181074"/>
            <a:ext cx="10982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06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24+</a:t>
            </a:r>
            <a:endParaRPr lang="en-US" sz="2600" dirty="0">
              <a:solidFill>
                <a:srgbClr val="00206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67840" y="5736756"/>
            <a:ext cx="1018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Years of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Experience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51131" y="5181074"/>
            <a:ext cx="14247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112+</a:t>
            </a:r>
            <a:endParaRPr lang="en-US" sz="2600" dirty="0">
              <a:solidFill>
                <a:srgbClr val="00206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58588" y="1013115"/>
            <a:ext cx="1148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pc="100" dirty="0">
                <a:solidFill>
                  <a:schemeClr val="bg1">
                    <a:lumMod val="50000"/>
                  </a:schemeClr>
                </a:solidFill>
                <a:latin typeface="Montserrat" panose="02000505000000020004" pitchFamily="2" charset="0"/>
                <a:cs typeface="Poppins Medium" panose="00000600000000000000" pitchFamily="2" charset="0"/>
              </a:rPr>
              <a:t>ABOUT US</a:t>
            </a:r>
            <a:endParaRPr lang="en-US" sz="1200" b="1" spc="100" dirty="0">
              <a:solidFill>
                <a:schemeClr val="bg1">
                  <a:lumMod val="50000"/>
                </a:schemeClr>
              </a:solidFill>
              <a:latin typeface="Montserrat" panose="02000505000000020004" pitchFamily="2" charset="0"/>
              <a:cs typeface="Poppins Medium" panose="00000600000000000000" pitchFamily="2" charset="0"/>
            </a:endParaRPr>
          </a:p>
        </p:txBody>
      </p:sp>
      <p:grpSp>
        <p:nvGrpSpPr>
          <p:cNvPr id="48" name="Group 167"/>
          <p:cNvGrpSpPr/>
          <p:nvPr/>
        </p:nvGrpSpPr>
        <p:grpSpPr>
          <a:xfrm>
            <a:off x="2822416" y="2753766"/>
            <a:ext cx="330376" cy="334801"/>
            <a:chOff x="3036888" y="1909763"/>
            <a:chExt cx="355600" cy="360363"/>
          </a:xfrm>
          <a:solidFill>
            <a:schemeClr val="accent2"/>
          </a:solidFill>
        </p:grpSpPr>
        <p:sp>
          <p:nvSpPr>
            <p:cNvPr id="49" name="Freeform 76"/>
            <p:cNvSpPr>
              <a:spLocks noEditPoints="1"/>
            </p:cNvSpPr>
            <p:nvPr/>
          </p:nvSpPr>
          <p:spPr bwMode="auto">
            <a:xfrm>
              <a:off x="3036888" y="1909763"/>
              <a:ext cx="355600" cy="360363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46" y="38"/>
                </a:cxn>
                <a:cxn ang="0">
                  <a:pos x="48" y="52"/>
                </a:cxn>
                <a:cxn ang="0">
                  <a:pos x="2" y="99"/>
                </a:cxn>
                <a:cxn ang="0">
                  <a:pos x="0" y="103"/>
                </a:cxn>
                <a:cxn ang="0">
                  <a:pos x="0" y="115"/>
                </a:cxn>
                <a:cxn ang="0">
                  <a:pos x="7" y="123"/>
                </a:cxn>
                <a:cxn ang="0">
                  <a:pos x="19" y="123"/>
                </a:cxn>
                <a:cxn ang="0">
                  <a:pos x="24" y="120"/>
                </a:cxn>
                <a:cxn ang="0">
                  <a:pos x="29" y="115"/>
                </a:cxn>
                <a:cxn ang="0">
                  <a:pos x="38" y="115"/>
                </a:cxn>
                <a:cxn ang="0">
                  <a:pos x="46" y="107"/>
                </a:cxn>
                <a:cxn ang="0">
                  <a:pos x="46" y="100"/>
                </a:cxn>
                <a:cxn ang="0">
                  <a:pos x="53" y="100"/>
                </a:cxn>
                <a:cxn ang="0">
                  <a:pos x="61" y="92"/>
                </a:cxn>
                <a:cxn ang="0">
                  <a:pos x="61" y="83"/>
                </a:cxn>
                <a:cxn ang="0">
                  <a:pos x="70" y="74"/>
                </a:cxn>
                <a:cxn ang="0">
                  <a:pos x="84" y="77"/>
                </a:cxn>
                <a:cxn ang="0">
                  <a:pos x="122" y="38"/>
                </a:cxn>
                <a:cxn ang="0">
                  <a:pos x="84" y="0"/>
                </a:cxn>
                <a:cxn ang="0">
                  <a:pos x="84" y="69"/>
                </a:cxn>
                <a:cxn ang="0">
                  <a:pos x="69" y="65"/>
                </a:cxn>
                <a:cxn ang="0">
                  <a:pos x="67" y="66"/>
                </a:cxn>
                <a:cxn ang="0">
                  <a:pos x="63" y="70"/>
                </a:cxn>
                <a:cxn ang="0">
                  <a:pos x="56" y="77"/>
                </a:cxn>
                <a:cxn ang="0">
                  <a:pos x="53" y="83"/>
                </a:cxn>
                <a:cxn ang="0">
                  <a:pos x="53" y="92"/>
                </a:cxn>
                <a:cxn ang="0">
                  <a:pos x="46" y="92"/>
                </a:cxn>
                <a:cxn ang="0">
                  <a:pos x="38" y="100"/>
                </a:cxn>
                <a:cxn ang="0">
                  <a:pos x="38" y="107"/>
                </a:cxn>
                <a:cxn ang="0">
                  <a:pos x="29" y="107"/>
                </a:cxn>
                <a:cxn ang="0">
                  <a:pos x="24" y="109"/>
                </a:cxn>
                <a:cxn ang="0">
                  <a:pos x="18" y="115"/>
                </a:cxn>
                <a:cxn ang="0">
                  <a:pos x="7" y="115"/>
                </a:cxn>
                <a:cxn ang="0">
                  <a:pos x="7" y="104"/>
                </a:cxn>
                <a:cxn ang="0">
                  <a:pos x="52" y="59"/>
                </a:cxn>
                <a:cxn ang="0">
                  <a:pos x="52" y="59"/>
                </a:cxn>
                <a:cxn ang="0">
                  <a:pos x="58" y="54"/>
                </a:cxn>
                <a:cxn ang="0">
                  <a:pos x="53" y="38"/>
                </a:cxn>
                <a:cxn ang="0">
                  <a:pos x="84" y="7"/>
                </a:cxn>
                <a:cxn ang="0">
                  <a:pos x="115" y="38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4" y="69"/>
                </a:cxn>
              </a:cxnLst>
              <a:rect l="0" t="0" r="r" b="b"/>
              <a:pathLst>
                <a:path w="122" h="123">
                  <a:moveTo>
                    <a:pt x="84" y="0"/>
                  </a:moveTo>
                  <a:cubicBezTo>
                    <a:pt x="63" y="0"/>
                    <a:pt x="46" y="17"/>
                    <a:pt x="46" y="38"/>
                  </a:cubicBezTo>
                  <a:cubicBezTo>
                    <a:pt x="46" y="43"/>
                    <a:pt x="47" y="48"/>
                    <a:pt x="48" y="5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100"/>
                    <a:pt x="0" y="101"/>
                    <a:pt x="0" y="103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3" y="123"/>
                    <a:pt x="7" y="123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21" y="123"/>
                    <a:pt x="22" y="122"/>
                    <a:pt x="24" y="120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42" y="115"/>
                    <a:pt x="46" y="111"/>
                    <a:pt x="46" y="107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8" y="100"/>
                    <a:pt x="61" y="96"/>
                    <a:pt x="61" y="92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4" y="76"/>
                    <a:pt x="79" y="77"/>
                    <a:pt x="84" y="77"/>
                  </a:cubicBezTo>
                  <a:cubicBezTo>
                    <a:pt x="105" y="77"/>
                    <a:pt x="122" y="59"/>
                    <a:pt x="122" y="38"/>
                  </a:cubicBezTo>
                  <a:cubicBezTo>
                    <a:pt x="122" y="17"/>
                    <a:pt x="105" y="0"/>
                    <a:pt x="84" y="0"/>
                  </a:cubicBezTo>
                  <a:close/>
                  <a:moveTo>
                    <a:pt x="84" y="69"/>
                  </a:moveTo>
                  <a:cubicBezTo>
                    <a:pt x="78" y="69"/>
                    <a:pt x="73" y="67"/>
                    <a:pt x="69" y="65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4" y="79"/>
                    <a:pt x="53" y="81"/>
                    <a:pt x="53" y="83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1" y="92"/>
                    <a:pt x="38" y="95"/>
                    <a:pt x="38" y="100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7" y="107"/>
                    <a:pt x="25" y="108"/>
                    <a:pt x="24" y="109"/>
                  </a:cubicBezTo>
                  <a:cubicBezTo>
                    <a:pt x="18" y="115"/>
                    <a:pt x="18" y="115"/>
                    <a:pt x="18" y="115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49"/>
                    <a:pt x="53" y="44"/>
                    <a:pt x="53" y="38"/>
                  </a:cubicBezTo>
                  <a:cubicBezTo>
                    <a:pt x="53" y="21"/>
                    <a:pt x="67" y="7"/>
                    <a:pt x="84" y="7"/>
                  </a:cubicBezTo>
                  <a:cubicBezTo>
                    <a:pt x="101" y="7"/>
                    <a:pt x="115" y="21"/>
                    <a:pt x="115" y="38"/>
                  </a:cubicBezTo>
                  <a:cubicBezTo>
                    <a:pt x="115" y="55"/>
                    <a:pt x="101" y="69"/>
                    <a:pt x="84" y="69"/>
                  </a:cubicBezTo>
                  <a:close/>
                  <a:moveTo>
                    <a:pt x="84" y="69"/>
                  </a:moveTo>
                  <a:cubicBezTo>
                    <a:pt x="84" y="69"/>
                    <a:pt x="84" y="69"/>
                    <a:pt x="84" y="6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0" name="Freeform 77"/>
            <p:cNvSpPr>
              <a:spLocks noEditPoints="1"/>
            </p:cNvSpPr>
            <p:nvPr/>
          </p:nvSpPr>
          <p:spPr bwMode="auto">
            <a:xfrm>
              <a:off x="3259138" y="1952626"/>
              <a:ext cx="90488" cy="920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1" y="11"/>
                </a:cxn>
                <a:cxn ang="0">
                  <a:pos x="0" y="12"/>
                </a:cxn>
                <a:cxn ang="0">
                  <a:pos x="1" y="15"/>
                </a:cxn>
                <a:cxn ang="0">
                  <a:pos x="17" y="30"/>
                </a:cxn>
                <a:cxn ang="0">
                  <a:pos x="20" y="31"/>
                </a:cxn>
                <a:cxn ang="0">
                  <a:pos x="31" y="20"/>
                </a:cxn>
                <a:cxn ang="0">
                  <a:pos x="31" y="19"/>
                </a:cxn>
                <a:cxn ang="0">
                  <a:pos x="30" y="16"/>
                </a:cxn>
                <a:cxn ang="0">
                  <a:pos x="19" y="27"/>
                </a:cxn>
                <a:cxn ang="0">
                  <a:pos x="4" y="13"/>
                </a:cxn>
                <a:cxn ang="0">
                  <a:pos x="13" y="4"/>
                </a:cxn>
                <a:cxn ang="0">
                  <a:pos x="27" y="19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19" y="27"/>
                </a:cxn>
              </a:cxnLst>
              <a:rect l="0" t="0" r="r" b="b"/>
              <a:pathLst>
                <a:path w="31" h="31">
                  <a:moveTo>
                    <a:pt x="30" y="16"/>
                  </a:moveTo>
                  <a:cubicBezTo>
                    <a:pt x="26" y="10"/>
                    <a:pt x="21" y="5"/>
                    <a:pt x="15" y="1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6" y="2"/>
                    <a:pt x="2" y="6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5" y="21"/>
                    <a:pt x="11" y="26"/>
                    <a:pt x="17" y="30"/>
                  </a:cubicBezTo>
                  <a:cubicBezTo>
                    <a:pt x="18" y="31"/>
                    <a:pt x="19" y="31"/>
                    <a:pt x="20" y="31"/>
                  </a:cubicBezTo>
                  <a:cubicBezTo>
                    <a:pt x="25" y="29"/>
                    <a:pt x="29" y="25"/>
                    <a:pt x="31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6"/>
                  </a:cubicBezTo>
                  <a:close/>
                  <a:moveTo>
                    <a:pt x="19" y="27"/>
                  </a:moveTo>
                  <a:cubicBezTo>
                    <a:pt x="13" y="23"/>
                    <a:pt x="8" y="18"/>
                    <a:pt x="4" y="13"/>
                  </a:cubicBezTo>
                  <a:cubicBezTo>
                    <a:pt x="6" y="8"/>
                    <a:pt x="8" y="6"/>
                    <a:pt x="13" y="4"/>
                  </a:cubicBezTo>
                  <a:cubicBezTo>
                    <a:pt x="18" y="8"/>
                    <a:pt x="23" y="13"/>
                    <a:pt x="27" y="19"/>
                  </a:cubicBezTo>
                  <a:cubicBezTo>
                    <a:pt x="26" y="23"/>
                    <a:pt x="23" y="26"/>
                    <a:pt x="19" y="27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006605" y="1109068"/>
            <a:ext cx="258382" cy="70320"/>
            <a:chOff x="5784104" y="2759807"/>
            <a:chExt cx="623793" cy="142513"/>
          </a:xfrm>
        </p:grpSpPr>
        <p:grpSp>
          <p:nvGrpSpPr>
            <p:cNvPr id="52" name="Group 51"/>
            <p:cNvGrpSpPr/>
            <p:nvPr/>
          </p:nvGrpSpPr>
          <p:grpSpPr>
            <a:xfrm>
              <a:off x="5784104" y="2759807"/>
              <a:ext cx="142513" cy="142513"/>
              <a:chOff x="7436645" y="1065372"/>
              <a:chExt cx="198120" cy="198120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7469700" y="1094616"/>
                <a:ext cx="135820" cy="135820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>
                <a:outerShdw blurRad="50800" dist="38100" dir="5400000" sx="97000" sy="97000" algn="t" rotWithShape="0">
                  <a:schemeClr val="accent2"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Circle: Hollow 59"/>
              <p:cNvSpPr/>
              <p:nvPr/>
            </p:nvSpPr>
            <p:spPr>
              <a:xfrm>
                <a:off x="7436645" y="1065372"/>
                <a:ext cx="198120" cy="198120"/>
              </a:xfrm>
              <a:prstGeom prst="donut">
                <a:avLst>
                  <a:gd name="adj" fmla="val 17766"/>
                </a:avLst>
              </a:prstGeom>
              <a:solidFill>
                <a:schemeClr val="accent2"/>
              </a:solidFill>
              <a:ln w="38100">
                <a:noFill/>
              </a:ln>
              <a:effectLst>
                <a:outerShdw blurRad="50800" dist="38100" dir="5400000" sx="97000" sy="97000" algn="t" rotWithShape="0">
                  <a:schemeClr val="accent2"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024744" y="2759807"/>
              <a:ext cx="142513" cy="142513"/>
              <a:chOff x="7436645" y="1065372"/>
              <a:chExt cx="198120" cy="198120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7469700" y="1094616"/>
                <a:ext cx="135820" cy="135820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>
                <a:outerShdw blurRad="50800" dist="38100" dir="5400000" sx="97000" sy="97000" algn="t" rotWithShape="0">
                  <a:schemeClr val="accent2"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Circle: Hollow 57"/>
              <p:cNvSpPr/>
              <p:nvPr/>
            </p:nvSpPr>
            <p:spPr>
              <a:xfrm>
                <a:off x="7436645" y="1065372"/>
                <a:ext cx="198120" cy="198120"/>
              </a:xfrm>
              <a:prstGeom prst="donut">
                <a:avLst>
                  <a:gd name="adj" fmla="val 17766"/>
                </a:avLst>
              </a:prstGeom>
              <a:solidFill>
                <a:schemeClr val="accent2"/>
              </a:solidFill>
              <a:ln w="38100">
                <a:noFill/>
              </a:ln>
              <a:effectLst>
                <a:outerShdw blurRad="50800" dist="38100" dir="5400000" sx="97000" sy="97000" algn="t" rotWithShape="0">
                  <a:schemeClr val="accent2"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6265384" y="2759807"/>
              <a:ext cx="142513" cy="142513"/>
              <a:chOff x="7436645" y="1065372"/>
              <a:chExt cx="198120" cy="19812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7469700" y="1094616"/>
                <a:ext cx="135820" cy="135820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>
                <a:outerShdw blurRad="50800" dist="38100" dir="5400000" sx="97000" sy="97000" algn="t" rotWithShape="0">
                  <a:schemeClr val="accent2"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Circle: Hollow 55"/>
              <p:cNvSpPr/>
              <p:nvPr/>
            </p:nvSpPr>
            <p:spPr>
              <a:xfrm>
                <a:off x="7436645" y="1065372"/>
                <a:ext cx="198120" cy="198120"/>
              </a:xfrm>
              <a:prstGeom prst="donut">
                <a:avLst>
                  <a:gd name="adj" fmla="val 17766"/>
                </a:avLst>
              </a:prstGeom>
              <a:solidFill>
                <a:schemeClr val="accent2"/>
              </a:solidFill>
              <a:ln w="38100">
                <a:noFill/>
              </a:ln>
              <a:effectLst>
                <a:outerShdw blurRad="50800" dist="38100" dir="5400000" sx="97000" sy="97000" algn="t" rotWithShape="0">
                  <a:schemeClr val="accent2"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1" name="TextBox 60"/>
          <p:cNvSpPr txBox="1"/>
          <p:nvPr/>
        </p:nvSpPr>
        <p:spPr>
          <a:xfrm>
            <a:off x="733850" y="3217581"/>
            <a:ext cx="1410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262+</a:t>
            </a:r>
            <a:endParaRPr lang="en-US" sz="2600" dirty="0">
              <a:solidFill>
                <a:srgbClr val="00206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55774" y="3784467"/>
            <a:ext cx="1458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Designed and Built Tier/Rated Data Centers across India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63" name="Group 167"/>
          <p:cNvGrpSpPr/>
          <p:nvPr/>
        </p:nvGrpSpPr>
        <p:grpSpPr>
          <a:xfrm>
            <a:off x="1312299" y="2745883"/>
            <a:ext cx="330376" cy="334801"/>
            <a:chOff x="3036888" y="1909763"/>
            <a:chExt cx="355600" cy="360363"/>
          </a:xfrm>
          <a:solidFill>
            <a:schemeClr val="accent2"/>
          </a:solidFill>
        </p:grpSpPr>
        <p:sp>
          <p:nvSpPr>
            <p:cNvPr id="64" name="Freeform 76"/>
            <p:cNvSpPr>
              <a:spLocks noEditPoints="1"/>
            </p:cNvSpPr>
            <p:nvPr/>
          </p:nvSpPr>
          <p:spPr bwMode="auto">
            <a:xfrm>
              <a:off x="3036888" y="1909763"/>
              <a:ext cx="355600" cy="360363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46" y="38"/>
                </a:cxn>
                <a:cxn ang="0">
                  <a:pos x="48" y="52"/>
                </a:cxn>
                <a:cxn ang="0">
                  <a:pos x="2" y="99"/>
                </a:cxn>
                <a:cxn ang="0">
                  <a:pos x="0" y="103"/>
                </a:cxn>
                <a:cxn ang="0">
                  <a:pos x="0" y="115"/>
                </a:cxn>
                <a:cxn ang="0">
                  <a:pos x="7" y="123"/>
                </a:cxn>
                <a:cxn ang="0">
                  <a:pos x="19" y="123"/>
                </a:cxn>
                <a:cxn ang="0">
                  <a:pos x="24" y="120"/>
                </a:cxn>
                <a:cxn ang="0">
                  <a:pos x="29" y="115"/>
                </a:cxn>
                <a:cxn ang="0">
                  <a:pos x="38" y="115"/>
                </a:cxn>
                <a:cxn ang="0">
                  <a:pos x="46" y="107"/>
                </a:cxn>
                <a:cxn ang="0">
                  <a:pos x="46" y="100"/>
                </a:cxn>
                <a:cxn ang="0">
                  <a:pos x="53" y="100"/>
                </a:cxn>
                <a:cxn ang="0">
                  <a:pos x="61" y="92"/>
                </a:cxn>
                <a:cxn ang="0">
                  <a:pos x="61" y="83"/>
                </a:cxn>
                <a:cxn ang="0">
                  <a:pos x="70" y="74"/>
                </a:cxn>
                <a:cxn ang="0">
                  <a:pos x="84" y="77"/>
                </a:cxn>
                <a:cxn ang="0">
                  <a:pos x="122" y="38"/>
                </a:cxn>
                <a:cxn ang="0">
                  <a:pos x="84" y="0"/>
                </a:cxn>
                <a:cxn ang="0">
                  <a:pos x="84" y="69"/>
                </a:cxn>
                <a:cxn ang="0">
                  <a:pos x="69" y="65"/>
                </a:cxn>
                <a:cxn ang="0">
                  <a:pos x="67" y="66"/>
                </a:cxn>
                <a:cxn ang="0">
                  <a:pos x="63" y="70"/>
                </a:cxn>
                <a:cxn ang="0">
                  <a:pos x="56" y="77"/>
                </a:cxn>
                <a:cxn ang="0">
                  <a:pos x="53" y="83"/>
                </a:cxn>
                <a:cxn ang="0">
                  <a:pos x="53" y="92"/>
                </a:cxn>
                <a:cxn ang="0">
                  <a:pos x="46" y="92"/>
                </a:cxn>
                <a:cxn ang="0">
                  <a:pos x="38" y="100"/>
                </a:cxn>
                <a:cxn ang="0">
                  <a:pos x="38" y="107"/>
                </a:cxn>
                <a:cxn ang="0">
                  <a:pos x="29" y="107"/>
                </a:cxn>
                <a:cxn ang="0">
                  <a:pos x="24" y="109"/>
                </a:cxn>
                <a:cxn ang="0">
                  <a:pos x="18" y="115"/>
                </a:cxn>
                <a:cxn ang="0">
                  <a:pos x="7" y="115"/>
                </a:cxn>
                <a:cxn ang="0">
                  <a:pos x="7" y="104"/>
                </a:cxn>
                <a:cxn ang="0">
                  <a:pos x="52" y="59"/>
                </a:cxn>
                <a:cxn ang="0">
                  <a:pos x="52" y="59"/>
                </a:cxn>
                <a:cxn ang="0">
                  <a:pos x="58" y="54"/>
                </a:cxn>
                <a:cxn ang="0">
                  <a:pos x="53" y="38"/>
                </a:cxn>
                <a:cxn ang="0">
                  <a:pos x="84" y="7"/>
                </a:cxn>
                <a:cxn ang="0">
                  <a:pos x="115" y="38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4" y="69"/>
                </a:cxn>
              </a:cxnLst>
              <a:rect l="0" t="0" r="r" b="b"/>
              <a:pathLst>
                <a:path w="122" h="123">
                  <a:moveTo>
                    <a:pt x="84" y="0"/>
                  </a:moveTo>
                  <a:cubicBezTo>
                    <a:pt x="63" y="0"/>
                    <a:pt x="46" y="17"/>
                    <a:pt x="46" y="38"/>
                  </a:cubicBezTo>
                  <a:cubicBezTo>
                    <a:pt x="46" y="43"/>
                    <a:pt x="47" y="48"/>
                    <a:pt x="48" y="5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100"/>
                    <a:pt x="0" y="101"/>
                    <a:pt x="0" y="103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3" y="123"/>
                    <a:pt x="7" y="123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21" y="123"/>
                    <a:pt x="22" y="122"/>
                    <a:pt x="24" y="120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42" y="115"/>
                    <a:pt x="46" y="111"/>
                    <a:pt x="46" y="107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8" y="100"/>
                    <a:pt x="61" y="96"/>
                    <a:pt x="61" y="92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4" y="76"/>
                    <a:pt x="79" y="77"/>
                    <a:pt x="84" y="77"/>
                  </a:cubicBezTo>
                  <a:cubicBezTo>
                    <a:pt x="105" y="77"/>
                    <a:pt x="122" y="59"/>
                    <a:pt x="122" y="38"/>
                  </a:cubicBezTo>
                  <a:cubicBezTo>
                    <a:pt x="122" y="17"/>
                    <a:pt x="105" y="0"/>
                    <a:pt x="84" y="0"/>
                  </a:cubicBezTo>
                  <a:close/>
                  <a:moveTo>
                    <a:pt x="84" y="69"/>
                  </a:moveTo>
                  <a:cubicBezTo>
                    <a:pt x="78" y="69"/>
                    <a:pt x="73" y="67"/>
                    <a:pt x="69" y="65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4" y="79"/>
                    <a:pt x="53" y="81"/>
                    <a:pt x="53" y="83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1" y="92"/>
                    <a:pt x="38" y="95"/>
                    <a:pt x="38" y="100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7" y="107"/>
                    <a:pt x="25" y="108"/>
                    <a:pt x="24" y="109"/>
                  </a:cubicBezTo>
                  <a:cubicBezTo>
                    <a:pt x="18" y="115"/>
                    <a:pt x="18" y="115"/>
                    <a:pt x="18" y="115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49"/>
                    <a:pt x="53" y="44"/>
                    <a:pt x="53" y="38"/>
                  </a:cubicBezTo>
                  <a:cubicBezTo>
                    <a:pt x="53" y="21"/>
                    <a:pt x="67" y="7"/>
                    <a:pt x="84" y="7"/>
                  </a:cubicBezTo>
                  <a:cubicBezTo>
                    <a:pt x="101" y="7"/>
                    <a:pt x="115" y="21"/>
                    <a:pt x="115" y="38"/>
                  </a:cubicBezTo>
                  <a:cubicBezTo>
                    <a:pt x="115" y="55"/>
                    <a:pt x="101" y="69"/>
                    <a:pt x="84" y="69"/>
                  </a:cubicBezTo>
                  <a:close/>
                  <a:moveTo>
                    <a:pt x="84" y="69"/>
                  </a:moveTo>
                  <a:cubicBezTo>
                    <a:pt x="84" y="69"/>
                    <a:pt x="84" y="69"/>
                    <a:pt x="84" y="6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5" name="Freeform 77"/>
            <p:cNvSpPr>
              <a:spLocks noEditPoints="1"/>
            </p:cNvSpPr>
            <p:nvPr/>
          </p:nvSpPr>
          <p:spPr bwMode="auto">
            <a:xfrm>
              <a:off x="3259138" y="1952626"/>
              <a:ext cx="90488" cy="920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1" y="11"/>
                </a:cxn>
                <a:cxn ang="0">
                  <a:pos x="0" y="12"/>
                </a:cxn>
                <a:cxn ang="0">
                  <a:pos x="1" y="15"/>
                </a:cxn>
                <a:cxn ang="0">
                  <a:pos x="17" y="30"/>
                </a:cxn>
                <a:cxn ang="0">
                  <a:pos x="20" y="31"/>
                </a:cxn>
                <a:cxn ang="0">
                  <a:pos x="31" y="20"/>
                </a:cxn>
                <a:cxn ang="0">
                  <a:pos x="31" y="19"/>
                </a:cxn>
                <a:cxn ang="0">
                  <a:pos x="30" y="16"/>
                </a:cxn>
                <a:cxn ang="0">
                  <a:pos x="19" y="27"/>
                </a:cxn>
                <a:cxn ang="0">
                  <a:pos x="4" y="13"/>
                </a:cxn>
                <a:cxn ang="0">
                  <a:pos x="13" y="4"/>
                </a:cxn>
                <a:cxn ang="0">
                  <a:pos x="27" y="19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19" y="27"/>
                </a:cxn>
              </a:cxnLst>
              <a:rect l="0" t="0" r="r" b="b"/>
              <a:pathLst>
                <a:path w="31" h="31">
                  <a:moveTo>
                    <a:pt x="30" y="16"/>
                  </a:moveTo>
                  <a:cubicBezTo>
                    <a:pt x="26" y="10"/>
                    <a:pt x="21" y="5"/>
                    <a:pt x="15" y="1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6" y="2"/>
                    <a:pt x="2" y="6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5" y="21"/>
                    <a:pt x="11" y="26"/>
                    <a:pt x="17" y="30"/>
                  </a:cubicBezTo>
                  <a:cubicBezTo>
                    <a:pt x="18" y="31"/>
                    <a:pt x="19" y="31"/>
                    <a:pt x="20" y="31"/>
                  </a:cubicBezTo>
                  <a:cubicBezTo>
                    <a:pt x="25" y="29"/>
                    <a:pt x="29" y="25"/>
                    <a:pt x="31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6"/>
                  </a:cubicBezTo>
                  <a:close/>
                  <a:moveTo>
                    <a:pt x="19" y="27"/>
                  </a:moveTo>
                  <a:cubicBezTo>
                    <a:pt x="13" y="23"/>
                    <a:pt x="8" y="18"/>
                    <a:pt x="4" y="13"/>
                  </a:cubicBezTo>
                  <a:cubicBezTo>
                    <a:pt x="6" y="8"/>
                    <a:pt x="8" y="6"/>
                    <a:pt x="13" y="4"/>
                  </a:cubicBezTo>
                  <a:cubicBezTo>
                    <a:pt x="18" y="8"/>
                    <a:pt x="23" y="13"/>
                    <a:pt x="27" y="19"/>
                  </a:cubicBezTo>
                  <a:cubicBezTo>
                    <a:pt x="26" y="23"/>
                    <a:pt x="23" y="26"/>
                    <a:pt x="19" y="27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pic>
        <p:nvPicPr>
          <p:cNvPr id="73" name="Picture Placeholder 72"/>
          <p:cNvPicPr>
            <a:picLocks noGrp="1" noChangeAspect="1"/>
          </p:cNvPicPr>
          <p:nvPr>
            <p:ph type="pic" sz="quarter" idx="1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r="12656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2182485" y="5705316"/>
            <a:ext cx="158362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Managing Data Centers ( DC and DR ) across India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3" name="Group 167"/>
          <p:cNvGrpSpPr/>
          <p:nvPr/>
        </p:nvGrpSpPr>
        <p:grpSpPr>
          <a:xfrm>
            <a:off x="4211988" y="2756078"/>
            <a:ext cx="330376" cy="334801"/>
            <a:chOff x="3036888" y="1909763"/>
            <a:chExt cx="355600" cy="360363"/>
          </a:xfrm>
          <a:solidFill>
            <a:schemeClr val="accent2"/>
          </a:solidFill>
        </p:grpSpPr>
        <p:sp>
          <p:nvSpPr>
            <p:cNvPr id="4" name="Freeform 76"/>
            <p:cNvSpPr>
              <a:spLocks noEditPoints="1"/>
            </p:cNvSpPr>
            <p:nvPr/>
          </p:nvSpPr>
          <p:spPr bwMode="auto">
            <a:xfrm>
              <a:off x="3036888" y="1909763"/>
              <a:ext cx="355600" cy="360363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46" y="38"/>
                </a:cxn>
                <a:cxn ang="0">
                  <a:pos x="48" y="52"/>
                </a:cxn>
                <a:cxn ang="0">
                  <a:pos x="2" y="99"/>
                </a:cxn>
                <a:cxn ang="0">
                  <a:pos x="0" y="103"/>
                </a:cxn>
                <a:cxn ang="0">
                  <a:pos x="0" y="115"/>
                </a:cxn>
                <a:cxn ang="0">
                  <a:pos x="7" y="123"/>
                </a:cxn>
                <a:cxn ang="0">
                  <a:pos x="19" y="123"/>
                </a:cxn>
                <a:cxn ang="0">
                  <a:pos x="24" y="120"/>
                </a:cxn>
                <a:cxn ang="0">
                  <a:pos x="29" y="115"/>
                </a:cxn>
                <a:cxn ang="0">
                  <a:pos x="38" y="115"/>
                </a:cxn>
                <a:cxn ang="0">
                  <a:pos x="46" y="107"/>
                </a:cxn>
                <a:cxn ang="0">
                  <a:pos x="46" y="100"/>
                </a:cxn>
                <a:cxn ang="0">
                  <a:pos x="53" y="100"/>
                </a:cxn>
                <a:cxn ang="0">
                  <a:pos x="61" y="92"/>
                </a:cxn>
                <a:cxn ang="0">
                  <a:pos x="61" y="83"/>
                </a:cxn>
                <a:cxn ang="0">
                  <a:pos x="70" y="74"/>
                </a:cxn>
                <a:cxn ang="0">
                  <a:pos x="84" y="77"/>
                </a:cxn>
                <a:cxn ang="0">
                  <a:pos x="122" y="38"/>
                </a:cxn>
                <a:cxn ang="0">
                  <a:pos x="84" y="0"/>
                </a:cxn>
                <a:cxn ang="0">
                  <a:pos x="84" y="69"/>
                </a:cxn>
                <a:cxn ang="0">
                  <a:pos x="69" y="65"/>
                </a:cxn>
                <a:cxn ang="0">
                  <a:pos x="67" y="66"/>
                </a:cxn>
                <a:cxn ang="0">
                  <a:pos x="63" y="70"/>
                </a:cxn>
                <a:cxn ang="0">
                  <a:pos x="56" y="77"/>
                </a:cxn>
                <a:cxn ang="0">
                  <a:pos x="53" y="83"/>
                </a:cxn>
                <a:cxn ang="0">
                  <a:pos x="53" y="92"/>
                </a:cxn>
                <a:cxn ang="0">
                  <a:pos x="46" y="92"/>
                </a:cxn>
                <a:cxn ang="0">
                  <a:pos x="38" y="100"/>
                </a:cxn>
                <a:cxn ang="0">
                  <a:pos x="38" y="107"/>
                </a:cxn>
                <a:cxn ang="0">
                  <a:pos x="29" y="107"/>
                </a:cxn>
                <a:cxn ang="0">
                  <a:pos x="24" y="109"/>
                </a:cxn>
                <a:cxn ang="0">
                  <a:pos x="18" y="115"/>
                </a:cxn>
                <a:cxn ang="0">
                  <a:pos x="7" y="115"/>
                </a:cxn>
                <a:cxn ang="0">
                  <a:pos x="7" y="104"/>
                </a:cxn>
                <a:cxn ang="0">
                  <a:pos x="52" y="59"/>
                </a:cxn>
                <a:cxn ang="0">
                  <a:pos x="52" y="59"/>
                </a:cxn>
                <a:cxn ang="0">
                  <a:pos x="58" y="54"/>
                </a:cxn>
                <a:cxn ang="0">
                  <a:pos x="53" y="38"/>
                </a:cxn>
                <a:cxn ang="0">
                  <a:pos x="84" y="7"/>
                </a:cxn>
                <a:cxn ang="0">
                  <a:pos x="115" y="38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4" y="69"/>
                </a:cxn>
              </a:cxnLst>
              <a:rect l="0" t="0" r="r" b="b"/>
              <a:pathLst>
                <a:path w="122" h="123">
                  <a:moveTo>
                    <a:pt x="84" y="0"/>
                  </a:moveTo>
                  <a:cubicBezTo>
                    <a:pt x="63" y="0"/>
                    <a:pt x="46" y="17"/>
                    <a:pt x="46" y="38"/>
                  </a:cubicBezTo>
                  <a:cubicBezTo>
                    <a:pt x="46" y="43"/>
                    <a:pt x="47" y="48"/>
                    <a:pt x="48" y="5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100"/>
                    <a:pt x="0" y="101"/>
                    <a:pt x="0" y="103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3" y="123"/>
                    <a:pt x="7" y="123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21" y="123"/>
                    <a:pt x="22" y="122"/>
                    <a:pt x="24" y="120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42" y="115"/>
                    <a:pt x="46" y="111"/>
                    <a:pt x="46" y="107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8" y="100"/>
                    <a:pt x="61" y="96"/>
                    <a:pt x="61" y="92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4" y="76"/>
                    <a:pt x="79" y="77"/>
                    <a:pt x="84" y="77"/>
                  </a:cubicBezTo>
                  <a:cubicBezTo>
                    <a:pt x="105" y="77"/>
                    <a:pt x="122" y="59"/>
                    <a:pt x="122" y="38"/>
                  </a:cubicBezTo>
                  <a:cubicBezTo>
                    <a:pt x="122" y="17"/>
                    <a:pt x="105" y="0"/>
                    <a:pt x="84" y="0"/>
                  </a:cubicBezTo>
                  <a:close/>
                  <a:moveTo>
                    <a:pt x="84" y="69"/>
                  </a:moveTo>
                  <a:cubicBezTo>
                    <a:pt x="78" y="69"/>
                    <a:pt x="73" y="67"/>
                    <a:pt x="69" y="65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4" y="79"/>
                    <a:pt x="53" y="81"/>
                    <a:pt x="53" y="83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1" y="92"/>
                    <a:pt x="38" y="95"/>
                    <a:pt x="38" y="100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7" y="107"/>
                    <a:pt x="25" y="108"/>
                    <a:pt x="24" y="109"/>
                  </a:cubicBezTo>
                  <a:cubicBezTo>
                    <a:pt x="18" y="115"/>
                    <a:pt x="18" y="115"/>
                    <a:pt x="18" y="115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49"/>
                    <a:pt x="53" y="44"/>
                    <a:pt x="53" y="38"/>
                  </a:cubicBezTo>
                  <a:cubicBezTo>
                    <a:pt x="53" y="21"/>
                    <a:pt x="67" y="7"/>
                    <a:pt x="84" y="7"/>
                  </a:cubicBezTo>
                  <a:cubicBezTo>
                    <a:pt x="101" y="7"/>
                    <a:pt x="115" y="21"/>
                    <a:pt x="115" y="38"/>
                  </a:cubicBezTo>
                  <a:cubicBezTo>
                    <a:pt x="115" y="55"/>
                    <a:pt x="101" y="69"/>
                    <a:pt x="84" y="69"/>
                  </a:cubicBezTo>
                  <a:close/>
                  <a:moveTo>
                    <a:pt x="84" y="69"/>
                  </a:moveTo>
                  <a:cubicBezTo>
                    <a:pt x="84" y="69"/>
                    <a:pt x="84" y="69"/>
                    <a:pt x="84" y="6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" name="Freeform 77"/>
            <p:cNvSpPr>
              <a:spLocks noEditPoints="1"/>
            </p:cNvSpPr>
            <p:nvPr/>
          </p:nvSpPr>
          <p:spPr bwMode="auto">
            <a:xfrm>
              <a:off x="3259138" y="1952626"/>
              <a:ext cx="90488" cy="920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1" y="11"/>
                </a:cxn>
                <a:cxn ang="0">
                  <a:pos x="0" y="12"/>
                </a:cxn>
                <a:cxn ang="0">
                  <a:pos x="1" y="15"/>
                </a:cxn>
                <a:cxn ang="0">
                  <a:pos x="17" y="30"/>
                </a:cxn>
                <a:cxn ang="0">
                  <a:pos x="20" y="31"/>
                </a:cxn>
                <a:cxn ang="0">
                  <a:pos x="31" y="20"/>
                </a:cxn>
                <a:cxn ang="0">
                  <a:pos x="31" y="19"/>
                </a:cxn>
                <a:cxn ang="0">
                  <a:pos x="30" y="16"/>
                </a:cxn>
                <a:cxn ang="0">
                  <a:pos x="19" y="27"/>
                </a:cxn>
                <a:cxn ang="0">
                  <a:pos x="4" y="13"/>
                </a:cxn>
                <a:cxn ang="0">
                  <a:pos x="13" y="4"/>
                </a:cxn>
                <a:cxn ang="0">
                  <a:pos x="27" y="19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19" y="27"/>
                </a:cxn>
              </a:cxnLst>
              <a:rect l="0" t="0" r="r" b="b"/>
              <a:pathLst>
                <a:path w="31" h="31">
                  <a:moveTo>
                    <a:pt x="30" y="16"/>
                  </a:moveTo>
                  <a:cubicBezTo>
                    <a:pt x="26" y="10"/>
                    <a:pt x="21" y="5"/>
                    <a:pt x="15" y="1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6" y="2"/>
                    <a:pt x="2" y="6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5" y="21"/>
                    <a:pt x="11" y="26"/>
                    <a:pt x="17" y="30"/>
                  </a:cubicBezTo>
                  <a:cubicBezTo>
                    <a:pt x="18" y="31"/>
                    <a:pt x="19" y="31"/>
                    <a:pt x="20" y="31"/>
                  </a:cubicBezTo>
                  <a:cubicBezTo>
                    <a:pt x="25" y="29"/>
                    <a:pt x="29" y="25"/>
                    <a:pt x="31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6"/>
                  </a:cubicBezTo>
                  <a:close/>
                  <a:moveTo>
                    <a:pt x="19" y="27"/>
                  </a:moveTo>
                  <a:cubicBezTo>
                    <a:pt x="13" y="23"/>
                    <a:pt x="8" y="18"/>
                    <a:pt x="4" y="13"/>
                  </a:cubicBezTo>
                  <a:cubicBezTo>
                    <a:pt x="6" y="8"/>
                    <a:pt x="8" y="6"/>
                    <a:pt x="13" y="4"/>
                  </a:cubicBezTo>
                  <a:cubicBezTo>
                    <a:pt x="18" y="8"/>
                    <a:pt x="23" y="13"/>
                    <a:pt x="27" y="19"/>
                  </a:cubicBezTo>
                  <a:cubicBezTo>
                    <a:pt x="26" y="23"/>
                    <a:pt x="23" y="26"/>
                    <a:pt x="19" y="27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64987" y="3272243"/>
            <a:ext cx="14107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400+</a:t>
            </a:r>
            <a:endParaRPr lang="en-US" sz="2600" dirty="0">
              <a:solidFill>
                <a:srgbClr val="00206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91574" y="3770168"/>
            <a:ext cx="14217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Data Center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Audits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4543" y="5200926"/>
            <a:ext cx="14247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560+</a:t>
            </a:r>
            <a:endParaRPr lang="en-US" sz="2600" dirty="0">
              <a:solidFill>
                <a:srgbClr val="00206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58977" y="5705316"/>
            <a:ext cx="11410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Locations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covered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across India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6" name="Group 167"/>
          <p:cNvGrpSpPr/>
          <p:nvPr/>
        </p:nvGrpSpPr>
        <p:grpSpPr>
          <a:xfrm>
            <a:off x="2768082" y="4782672"/>
            <a:ext cx="330376" cy="334801"/>
            <a:chOff x="3036888" y="1909763"/>
            <a:chExt cx="355600" cy="360363"/>
          </a:xfrm>
          <a:solidFill>
            <a:schemeClr val="accent2"/>
          </a:solidFill>
        </p:grpSpPr>
        <p:sp>
          <p:nvSpPr>
            <p:cNvPr id="10" name="Freeform 76"/>
            <p:cNvSpPr>
              <a:spLocks noEditPoints="1"/>
            </p:cNvSpPr>
            <p:nvPr/>
          </p:nvSpPr>
          <p:spPr bwMode="auto">
            <a:xfrm>
              <a:off x="3036888" y="1909763"/>
              <a:ext cx="355600" cy="360363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46" y="38"/>
                </a:cxn>
                <a:cxn ang="0">
                  <a:pos x="48" y="52"/>
                </a:cxn>
                <a:cxn ang="0">
                  <a:pos x="2" y="99"/>
                </a:cxn>
                <a:cxn ang="0">
                  <a:pos x="0" y="103"/>
                </a:cxn>
                <a:cxn ang="0">
                  <a:pos x="0" y="115"/>
                </a:cxn>
                <a:cxn ang="0">
                  <a:pos x="7" y="123"/>
                </a:cxn>
                <a:cxn ang="0">
                  <a:pos x="19" y="123"/>
                </a:cxn>
                <a:cxn ang="0">
                  <a:pos x="24" y="120"/>
                </a:cxn>
                <a:cxn ang="0">
                  <a:pos x="29" y="115"/>
                </a:cxn>
                <a:cxn ang="0">
                  <a:pos x="38" y="115"/>
                </a:cxn>
                <a:cxn ang="0">
                  <a:pos x="46" y="107"/>
                </a:cxn>
                <a:cxn ang="0">
                  <a:pos x="46" y="100"/>
                </a:cxn>
                <a:cxn ang="0">
                  <a:pos x="53" y="100"/>
                </a:cxn>
                <a:cxn ang="0">
                  <a:pos x="61" y="92"/>
                </a:cxn>
                <a:cxn ang="0">
                  <a:pos x="61" y="83"/>
                </a:cxn>
                <a:cxn ang="0">
                  <a:pos x="70" y="74"/>
                </a:cxn>
                <a:cxn ang="0">
                  <a:pos x="84" y="77"/>
                </a:cxn>
                <a:cxn ang="0">
                  <a:pos x="122" y="38"/>
                </a:cxn>
                <a:cxn ang="0">
                  <a:pos x="84" y="0"/>
                </a:cxn>
                <a:cxn ang="0">
                  <a:pos x="84" y="69"/>
                </a:cxn>
                <a:cxn ang="0">
                  <a:pos x="69" y="65"/>
                </a:cxn>
                <a:cxn ang="0">
                  <a:pos x="67" y="66"/>
                </a:cxn>
                <a:cxn ang="0">
                  <a:pos x="63" y="70"/>
                </a:cxn>
                <a:cxn ang="0">
                  <a:pos x="56" y="77"/>
                </a:cxn>
                <a:cxn ang="0">
                  <a:pos x="53" y="83"/>
                </a:cxn>
                <a:cxn ang="0">
                  <a:pos x="53" y="92"/>
                </a:cxn>
                <a:cxn ang="0">
                  <a:pos x="46" y="92"/>
                </a:cxn>
                <a:cxn ang="0">
                  <a:pos x="38" y="100"/>
                </a:cxn>
                <a:cxn ang="0">
                  <a:pos x="38" y="107"/>
                </a:cxn>
                <a:cxn ang="0">
                  <a:pos x="29" y="107"/>
                </a:cxn>
                <a:cxn ang="0">
                  <a:pos x="24" y="109"/>
                </a:cxn>
                <a:cxn ang="0">
                  <a:pos x="18" y="115"/>
                </a:cxn>
                <a:cxn ang="0">
                  <a:pos x="7" y="115"/>
                </a:cxn>
                <a:cxn ang="0">
                  <a:pos x="7" y="104"/>
                </a:cxn>
                <a:cxn ang="0">
                  <a:pos x="52" y="59"/>
                </a:cxn>
                <a:cxn ang="0">
                  <a:pos x="52" y="59"/>
                </a:cxn>
                <a:cxn ang="0">
                  <a:pos x="58" y="54"/>
                </a:cxn>
                <a:cxn ang="0">
                  <a:pos x="53" y="38"/>
                </a:cxn>
                <a:cxn ang="0">
                  <a:pos x="84" y="7"/>
                </a:cxn>
                <a:cxn ang="0">
                  <a:pos x="115" y="38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4" y="69"/>
                </a:cxn>
              </a:cxnLst>
              <a:rect l="0" t="0" r="r" b="b"/>
              <a:pathLst>
                <a:path w="122" h="123">
                  <a:moveTo>
                    <a:pt x="84" y="0"/>
                  </a:moveTo>
                  <a:cubicBezTo>
                    <a:pt x="63" y="0"/>
                    <a:pt x="46" y="17"/>
                    <a:pt x="46" y="38"/>
                  </a:cubicBezTo>
                  <a:cubicBezTo>
                    <a:pt x="46" y="43"/>
                    <a:pt x="47" y="48"/>
                    <a:pt x="48" y="5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100"/>
                    <a:pt x="0" y="101"/>
                    <a:pt x="0" y="103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3" y="123"/>
                    <a:pt x="7" y="123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21" y="123"/>
                    <a:pt x="22" y="122"/>
                    <a:pt x="24" y="120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42" y="115"/>
                    <a:pt x="46" y="111"/>
                    <a:pt x="46" y="107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8" y="100"/>
                    <a:pt x="61" y="96"/>
                    <a:pt x="61" y="92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4" y="76"/>
                    <a:pt x="79" y="77"/>
                    <a:pt x="84" y="77"/>
                  </a:cubicBezTo>
                  <a:cubicBezTo>
                    <a:pt x="105" y="77"/>
                    <a:pt x="122" y="59"/>
                    <a:pt x="122" y="38"/>
                  </a:cubicBezTo>
                  <a:cubicBezTo>
                    <a:pt x="122" y="17"/>
                    <a:pt x="105" y="0"/>
                    <a:pt x="84" y="0"/>
                  </a:cubicBezTo>
                  <a:close/>
                  <a:moveTo>
                    <a:pt x="84" y="69"/>
                  </a:moveTo>
                  <a:cubicBezTo>
                    <a:pt x="78" y="69"/>
                    <a:pt x="73" y="67"/>
                    <a:pt x="69" y="65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4" y="79"/>
                    <a:pt x="53" y="81"/>
                    <a:pt x="53" y="83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1" y="92"/>
                    <a:pt x="38" y="95"/>
                    <a:pt x="38" y="100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7" y="107"/>
                    <a:pt x="25" y="108"/>
                    <a:pt x="24" y="109"/>
                  </a:cubicBezTo>
                  <a:cubicBezTo>
                    <a:pt x="18" y="115"/>
                    <a:pt x="18" y="115"/>
                    <a:pt x="18" y="115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49"/>
                    <a:pt x="53" y="44"/>
                    <a:pt x="53" y="38"/>
                  </a:cubicBezTo>
                  <a:cubicBezTo>
                    <a:pt x="53" y="21"/>
                    <a:pt x="67" y="7"/>
                    <a:pt x="84" y="7"/>
                  </a:cubicBezTo>
                  <a:cubicBezTo>
                    <a:pt x="101" y="7"/>
                    <a:pt x="115" y="21"/>
                    <a:pt x="115" y="38"/>
                  </a:cubicBezTo>
                  <a:cubicBezTo>
                    <a:pt x="115" y="55"/>
                    <a:pt x="101" y="69"/>
                    <a:pt x="84" y="69"/>
                  </a:cubicBezTo>
                  <a:close/>
                  <a:moveTo>
                    <a:pt x="84" y="69"/>
                  </a:moveTo>
                  <a:cubicBezTo>
                    <a:pt x="84" y="69"/>
                    <a:pt x="84" y="69"/>
                    <a:pt x="84" y="6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Freeform 77"/>
            <p:cNvSpPr>
              <a:spLocks noEditPoints="1"/>
            </p:cNvSpPr>
            <p:nvPr/>
          </p:nvSpPr>
          <p:spPr bwMode="auto">
            <a:xfrm>
              <a:off x="3259138" y="1952626"/>
              <a:ext cx="90488" cy="920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1" y="11"/>
                </a:cxn>
                <a:cxn ang="0">
                  <a:pos x="0" y="12"/>
                </a:cxn>
                <a:cxn ang="0">
                  <a:pos x="1" y="15"/>
                </a:cxn>
                <a:cxn ang="0">
                  <a:pos x="17" y="30"/>
                </a:cxn>
                <a:cxn ang="0">
                  <a:pos x="20" y="31"/>
                </a:cxn>
                <a:cxn ang="0">
                  <a:pos x="31" y="20"/>
                </a:cxn>
                <a:cxn ang="0">
                  <a:pos x="31" y="19"/>
                </a:cxn>
                <a:cxn ang="0">
                  <a:pos x="30" y="16"/>
                </a:cxn>
                <a:cxn ang="0">
                  <a:pos x="19" y="27"/>
                </a:cxn>
                <a:cxn ang="0">
                  <a:pos x="4" y="13"/>
                </a:cxn>
                <a:cxn ang="0">
                  <a:pos x="13" y="4"/>
                </a:cxn>
                <a:cxn ang="0">
                  <a:pos x="27" y="19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19" y="27"/>
                </a:cxn>
              </a:cxnLst>
              <a:rect l="0" t="0" r="r" b="b"/>
              <a:pathLst>
                <a:path w="31" h="31">
                  <a:moveTo>
                    <a:pt x="30" y="16"/>
                  </a:moveTo>
                  <a:cubicBezTo>
                    <a:pt x="26" y="10"/>
                    <a:pt x="21" y="5"/>
                    <a:pt x="15" y="1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6" y="2"/>
                    <a:pt x="2" y="6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5" y="21"/>
                    <a:pt x="11" y="26"/>
                    <a:pt x="17" y="30"/>
                  </a:cubicBezTo>
                  <a:cubicBezTo>
                    <a:pt x="18" y="31"/>
                    <a:pt x="19" y="31"/>
                    <a:pt x="20" y="31"/>
                  </a:cubicBezTo>
                  <a:cubicBezTo>
                    <a:pt x="25" y="29"/>
                    <a:pt x="29" y="25"/>
                    <a:pt x="31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6"/>
                  </a:cubicBezTo>
                  <a:close/>
                  <a:moveTo>
                    <a:pt x="19" y="27"/>
                  </a:moveTo>
                  <a:cubicBezTo>
                    <a:pt x="13" y="23"/>
                    <a:pt x="8" y="18"/>
                    <a:pt x="4" y="13"/>
                  </a:cubicBezTo>
                  <a:cubicBezTo>
                    <a:pt x="6" y="8"/>
                    <a:pt x="8" y="6"/>
                    <a:pt x="13" y="4"/>
                  </a:cubicBezTo>
                  <a:cubicBezTo>
                    <a:pt x="18" y="8"/>
                    <a:pt x="23" y="13"/>
                    <a:pt x="27" y="19"/>
                  </a:cubicBezTo>
                  <a:cubicBezTo>
                    <a:pt x="26" y="23"/>
                    <a:pt x="23" y="26"/>
                    <a:pt x="19" y="27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17" name="Group 167"/>
          <p:cNvGrpSpPr/>
          <p:nvPr/>
        </p:nvGrpSpPr>
        <p:grpSpPr>
          <a:xfrm>
            <a:off x="1257965" y="4774789"/>
            <a:ext cx="330376" cy="334801"/>
            <a:chOff x="3036888" y="1909763"/>
            <a:chExt cx="355600" cy="360363"/>
          </a:xfrm>
          <a:solidFill>
            <a:schemeClr val="accent2"/>
          </a:solidFill>
        </p:grpSpPr>
        <p:sp>
          <p:nvSpPr>
            <p:cNvPr id="18" name="Freeform 76"/>
            <p:cNvSpPr>
              <a:spLocks noEditPoints="1"/>
            </p:cNvSpPr>
            <p:nvPr/>
          </p:nvSpPr>
          <p:spPr bwMode="auto">
            <a:xfrm>
              <a:off x="3036888" y="1909763"/>
              <a:ext cx="355600" cy="360363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46" y="38"/>
                </a:cxn>
                <a:cxn ang="0">
                  <a:pos x="48" y="52"/>
                </a:cxn>
                <a:cxn ang="0">
                  <a:pos x="2" y="99"/>
                </a:cxn>
                <a:cxn ang="0">
                  <a:pos x="0" y="103"/>
                </a:cxn>
                <a:cxn ang="0">
                  <a:pos x="0" y="115"/>
                </a:cxn>
                <a:cxn ang="0">
                  <a:pos x="7" y="123"/>
                </a:cxn>
                <a:cxn ang="0">
                  <a:pos x="19" y="123"/>
                </a:cxn>
                <a:cxn ang="0">
                  <a:pos x="24" y="120"/>
                </a:cxn>
                <a:cxn ang="0">
                  <a:pos x="29" y="115"/>
                </a:cxn>
                <a:cxn ang="0">
                  <a:pos x="38" y="115"/>
                </a:cxn>
                <a:cxn ang="0">
                  <a:pos x="46" y="107"/>
                </a:cxn>
                <a:cxn ang="0">
                  <a:pos x="46" y="100"/>
                </a:cxn>
                <a:cxn ang="0">
                  <a:pos x="53" y="100"/>
                </a:cxn>
                <a:cxn ang="0">
                  <a:pos x="61" y="92"/>
                </a:cxn>
                <a:cxn ang="0">
                  <a:pos x="61" y="83"/>
                </a:cxn>
                <a:cxn ang="0">
                  <a:pos x="70" y="74"/>
                </a:cxn>
                <a:cxn ang="0">
                  <a:pos x="84" y="77"/>
                </a:cxn>
                <a:cxn ang="0">
                  <a:pos x="122" y="38"/>
                </a:cxn>
                <a:cxn ang="0">
                  <a:pos x="84" y="0"/>
                </a:cxn>
                <a:cxn ang="0">
                  <a:pos x="84" y="69"/>
                </a:cxn>
                <a:cxn ang="0">
                  <a:pos x="69" y="65"/>
                </a:cxn>
                <a:cxn ang="0">
                  <a:pos x="67" y="66"/>
                </a:cxn>
                <a:cxn ang="0">
                  <a:pos x="63" y="70"/>
                </a:cxn>
                <a:cxn ang="0">
                  <a:pos x="56" y="77"/>
                </a:cxn>
                <a:cxn ang="0">
                  <a:pos x="53" y="83"/>
                </a:cxn>
                <a:cxn ang="0">
                  <a:pos x="53" y="92"/>
                </a:cxn>
                <a:cxn ang="0">
                  <a:pos x="46" y="92"/>
                </a:cxn>
                <a:cxn ang="0">
                  <a:pos x="38" y="100"/>
                </a:cxn>
                <a:cxn ang="0">
                  <a:pos x="38" y="107"/>
                </a:cxn>
                <a:cxn ang="0">
                  <a:pos x="29" y="107"/>
                </a:cxn>
                <a:cxn ang="0">
                  <a:pos x="24" y="109"/>
                </a:cxn>
                <a:cxn ang="0">
                  <a:pos x="18" y="115"/>
                </a:cxn>
                <a:cxn ang="0">
                  <a:pos x="7" y="115"/>
                </a:cxn>
                <a:cxn ang="0">
                  <a:pos x="7" y="104"/>
                </a:cxn>
                <a:cxn ang="0">
                  <a:pos x="52" y="59"/>
                </a:cxn>
                <a:cxn ang="0">
                  <a:pos x="52" y="59"/>
                </a:cxn>
                <a:cxn ang="0">
                  <a:pos x="58" y="54"/>
                </a:cxn>
                <a:cxn ang="0">
                  <a:pos x="53" y="38"/>
                </a:cxn>
                <a:cxn ang="0">
                  <a:pos x="84" y="7"/>
                </a:cxn>
                <a:cxn ang="0">
                  <a:pos x="115" y="38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4" y="69"/>
                </a:cxn>
              </a:cxnLst>
              <a:rect l="0" t="0" r="r" b="b"/>
              <a:pathLst>
                <a:path w="122" h="123">
                  <a:moveTo>
                    <a:pt x="84" y="0"/>
                  </a:moveTo>
                  <a:cubicBezTo>
                    <a:pt x="63" y="0"/>
                    <a:pt x="46" y="17"/>
                    <a:pt x="46" y="38"/>
                  </a:cubicBezTo>
                  <a:cubicBezTo>
                    <a:pt x="46" y="43"/>
                    <a:pt x="47" y="48"/>
                    <a:pt x="48" y="5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100"/>
                    <a:pt x="0" y="101"/>
                    <a:pt x="0" y="103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3" y="123"/>
                    <a:pt x="7" y="123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21" y="123"/>
                    <a:pt x="22" y="122"/>
                    <a:pt x="24" y="120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42" y="115"/>
                    <a:pt x="46" y="111"/>
                    <a:pt x="46" y="107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8" y="100"/>
                    <a:pt x="61" y="96"/>
                    <a:pt x="61" y="92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4" y="76"/>
                    <a:pt x="79" y="77"/>
                    <a:pt x="84" y="77"/>
                  </a:cubicBezTo>
                  <a:cubicBezTo>
                    <a:pt x="105" y="77"/>
                    <a:pt x="122" y="59"/>
                    <a:pt x="122" y="38"/>
                  </a:cubicBezTo>
                  <a:cubicBezTo>
                    <a:pt x="122" y="17"/>
                    <a:pt x="105" y="0"/>
                    <a:pt x="84" y="0"/>
                  </a:cubicBezTo>
                  <a:close/>
                  <a:moveTo>
                    <a:pt x="84" y="69"/>
                  </a:moveTo>
                  <a:cubicBezTo>
                    <a:pt x="78" y="69"/>
                    <a:pt x="73" y="67"/>
                    <a:pt x="69" y="65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4" y="79"/>
                    <a:pt x="53" y="81"/>
                    <a:pt x="53" y="83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1" y="92"/>
                    <a:pt x="38" y="95"/>
                    <a:pt x="38" y="100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7" y="107"/>
                    <a:pt x="25" y="108"/>
                    <a:pt x="24" y="109"/>
                  </a:cubicBezTo>
                  <a:cubicBezTo>
                    <a:pt x="18" y="115"/>
                    <a:pt x="18" y="115"/>
                    <a:pt x="18" y="115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49"/>
                    <a:pt x="53" y="44"/>
                    <a:pt x="53" y="38"/>
                  </a:cubicBezTo>
                  <a:cubicBezTo>
                    <a:pt x="53" y="21"/>
                    <a:pt x="67" y="7"/>
                    <a:pt x="84" y="7"/>
                  </a:cubicBezTo>
                  <a:cubicBezTo>
                    <a:pt x="101" y="7"/>
                    <a:pt x="115" y="21"/>
                    <a:pt x="115" y="38"/>
                  </a:cubicBezTo>
                  <a:cubicBezTo>
                    <a:pt x="115" y="55"/>
                    <a:pt x="101" y="69"/>
                    <a:pt x="84" y="69"/>
                  </a:cubicBezTo>
                  <a:close/>
                  <a:moveTo>
                    <a:pt x="84" y="69"/>
                  </a:moveTo>
                  <a:cubicBezTo>
                    <a:pt x="84" y="69"/>
                    <a:pt x="84" y="69"/>
                    <a:pt x="84" y="6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Freeform 77"/>
            <p:cNvSpPr>
              <a:spLocks noEditPoints="1"/>
            </p:cNvSpPr>
            <p:nvPr/>
          </p:nvSpPr>
          <p:spPr bwMode="auto">
            <a:xfrm>
              <a:off x="3259138" y="1952626"/>
              <a:ext cx="90488" cy="920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1" y="11"/>
                </a:cxn>
                <a:cxn ang="0">
                  <a:pos x="0" y="12"/>
                </a:cxn>
                <a:cxn ang="0">
                  <a:pos x="1" y="15"/>
                </a:cxn>
                <a:cxn ang="0">
                  <a:pos x="17" y="30"/>
                </a:cxn>
                <a:cxn ang="0">
                  <a:pos x="20" y="31"/>
                </a:cxn>
                <a:cxn ang="0">
                  <a:pos x="31" y="20"/>
                </a:cxn>
                <a:cxn ang="0">
                  <a:pos x="31" y="19"/>
                </a:cxn>
                <a:cxn ang="0">
                  <a:pos x="30" y="16"/>
                </a:cxn>
                <a:cxn ang="0">
                  <a:pos x="19" y="27"/>
                </a:cxn>
                <a:cxn ang="0">
                  <a:pos x="4" y="13"/>
                </a:cxn>
                <a:cxn ang="0">
                  <a:pos x="13" y="4"/>
                </a:cxn>
                <a:cxn ang="0">
                  <a:pos x="27" y="19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19" y="27"/>
                </a:cxn>
              </a:cxnLst>
              <a:rect l="0" t="0" r="r" b="b"/>
              <a:pathLst>
                <a:path w="31" h="31">
                  <a:moveTo>
                    <a:pt x="30" y="16"/>
                  </a:moveTo>
                  <a:cubicBezTo>
                    <a:pt x="26" y="10"/>
                    <a:pt x="21" y="5"/>
                    <a:pt x="15" y="1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6" y="2"/>
                    <a:pt x="2" y="6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5" y="21"/>
                    <a:pt x="11" y="26"/>
                    <a:pt x="17" y="30"/>
                  </a:cubicBezTo>
                  <a:cubicBezTo>
                    <a:pt x="18" y="31"/>
                    <a:pt x="19" y="31"/>
                    <a:pt x="20" y="31"/>
                  </a:cubicBezTo>
                  <a:cubicBezTo>
                    <a:pt x="25" y="29"/>
                    <a:pt x="29" y="25"/>
                    <a:pt x="31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6"/>
                  </a:cubicBezTo>
                  <a:close/>
                  <a:moveTo>
                    <a:pt x="19" y="27"/>
                  </a:moveTo>
                  <a:cubicBezTo>
                    <a:pt x="13" y="23"/>
                    <a:pt x="8" y="18"/>
                    <a:pt x="4" y="13"/>
                  </a:cubicBezTo>
                  <a:cubicBezTo>
                    <a:pt x="6" y="8"/>
                    <a:pt x="8" y="6"/>
                    <a:pt x="13" y="4"/>
                  </a:cubicBezTo>
                  <a:cubicBezTo>
                    <a:pt x="18" y="8"/>
                    <a:pt x="23" y="13"/>
                    <a:pt x="27" y="19"/>
                  </a:cubicBezTo>
                  <a:cubicBezTo>
                    <a:pt x="26" y="23"/>
                    <a:pt x="23" y="26"/>
                    <a:pt x="19" y="27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0" name="Group 167"/>
          <p:cNvGrpSpPr/>
          <p:nvPr/>
        </p:nvGrpSpPr>
        <p:grpSpPr>
          <a:xfrm>
            <a:off x="4157654" y="4784984"/>
            <a:ext cx="330376" cy="334801"/>
            <a:chOff x="3036888" y="1909763"/>
            <a:chExt cx="355600" cy="360363"/>
          </a:xfrm>
          <a:solidFill>
            <a:schemeClr val="accent2"/>
          </a:solidFill>
        </p:grpSpPr>
        <p:sp>
          <p:nvSpPr>
            <p:cNvPr id="21" name="Freeform 76"/>
            <p:cNvSpPr>
              <a:spLocks noEditPoints="1"/>
            </p:cNvSpPr>
            <p:nvPr/>
          </p:nvSpPr>
          <p:spPr bwMode="auto">
            <a:xfrm>
              <a:off x="3036888" y="1909763"/>
              <a:ext cx="355600" cy="360363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46" y="38"/>
                </a:cxn>
                <a:cxn ang="0">
                  <a:pos x="48" y="52"/>
                </a:cxn>
                <a:cxn ang="0">
                  <a:pos x="2" y="99"/>
                </a:cxn>
                <a:cxn ang="0">
                  <a:pos x="0" y="103"/>
                </a:cxn>
                <a:cxn ang="0">
                  <a:pos x="0" y="115"/>
                </a:cxn>
                <a:cxn ang="0">
                  <a:pos x="7" y="123"/>
                </a:cxn>
                <a:cxn ang="0">
                  <a:pos x="19" y="123"/>
                </a:cxn>
                <a:cxn ang="0">
                  <a:pos x="24" y="120"/>
                </a:cxn>
                <a:cxn ang="0">
                  <a:pos x="29" y="115"/>
                </a:cxn>
                <a:cxn ang="0">
                  <a:pos x="38" y="115"/>
                </a:cxn>
                <a:cxn ang="0">
                  <a:pos x="46" y="107"/>
                </a:cxn>
                <a:cxn ang="0">
                  <a:pos x="46" y="100"/>
                </a:cxn>
                <a:cxn ang="0">
                  <a:pos x="53" y="100"/>
                </a:cxn>
                <a:cxn ang="0">
                  <a:pos x="61" y="92"/>
                </a:cxn>
                <a:cxn ang="0">
                  <a:pos x="61" y="83"/>
                </a:cxn>
                <a:cxn ang="0">
                  <a:pos x="70" y="74"/>
                </a:cxn>
                <a:cxn ang="0">
                  <a:pos x="84" y="77"/>
                </a:cxn>
                <a:cxn ang="0">
                  <a:pos x="122" y="38"/>
                </a:cxn>
                <a:cxn ang="0">
                  <a:pos x="84" y="0"/>
                </a:cxn>
                <a:cxn ang="0">
                  <a:pos x="84" y="69"/>
                </a:cxn>
                <a:cxn ang="0">
                  <a:pos x="69" y="65"/>
                </a:cxn>
                <a:cxn ang="0">
                  <a:pos x="67" y="66"/>
                </a:cxn>
                <a:cxn ang="0">
                  <a:pos x="63" y="70"/>
                </a:cxn>
                <a:cxn ang="0">
                  <a:pos x="56" y="77"/>
                </a:cxn>
                <a:cxn ang="0">
                  <a:pos x="53" y="83"/>
                </a:cxn>
                <a:cxn ang="0">
                  <a:pos x="53" y="92"/>
                </a:cxn>
                <a:cxn ang="0">
                  <a:pos x="46" y="92"/>
                </a:cxn>
                <a:cxn ang="0">
                  <a:pos x="38" y="100"/>
                </a:cxn>
                <a:cxn ang="0">
                  <a:pos x="38" y="107"/>
                </a:cxn>
                <a:cxn ang="0">
                  <a:pos x="29" y="107"/>
                </a:cxn>
                <a:cxn ang="0">
                  <a:pos x="24" y="109"/>
                </a:cxn>
                <a:cxn ang="0">
                  <a:pos x="18" y="115"/>
                </a:cxn>
                <a:cxn ang="0">
                  <a:pos x="7" y="115"/>
                </a:cxn>
                <a:cxn ang="0">
                  <a:pos x="7" y="104"/>
                </a:cxn>
                <a:cxn ang="0">
                  <a:pos x="52" y="59"/>
                </a:cxn>
                <a:cxn ang="0">
                  <a:pos x="52" y="59"/>
                </a:cxn>
                <a:cxn ang="0">
                  <a:pos x="58" y="54"/>
                </a:cxn>
                <a:cxn ang="0">
                  <a:pos x="53" y="38"/>
                </a:cxn>
                <a:cxn ang="0">
                  <a:pos x="84" y="7"/>
                </a:cxn>
                <a:cxn ang="0">
                  <a:pos x="115" y="38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4" y="69"/>
                </a:cxn>
              </a:cxnLst>
              <a:rect l="0" t="0" r="r" b="b"/>
              <a:pathLst>
                <a:path w="122" h="123">
                  <a:moveTo>
                    <a:pt x="84" y="0"/>
                  </a:moveTo>
                  <a:cubicBezTo>
                    <a:pt x="63" y="0"/>
                    <a:pt x="46" y="17"/>
                    <a:pt x="46" y="38"/>
                  </a:cubicBezTo>
                  <a:cubicBezTo>
                    <a:pt x="46" y="43"/>
                    <a:pt x="47" y="48"/>
                    <a:pt x="48" y="5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100"/>
                    <a:pt x="0" y="101"/>
                    <a:pt x="0" y="103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3" y="123"/>
                    <a:pt x="7" y="123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21" y="123"/>
                    <a:pt x="22" y="122"/>
                    <a:pt x="24" y="120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42" y="115"/>
                    <a:pt x="46" y="111"/>
                    <a:pt x="46" y="107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8" y="100"/>
                    <a:pt x="61" y="96"/>
                    <a:pt x="61" y="92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4" y="76"/>
                    <a:pt x="79" y="77"/>
                    <a:pt x="84" y="77"/>
                  </a:cubicBezTo>
                  <a:cubicBezTo>
                    <a:pt x="105" y="77"/>
                    <a:pt x="122" y="59"/>
                    <a:pt x="122" y="38"/>
                  </a:cubicBezTo>
                  <a:cubicBezTo>
                    <a:pt x="122" y="17"/>
                    <a:pt x="105" y="0"/>
                    <a:pt x="84" y="0"/>
                  </a:cubicBezTo>
                  <a:close/>
                  <a:moveTo>
                    <a:pt x="84" y="69"/>
                  </a:moveTo>
                  <a:cubicBezTo>
                    <a:pt x="78" y="69"/>
                    <a:pt x="73" y="67"/>
                    <a:pt x="69" y="65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4" y="79"/>
                    <a:pt x="53" y="81"/>
                    <a:pt x="53" y="83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1" y="92"/>
                    <a:pt x="38" y="95"/>
                    <a:pt x="38" y="100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7" y="107"/>
                    <a:pt x="25" y="108"/>
                    <a:pt x="24" y="109"/>
                  </a:cubicBezTo>
                  <a:cubicBezTo>
                    <a:pt x="18" y="115"/>
                    <a:pt x="18" y="115"/>
                    <a:pt x="18" y="115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49"/>
                    <a:pt x="53" y="44"/>
                    <a:pt x="53" y="38"/>
                  </a:cubicBezTo>
                  <a:cubicBezTo>
                    <a:pt x="53" y="21"/>
                    <a:pt x="67" y="7"/>
                    <a:pt x="84" y="7"/>
                  </a:cubicBezTo>
                  <a:cubicBezTo>
                    <a:pt x="101" y="7"/>
                    <a:pt x="115" y="21"/>
                    <a:pt x="115" y="38"/>
                  </a:cubicBezTo>
                  <a:cubicBezTo>
                    <a:pt x="115" y="55"/>
                    <a:pt x="101" y="69"/>
                    <a:pt x="84" y="69"/>
                  </a:cubicBezTo>
                  <a:close/>
                  <a:moveTo>
                    <a:pt x="84" y="69"/>
                  </a:moveTo>
                  <a:cubicBezTo>
                    <a:pt x="84" y="69"/>
                    <a:pt x="84" y="69"/>
                    <a:pt x="84" y="6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Freeform 77"/>
            <p:cNvSpPr>
              <a:spLocks noEditPoints="1"/>
            </p:cNvSpPr>
            <p:nvPr/>
          </p:nvSpPr>
          <p:spPr bwMode="auto">
            <a:xfrm>
              <a:off x="3259138" y="1952626"/>
              <a:ext cx="90488" cy="920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1" y="11"/>
                </a:cxn>
                <a:cxn ang="0">
                  <a:pos x="0" y="12"/>
                </a:cxn>
                <a:cxn ang="0">
                  <a:pos x="1" y="15"/>
                </a:cxn>
                <a:cxn ang="0">
                  <a:pos x="17" y="30"/>
                </a:cxn>
                <a:cxn ang="0">
                  <a:pos x="20" y="31"/>
                </a:cxn>
                <a:cxn ang="0">
                  <a:pos x="31" y="20"/>
                </a:cxn>
                <a:cxn ang="0">
                  <a:pos x="31" y="19"/>
                </a:cxn>
                <a:cxn ang="0">
                  <a:pos x="30" y="16"/>
                </a:cxn>
                <a:cxn ang="0">
                  <a:pos x="19" y="27"/>
                </a:cxn>
                <a:cxn ang="0">
                  <a:pos x="4" y="13"/>
                </a:cxn>
                <a:cxn ang="0">
                  <a:pos x="13" y="4"/>
                </a:cxn>
                <a:cxn ang="0">
                  <a:pos x="27" y="19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19" y="27"/>
                </a:cxn>
              </a:cxnLst>
              <a:rect l="0" t="0" r="r" b="b"/>
              <a:pathLst>
                <a:path w="31" h="31">
                  <a:moveTo>
                    <a:pt x="30" y="16"/>
                  </a:moveTo>
                  <a:cubicBezTo>
                    <a:pt x="26" y="10"/>
                    <a:pt x="21" y="5"/>
                    <a:pt x="15" y="1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6" y="2"/>
                    <a:pt x="2" y="6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5" y="21"/>
                    <a:pt x="11" y="26"/>
                    <a:pt x="17" y="30"/>
                  </a:cubicBezTo>
                  <a:cubicBezTo>
                    <a:pt x="18" y="31"/>
                    <a:pt x="19" y="31"/>
                    <a:pt x="20" y="31"/>
                  </a:cubicBezTo>
                  <a:cubicBezTo>
                    <a:pt x="25" y="29"/>
                    <a:pt x="29" y="25"/>
                    <a:pt x="31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6"/>
                  </a:cubicBezTo>
                  <a:close/>
                  <a:moveTo>
                    <a:pt x="19" y="27"/>
                  </a:moveTo>
                  <a:cubicBezTo>
                    <a:pt x="13" y="23"/>
                    <a:pt x="8" y="18"/>
                    <a:pt x="4" y="13"/>
                  </a:cubicBezTo>
                  <a:cubicBezTo>
                    <a:pt x="6" y="8"/>
                    <a:pt x="8" y="6"/>
                    <a:pt x="13" y="4"/>
                  </a:cubicBezTo>
                  <a:cubicBezTo>
                    <a:pt x="18" y="8"/>
                    <a:pt x="23" y="13"/>
                    <a:pt x="27" y="19"/>
                  </a:cubicBezTo>
                  <a:cubicBezTo>
                    <a:pt x="26" y="23"/>
                    <a:pt x="23" y="26"/>
                    <a:pt x="19" y="27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8" r="16358"/>
          <a:stretch>
            <a:fillRect/>
          </a:stretch>
        </p:blipFill>
        <p:spPr>
          <a:xfrm>
            <a:off x="-381695" y="-327229"/>
            <a:ext cx="7578232" cy="7512457"/>
          </a:xfrm>
        </p:spPr>
      </p:pic>
      <p:sp>
        <p:nvSpPr>
          <p:cNvPr id="3" name="Oval 2"/>
          <p:cNvSpPr/>
          <p:nvPr/>
        </p:nvSpPr>
        <p:spPr>
          <a:xfrm>
            <a:off x="4321419" y="-1635910"/>
            <a:ext cx="11276647" cy="110642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5856073" y="968639"/>
            <a:ext cx="58831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kern="1200" dirty="0">
                <a:solidFill>
                  <a:srgbClr val="002060"/>
                </a:solidFill>
                <a:latin typeface="Montserrat" panose="02000505000000020004" pitchFamily="2" charset="0"/>
                <a:ea typeface="+mj-ea"/>
                <a:cs typeface="+mj-cs"/>
              </a:rPr>
              <a:t>Performance Monitoring &amp; Review</a:t>
            </a:r>
            <a:endParaRPr lang="en-US" sz="2500" dirty="0">
              <a:solidFill>
                <a:srgbClr val="002060"/>
              </a:solidFill>
              <a:latin typeface="Montserrat" panose="02000505000000020004" pitchFamily="2" charset="0"/>
            </a:endParaRPr>
          </a:p>
        </p:txBody>
      </p:sp>
      <p:grpSp>
        <p:nvGrpSpPr>
          <p:cNvPr id="232" name="Group 231"/>
          <p:cNvGrpSpPr/>
          <p:nvPr/>
        </p:nvGrpSpPr>
        <p:grpSpPr>
          <a:xfrm>
            <a:off x="10809683" y="1488781"/>
            <a:ext cx="587618" cy="64712"/>
            <a:chOff x="2558013" y="2071365"/>
            <a:chExt cx="587618" cy="64712"/>
          </a:xfrm>
        </p:grpSpPr>
        <p:sp>
          <p:nvSpPr>
            <p:cNvPr id="233" name="Oval 232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4" name="Rectangle: Rounded Corners 233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158959" y="2426479"/>
            <a:ext cx="2215234" cy="26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Quality Process.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5727693" y="2858060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01790" y="2966862"/>
            <a:ext cx="113641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Key KPIs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grpSp>
        <p:nvGrpSpPr>
          <p:cNvPr id="39" name="Group 301"/>
          <p:cNvGrpSpPr/>
          <p:nvPr/>
        </p:nvGrpSpPr>
        <p:grpSpPr>
          <a:xfrm>
            <a:off x="5798648" y="2936661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40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4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5" name="Oval 44"/>
          <p:cNvSpPr/>
          <p:nvPr/>
        </p:nvSpPr>
        <p:spPr>
          <a:xfrm>
            <a:off x="5735498" y="2308944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6" name="Group 301"/>
          <p:cNvGrpSpPr/>
          <p:nvPr/>
        </p:nvGrpSpPr>
        <p:grpSpPr>
          <a:xfrm>
            <a:off x="5806800" y="2401178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47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8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9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0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1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6201789" y="3551210"/>
            <a:ext cx="2172404" cy="26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Load Uptime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5732252" y="3431337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4" name="Group 301"/>
          <p:cNvGrpSpPr/>
          <p:nvPr/>
        </p:nvGrpSpPr>
        <p:grpSpPr>
          <a:xfrm>
            <a:off x="5803554" y="3523571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55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6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7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12" name="TextBox 211"/>
          <p:cNvSpPr txBox="1"/>
          <p:nvPr/>
        </p:nvSpPr>
        <p:spPr>
          <a:xfrm>
            <a:off x="6176892" y="4658690"/>
            <a:ext cx="221523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Support  System Uptime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5745626" y="5090271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6182014" y="5199073"/>
            <a:ext cx="2478473" cy="26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Maintenance Completion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grpSp>
        <p:nvGrpSpPr>
          <p:cNvPr id="215" name="Group 301"/>
          <p:cNvGrpSpPr/>
          <p:nvPr/>
        </p:nvGrpSpPr>
        <p:grpSpPr>
          <a:xfrm>
            <a:off x="5816581" y="5168872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16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7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8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9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0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21" name="Oval 220"/>
          <p:cNvSpPr/>
          <p:nvPr/>
        </p:nvSpPr>
        <p:spPr>
          <a:xfrm>
            <a:off x="5753431" y="4541155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22" name="Group 301"/>
          <p:cNvGrpSpPr/>
          <p:nvPr/>
        </p:nvGrpSpPr>
        <p:grpSpPr>
          <a:xfrm>
            <a:off x="5824733" y="4633389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23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4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5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6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7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28" name="TextBox 227"/>
          <p:cNvSpPr txBox="1"/>
          <p:nvPr/>
        </p:nvSpPr>
        <p:spPr>
          <a:xfrm>
            <a:off x="6219723" y="5783421"/>
            <a:ext cx="2154470" cy="26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Staffing Coverage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sp>
        <p:nvSpPr>
          <p:cNvPr id="229" name="Oval 228"/>
          <p:cNvSpPr/>
          <p:nvPr/>
        </p:nvSpPr>
        <p:spPr>
          <a:xfrm>
            <a:off x="5750185" y="5663548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0" name="Group 301"/>
          <p:cNvGrpSpPr/>
          <p:nvPr/>
        </p:nvGrpSpPr>
        <p:grpSpPr>
          <a:xfrm>
            <a:off x="5821487" y="5755782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31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5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6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7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8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39" name="Oval 238"/>
          <p:cNvSpPr/>
          <p:nvPr/>
        </p:nvSpPr>
        <p:spPr>
          <a:xfrm>
            <a:off x="5745628" y="3955744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6219724" y="4064546"/>
            <a:ext cx="2722921" cy="26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Load Redundancy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grpSp>
        <p:nvGrpSpPr>
          <p:cNvPr id="241" name="Group 301"/>
          <p:cNvGrpSpPr/>
          <p:nvPr/>
        </p:nvGrpSpPr>
        <p:grpSpPr>
          <a:xfrm>
            <a:off x="5816583" y="4034345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42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3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4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5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6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48" name="TextBox 247"/>
          <p:cNvSpPr txBox="1"/>
          <p:nvPr/>
        </p:nvSpPr>
        <p:spPr>
          <a:xfrm>
            <a:off x="8994559" y="2441189"/>
            <a:ext cx="2849127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Safety Policy Conformance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sp>
        <p:nvSpPr>
          <p:cNvPr id="249" name="Oval 248"/>
          <p:cNvSpPr/>
          <p:nvPr/>
        </p:nvSpPr>
        <p:spPr>
          <a:xfrm>
            <a:off x="8563294" y="2872770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0" name="TextBox 249"/>
          <p:cNvSpPr txBox="1"/>
          <p:nvPr/>
        </p:nvSpPr>
        <p:spPr>
          <a:xfrm>
            <a:off x="9037391" y="2981572"/>
            <a:ext cx="3835230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Emergency Response Procedure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grpSp>
        <p:nvGrpSpPr>
          <p:cNvPr id="251" name="Group 301"/>
          <p:cNvGrpSpPr/>
          <p:nvPr/>
        </p:nvGrpSpPr>
        <p:grpSpPr>
          <a:xfrm>
            <a:off x="8634249" y="2951371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52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53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54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55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56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57" name="Oval 256"/>
          <p:cNvSpPr/>
          <p:nvPr/>
        </p:nvSpPr>
        <p:spPr>
          <a:xfrm>
            <a:off x="8571099" y="2323654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58" name="Group 301"/>
          <p:cNvGrpSpPr/>
          <p:nvPr/>
        </p:nvGrpSpPr>
        <p:grpSpPr>
          <a:xfrm>
            <a:off x="8642401" y="2415888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59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60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61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62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63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64" name="TextBox 263"/>
          <p:cNvSpPr txBox="1"/>
          <p:nvPr/>
        </p:nvSpPr>
        <p:spPr>
          <a:xfrm>
            <a:off x="9037391" y="3565920"/>
            <a:ext cx="1519428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Quality Control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sp>
        <p:nvSpPr>
          <p:cNvPr id="265" name="Oval 264"/>
          <p:cNvSpPr/>
          <p:nvPr/>
        </p:nvSpPr>
        <p:spPr>
          <a:xfrm>
            <a:off x="8567853" y="3446047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66" name="Group 301"/>
          <p:cNvGrpSpPr/>
          <p:nvPr/>
        </p:nvGrpSpPr>
        <p:grpSpPr>
          <a:xfrm>
            <a:off x="8639155" y="3538281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67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68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69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70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71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72" name="TextBox 271"/>
          <p:cNvSpPr txBox="1"/>
          <p:nvPr/>
        </p:nvSpPr>
        <p:spPr>
          <a:xfrm>
            <a:off x="9012493" y="4673400"/>
            <a:ext cx="3505022" cy="26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 Event Notification and  Escalation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sp>
        <p:nvSpPr>
          <p:cNvPr id="273" name="Oval 272"/>
          <p:cNvSpPr/>
          <p:nvPr/>
        </p:nvSpPr>
        <p:spPr>
          <a:xfrm>
            <a:off x="8581227" y="5104981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4" name="TextBox 273"/>
          <p:cNvSpPr txBox="1"/>
          <p:nvPr/>
        </p:nvSpPr>
        <p:spPr>
          <a:xfrm>
            <a:off x="9055323" y="5213783"/>
            <a:ext cx="3231372" cy="26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Timely and Accurate Cost Reporting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grpSp>
        <p:nvGrpSpPr>
          <p:cNvPr id="275" name="Group 301"/>
          <p:cNvGrpSpPr/>
          <p:nvPr/>
        </p:nvGrpSpPr>
        <p:grpSpPr>
          <a:xfrm>
            <a:off x="8652182" y="5183582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76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77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78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79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80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81" name="Oval 280"/>
          <p:cNvSpPr/>
          <p:nvPr/>
        </p:nvSpPr>
        <p:spPr>
          <a:xfrm>
            <a:off x="8589032" y="4555865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82" name="Group 301"/>
          <p:cNvGrpSpPr/>
          <p:nvPr/>
        </p:nvGrpSpPr>
        <p:grpSpPr>
          <a:xfrm>
            <a:off x="8660334" y="4648099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83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84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85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86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87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96" name="Oval 295"/>
          <p:cNvSpPr/>
          <p:nvPr/>
        </p:nvSpPr>
        <p:spPr>
          <a:xfrm>
            <a:off x="8581229" y="3970454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7" name="TextBox 296"/>
          <p:cNvSpPr txBox="1"/>
          <p:nvPr/>
        </p:nvSpPr>
        <p:spPr>
          <a:xfrm>
            <a:off x="9055326" y="4079256"/>
            <a:ext cx="221523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Operational Reporting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grpSp>
        <p:nvGrpSpPr>
          <p:cNvPr id="298" name="Group 301"/>
          <p:cNvGrpSpPr/>
          <p:nvPr/>
        </p:nvGrpSpPr>
        <p:grpSpPr>
          <a:xfrm>
            <a:off x="8652184" y="4049055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99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00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01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02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03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08" t="17328" r="12247" b="12145"/>
          <a:stretch>
            <a:fillRect/>
          </a:stretch>
        </p:blipFill>
        <p:spPr>
          <a:xfrm>
            <a:off x="-1863689" y="-93427"/>
            <a:ext cx="8262918" cy="6967444"/>
          </a:xfrm>
        </p:spPr>
      </p:pic>
      <p:sp>
        <p:nvSpPr>
          <p:cNvPr id="2" name="Oval 1"/>
          <p:cNvSpPr/>
          <p:nvPr/>
        </p:nvSpPr>
        <p:spPr>
          <a:xfrm>
            <a:off x="4146411" y="-1388432"/>
            <a:ext cx="9889125" cy="99817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6188276" y="461594"/>
            <a:ext cx="58247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kern="1200" dirty="0">
                <a:solidFill>
                  <a:srgbClr val="002060"/>
                </a:solidFill>
                <a:latin typeface="Montserrat" panose="02000505000000020004" pitchFamily="2" charset="0"/>
                <a:ea typeface="+mj-ea"/>
                <a:cs typeface="+mj-cs"/>
              </a:rPr>
              <a:t>Incident Management Solution </a:t>
            </a:r>
            <a:endParaRPr lang="en-US" sz="2500" dirty="0">
              <a:solidFill>
                <a:srgbClr val="002060"/>
              </a:solidFill>
              <a:latin typeface="Montserrat" panose="02000505000000020004" pitchFamily="2" charset="0"/>
            </a:endParaRPr>
          </a:p>
        </p:txBody>
      </p:sp>
      <p:grpSp>
        <p:nvGrpSpPr>
          <p:cNvPr id="232" name="Group 231"/>
          <p:cNvGrpSpPr/>
          <p:nvPr/>
        </p:nvGrpSpPr>
        <p:grpSpPr>
          <a:xfrm>
            <a:off x="10606609" y="1064801"/>
            <a:ext cx="587618" cy="64712"/>
            <a:chOff x="2558013" y="2071365"/>
            <a:chExt cx="587618" cy="64712"/>
          </a:xfrm>
        </p:grpSpPr>
        <p:sp>
          <p:nvSpPr>
            <p:cNvPr id="233" name="Oval 232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4" name="Rectangle: Rounded Corners 233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693908" y="1812879"/>
            <a:ext cx="5319098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Ensures smooth operations throughout Data Centre lifecycle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sp>
        <p:nvSpPr>
          <p:cNvPr id="5" name="Oval 4"/>
          <p:cNvSpPr/>
          <p:nvPr/>
        </p:nvSpPr>
        <p:spPr>
          <a:xfrm>
            <a:off x="6261188" y="2393268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80463" y="2424844"/>
            <a:ext cx="4219955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Planned PM and predictive maintenance Plans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grpSp>
        <p:nvGrpSpPr>
          <p:cNvPr id="8" name="Group 301"/>
          <p:cNvGrpSpPr/>
          <p:nvPr/>
        </p:nvGrpSpPr>
        <p:grpSpPr>
          <a:xfrm>
            <a:off x="6332143" y="2471869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9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endParaRPr>
            </a:p>
          </p:txBody>
        </p:sp>
        <p:sp>
          <p:nvSpPr>
            <p:cNvPr id="10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endParaRPr>
            </a:p>
          </p:txBody>
        </p:sp>
        <p:sp>
          <p:nvSpPr>
            <p:cNvPr id="11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endParaRPr>
            </a:p>
          </p:txBody>
        </p:sp>
        <p:sp>
          <p:nvSpPr>
            <p:cNvPr id="12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endParaRPr>
            </a:p>
          </p:txBody>
        </p:sp>
        <p:sp>
          <p:nvSpPr>
            <p:cNvPr id="13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6268993" y="1810699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grpSp>
        <p:nvGrpSpPr>
          <p:cNvPr id="15" name="Group 301"/>
          <p:cNvGrpSpPr/>
          <p:nvPr/>
        </p:nvGrpSpPr>
        <p:grpSpPr>
          <a:xfrm>
            <a:off x="6340295" y="1902933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16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endParaRPr>
            </a:p>
          </p:txBody>
        </p:sp>
        <p:sp>
          <p:nvSpPr>
            <p:cNvPr id="17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endParaRPr>
            </a:p>
          </p:txBody>
        </p:sp>
        <p:sp>
          <p:nvSpPr>
            <p:cNvPr id="18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endParaRPr>
            </a:p>
          </p:txBody>
        </p:sp>
        <p:sp>
          <p:nvSpPr>
            <p:cNvPr id="19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endParaRPr>
            </a:p>
          </p:txBody>
        </p:sp>
        <p:sp>
          <p:nvSpPr>
            <p:cNvPr id="20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735285" y="3019512"/>
            <a:ext cx="4985660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Improving equipment reliability and system availability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65747" y="2988847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grpSp>
        <p:nvGrpSpPr>
          <p:cNvPr id="23" name="Group 301"/>
          <p:cNvGrpSpPr/>
          <p:nvPr/>
        </p:nvGrpSpPr>
        <p:grpSpPr>
          <a:xfrm>
            <a:off x="6337049" y="3081081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4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endParaRPr>
            </a:p>
          </p:txBody>
        </p:sp>
        <p:sp>
          <p:nvSpPr>
            <p:cNvPr id="25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endParaRPr>
            </a:p>
          </p:txBody>
        </p:sp>
        <p:sp>
          <p:nvSpPr>
            <p:cNvPr id="26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endParaRPr>
            </a:p>
          </p:txBody>
        </p:sp>
        <p:sp>
          <p:nvSpPr>
            <p:cNvPr id="27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endParaRPr>
            </a:p>
          </p:txBody>
        </p:sp>
        <p:sp>
          <p:nvSpPr>
            <p:cNvPr id="28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710386" y="5219576"/>
            <a:ext cx="4761177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In-house CMMS (Computerized Maintenance Management System)  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Intellitao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286926" y="5224428"/>
            <a:ext cx="465770" cy="464873"/>
          </a:xfrm>
          <a:prstGeom prst="ellipse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grpSp>
        <p:nvGrpSpPr>
          <p:cNvPr id="40" name="Group 301"/>
          <p:cNvGrpSpPr/>
          <p:nvPr/>
        </p:nvGrpSpPr>
        <p:grpSpPr>
          <a:xfrm>
            <a:off x="6358228" y="5339238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41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endParaRPr>
            </a:p>
          </p:txBody>
        </p:sp>
        <p:sp>
          <p:nvSpPr>
            <p:cNvPr id="42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endParaRPr>
            </a:p>
          </p:txBody>
        </p:sp>
        <p:sp>
          <p:nvSpPr>
            <p:cNvPr id="43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endParaRPr>
            </a:p>
          </p:txBody>
        </p:sp>
        <p:sp>
          <p:nvSpPr>
            <p:cNvPr id="44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endParaRPr>
            </a:p>
          </p:txBody>
        </p:sp>
        <p:sp>
          <p:nvSpPr>
            <p:cNvPr id="45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endParaRPr>
            </a:p>
          </p:txBody>
        </p:sp>
      </p:grpSp>
      <p:sp>
        <p:nvSpPr>
          <p:cNvPr id="46" name="Oval 45"/>
          <p:cNvSpPr/>
          <p:nvPr/>
        </p:nvSpPr>
        <p:spPr>
          <a:xfrm>
            <a:off x="6279123" y="3602462"/>
            <a:ext cx="465770" cy="462286"/>
          </a:xfrm>
          <a:prstGeom prst="ellipse">
            <a:avLst/>
          </a:prstGeom>
          <a:gradFill flip="none" rotWithShape="1">
            <a:gsLst>
              <a:gs pos="0">
                <a:srgbClr val="00387A">
                  <a:shade val="67500"/>
                  <a:satMod val="115000"/>
                </a:srgbClr>
              </a:gs>
              <a:gs pos="100000">
                <a:srgbClr val="00387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753220" y="3647017"/>
            <a:ext cx="4147198" cy="140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3 main tasks -     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  <a:p>
            <a:pPr marL="514350"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Asset Management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  <a:p>
            <a:pPr marL="514350"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Work order Management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  <a:p>
            <a:pPr marL="514350"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rPr>
              <a:t>Spare parts Management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</a:endParaRPr>
          </a:p>
        </p:txBody>
      </p:sp>
      <p:grpSp>
        <p:nvGrpSpPr>
          <p:cNvPr id="48" name="Group 301"/>
          <p:cNvGrpSpPr/>
          <p:nvPr/>
        </p:nvGrpSpPr>
        <p:grpSpPr>
          <a:xfrm>
            <a:off x="6350078" y="3714516"/>
            <a:ext cx="282312" cy="250110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49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endParaRPr>
            </a:p>
          </p:txBody>
        </p:sp>
        <p:sp>
          <p:nvSpPr>
            <p:cNvPr id="50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endParaRPr>
            </a:p>
          </p:txBody>
        </p:sp>
        <p:sp>
          <p:nvSpPr>
            <p:cNvPr id="51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endParaRPr>
            </a:p>
          </p:txBody>
        </p:sp>
        <p:sp>
          <p:nvSpPr>
            <p:cNvPr id="52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endParaRPr>
            </a:p>
          </p:txBody>
        </p:sp>
        <p:sp>
          <p:nvSpPr>
            <p:cNvPr id="53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8" b="4648"/>
          <a:stretch>
            <a:fillRect/>
          </a:stretch>
        </p:blipFill>
        <p:spPr>
          <a:xfrm>
            <a:off x="5715796" y="227554"/>
            <a:ext cx="6015484" cy="6370321"/>
          </a:xfrm>
        </p:spPr>
      </p:pic>
      <p:sp>
        <p:nvSpPr>
          <p:cNvPr id="9" name="TextBox 8"/>
          <p:cNvSpPr txBox="1"/>
          <p:nvPr/>
        </p:nvSpPr>
        <p:spPr>
          <a:xfrm>
            <a:off x="1378254" y="3984853"/>
            <a:ext cx="4062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387A"/>
                </a:solidFill>
                <a:latin typeface="Montserrat" panose="02000505000000020004" pitchFamily="2" charset="0"/>
              </a:rPr>
              <a:t>Nikom InfraSolutions Pvt. Ltd.</a:t>
            </a:r>
            <a:endParaRPr lang="en-US" sz="2000" dirty="0">
              <a:solidFill>
                <a:srgbClr val="00387A"/>
              </a:solidFill>
              <a:latin typeface="Montserrat" panose="02000505000000020004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1015" y="1471582"/>
            <a:ext cx="3612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6D7381"/>
                </a:solidFill>
                <a:latin typeface="Montserrat" panose="02000505000000020004" pitchFamily="2" charset="0"/>
              </a:rPr>
              <a:t>And the journey continues !!</a:t>
            </a:r>
            <a:endParaRPr lang="en-US" sz="1600" b="1" dirty="0">
              <a:solidFill>
                <a:srgbClr val="6D7381"/>
              </a:solidFill>
              <a:latin typeface="Montserrat" panose="02000505000000020004" pitchFamily="2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530663" y="5128991"/>
            <a:ext cx="587618" cy="64712"/>
            <a:chOff x="2558013" y="2071365"/>
            <a:chExt cx="587618" cy="64712"/>
          </a:xfrm>
        </p:grpSpPr>
        <p:sp>
          <p:nvSpPr>
            <p:cNvPr id="12" name="Oval 11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253891" y="4635093"/>
            <a:ext cx="2963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Managing Data Centre Life Cycle..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407" y="2518394"/>
            <a:ext cx="2618844" cy="867960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3793679" y="2278662"/>
            <a:ext cx="473798" cy="321666"/>
            <a:chOff x="7715894" y="9146"/>
            <a:chExt cx="4464664" cy="2140398"/>
          </a:xfrm>
        </p:grpSpPr>
        <p:sp>
          <p:nvSpPr>
            <p:cNvPr id="7" name="Freeform: Shape 9"/>
            <p:cNvSpPr/>
            <p:nvPr/>
          </p:nvSpPr>
          <p:spPr>
            <a:xfrm>
              <a:off x="7715894" y="9146"/>
              <a:ext cx="4464664" cy="2140398"/>
            </a:xfrm>
            <a:custGeom>
              <a:avLst/>
              <a:gdLst>
                <a:gd name="connsiteX0" fmla="*/ 1804035 w 1804034"/>
                <a:gd name="connsiteY0" fmla="*/ 952 h 864869"/>
                <a:gd name="connsiteX1" fmla="*/ 1804035 w 1804034"/>
                <a:gd name="connsiteY1" fmla="*/ 287655 h 864869"/>
                <a:gd name="connsiteX2" fmla="*/ 386715 w 1804034"/>
                <a:gd name="connsiteY2" fmla="*/ 864870 h 864869"/>
                <a:gd name="connsiteX3" fmla="*/ 43815 w 1804034"/>
                <a:gd name="connsiteY3" fmla="*/ 834390 h 864869"/>
                <a:gd name="connsiteX4" fmla="*/ 0 w 1804034"/>
                <a:gd name="connsiteY4" fmla="*/ 825818 h 864869"/>
                <a:gd name="connsiteX5" fmla="*/ 1400175 w 1804034"/>
                <a:gd name="connsiteY5" fmla="*/ 0 h 864869"/>
                <a:gd name="connsiteX6" fmla="*/ 1804035 w 1804034"/>
                <a:gd name="connsiteY6" fmla="*/ 0 h 86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4034" h="864869">
                  <a:moveTo>
                    <a:pt x="1804035" y="952"/>
                  </a:moveTo>
                  <a:lnTo>
                    <a:pt x="1804035" y="287655"/>
                  </a:lnTo>
                  <a:cubicBezTo>
                    <a:pt x="1410653" y="649605"/>
                    <a:pt x="919163" y="864870"/>
                    <a:pt x="386715" y="864870"/>
                  </a:cubicBezTo>
                  <a:cubicBezTo>
                    <a:pt x="270510" y="864870"/>
                    <a:pt x="156210" y="854393"/>
                    <a:pt x="43815" y="834390"/>
                  </a:cubicBezTo>
                  <a:cubicBezTo>
                    <a:pt x="29528" y="831533"/>
                    <a:pt x="14288" y="828675"/>
                    <a:pt x="0" y="825818"/>
                  </a:cubicBezTo>
                  <a:cubicBezTo>
                    <a:pt x="545782" y="822008"/>
                    <a:pt x="1040130" y="507683"/>
                    <a:pt x="1400175" y="0"/>
                  </a:cubicBezTo>
                  <a:lnTo>
                    <a:pt x="1804035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0"/>
            <p:cNvSpPr/>
            <p:nvPr/>
          </p:nvSpPr>
          <p:spPr>
            <a:xfrm>
              <a:off x="7715894" y="11504"/>
              <a:ext cx="4403376" cy="2067325"/>
            </a:xfrm>
            <a:custGeom>
              <a:avLst/>
              <a:gdLst>
                <a:gd name="connsiteX0" fmla="*/ 1779270 w 1779270"/>
                <a:gd name="connsiteY0" fmla="*/ 0 h 835342"/>
                <a:gd name="connsiteX1" fmla="*/ 118110 w 1779270"/>
                <a:gd name="connsiteY1" fmla="*/ 835343 h 835342"/>
                <a:gd name="connsiteX2" fmla="*/ 43815 w 1779270"/>
                <a:gd name="connsiteY2" fmla="*/ 834390 h 835342"/>
                <a:gd name="connsiteX3" fmla="*/ 0 w 1779270"/>
                <a:gd name="connsiteY3" fmla="*/ 825818 h 835342"/>
                <a:gd name="connsiteX4" fmla="*/ 1400175 w 1779270"/>
                <a:gd name="connsiteY4" fmla="*/ 0 h 835342"/>
                <a:gd name="connsiteX5" fmla="*/ 1779270 w 1779270"/>
                <a:gd name="connsiteY5" fmla="*/ 0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9270" h="835342">
                  <a:moveTo>
                    <a:pt x="1779270" y="0"/>
                  </a:moveTo>
                  <a:cubicBezTo>
                    <a:pt x="1354455" y="515303"/>
                    <a:pt x="767715" y="835343"/>
                    <a:pt x="118110" y="835343"/>
                  </a:cubicBezTo>
                  <a:cubicBezTo>
                    <a:pt x="93345" y="835343"/>
                    <a:pt x="68580" y="835343"/>
                    <a:pt x="43815" y="834390"/>
                  </a:cubicBezTo>
                  <a:cubicBezTo>
                    <a:pt x="29528" y="831533"/>
                    <a:pt x="14288" y="828675"/>
                    <a:pt x="0" y="825818"/>
                  </a:cubicBezTo>
                  <a:cubicBezTo>
                    <a:pt x="545782" y="822008"/>
                    <a:pt x="1040130" y="507683"/>
                    <a:pt x="1400175" y="0"/>
                  </a:cubicBezTo>
                  <a:lnTo>
                    <a:pt x="1779270" y="0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27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Rectangle: Top Corners Rounded 19"/>
          <p:cNvSpPr/>
          <p:nvPr/>
        </p:nvSpPr>
        <p:spPr>
          <a:xfrm flipV="1">
            <a:off x="1441015" y="4384963"/>
            <a:ext cx="3794303" cy="45719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1531576" y="1492369"/>
            <a:ext cx="4379344" cy="4425351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/>
          <p:cNvSpPr/>
          <p:nvPr/>
        </p:nvSpPr>
        <p:spPr>
          <a:xfrm>
            <a:off x="6259635" y="1521255"/>
            <a:ext cx="4379344" cy="4396466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6" name="Flowchart: Data 5"/>
          <p:cNvSpPr/>
          <p:nvPr/>
        </p:nvSpPr>
        <p:spPr>
          <a:xfrm rot="1696018">
            <a:off x="5380885" y="-65437"/>
            <a:ext cx="1800602" cy="6986211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2147452" y="2078181"/>
            <a:ext cx="3255818" cy="32874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821398" y="2086890"/>
            <a:ext cx="3255818" cy="32874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19140" y="2483162"/>
            <a:ext cx="160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  <a:latin typeface="Montserrat" panose="02000505000000020004" pitchFamily="2" charset="0"/>
                <a:cs typeface="Poppins" panose="00000500000000000000" pitchFamily="2" charset="0"/>
              </a:rPr>
              <a:t>VISION</a:t>
            </a:r>
            <a:endParaRPr lang="en-US" sz="1400" b="1" dirty="0">
              <a:solidFill>
                <a:srgbClr val="002060"/>
              </a:solidFill>
              <a:latin typeface="Montserrat" panose="02000505000000020004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47199" y="2513484"/>
            <a:ext cx="160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  <a:latin typeface="Montserrat" panose="02000505000000020004" pitchFamily="2" charset="0"/>
                <a:cs typeface="Poppins" panose="00000500000000000000" pitchFamily="2" charset="0"/>
              </a:rPr>
              <a:t>MISSION</a:t>
            </a:r>
            <a:endParaRPr lang="en-US" sz="1400" b="1" dirty="0">
              <a:solidFill>
                <a:srgbClr val="002060"/>
              </a:solidFill>
              <a:latin typeface="Montserrat" panose="02000505000000020004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78557" y="2921212"/>
            <a:ext cx="2763066" cy="2005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foster long-lasting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 mutually meaningful partnerships with our customers and business associates by always delivering a credible, ethical, and consistent solution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their business needs.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67773" y="3576854"/>
            <a:ext cx="2763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Building Trust..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09006" y="559961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5" name="Group 2064"/>
          <p:cNvGrpSpPr/>
          <p:nvPr/>
        </p:nvGrpSpPr>
        <p:grpSpPr>
          <a:xfrm>
            <a:off x="155801" y="674914"/>
            <a:ext cx="11335658" cy="2754086"/>
            <a:chOff x="428171" y="509980"/>
            <a:chExt cx="11335658" cy="2754086"/>
          </a:xfrm>
          <a:solidFill>
            <a:srgbClr val="002060"/>
          </a:solidFill>
        </p:grpSpPr>
        <p:sp>
          <p:nvSpPr>
            <p:cNvPr id="2" name="Rectangle: Rounded Corners 1"/>
            <p:cNvSpPr/>
            <p:nvPr/>
          </p:nvSpPr>
          <p:spPr>
            <a:xfrm>
              <a:off x="428171" y="509980"/>
              <a:ext cx="11335658" cy="2754086"/>
            </a:xfrm>
            <a:prstGeom prst="roundRect">
              <a:avLst>
                <a:gd name="adj" fmla="val 117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/>
            <p:cNvGrpSpPr/>
            <p:nvPr/>
          </p:nvGrpSpPr>
          <p:grpSpPr>
            <a:xfrm flipH="1">
              <a:off x="8488456" y="757382"/>
              <a:ext cx="2310099" cy="1804629"/>
              <a:chOff x="806700" y="4727134"/>
              <a:chExt cx="3146973" cy="2458388"/>
            </a:xfrm>
            <a:grpFill/>
          </p:grpSpPr>
          <p:sp>
            <p:nvSpPr>
              <p:cNvPr id="116" name="Rectangle: Rounded Corners 115"/>
              <p:cNvSpPr/>
              <p:nvPr/>
            </p:nvSpPr>
            <p:spPr>
              <a:xfrm>
                <a:off x="2887584" y="5720438"/>
                <a:ext cx="1066089" cy="1066088"/>
              </a:xfrm>
              <a:prstGeom prst="roundRect">
                <a:avLst/>
              </a:prstGeom>
              <a:grpFill/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Rectangle: Rounded Corners 116"/>
              <p:cNvSpPr/>
              <p:nvPr/>
            </p:nvSpPr>
            <p:spPr>
              <a:xfrm>
                <a:off x="806700" y="5359581"/>
                <a:ext cx="867282" cy="86727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8" name="Rectangle: Rounded Corners 117"/>
              <p:cNvSpPr/>
              <p:nvPr/>
            </p:nvSpPr>
            <p:spPr>
              <a:xfrm>
                <a:off x="1881514" y="6468676"/>
                <a:ext cx="533044" cy="533043"/>
              </a:xfrm>
              <a:prstGeom prst="roundRect">
                <a:avLst/>
              </a:prstGeom>
              <a:grpFill/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9" name="Rectangle: Rounded Corners 118"/>
              <p:cNvSpPr/>
              <p:nvPr/>
            </p:nvSpPr>
            <p:spPr>
              <a:xfrm>
                <a:off x="2567076" y="5474926"/>
                <a:ext cx="1066089" cy="106608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0" name="Rectangle: Rounded Corners 119"/>
              <p:cNvSpPr/>
              <p:nvPr/>
            </p:nvSpPr>
            <p:spPr>
              <a:xfrm>
                <a:off x="1143407" y="4727134"/>
                <a:ext cx="1066089" cy="1066088"/>
              </a:xfrm>
              <a:prstGeom prst="roundRect">
                <a:avLst/>
              </a:prstGeom>
              <a:grpFill/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Rectangle: Rounded Corners 120"/>
              <p:cNvSpPr/>
              <p:nvPr/>
            </p:nvSpPr>
            <p:spPr>
              <a:xfrm>
                <a:off x="1693490" y="6836554"/>
                <a:ext cx="348968" cy="34896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 flipH="1">
              <a:off x="1327705" y="643559"/>
              <a:ext cx="2310099" cy="1804629"/>
              <a:chOff x="806700" y="4727134"/>
              <a:chExt cx="3146973" cy="2458388"/>
            </a:xfrm>
            <a:grpFill/>
          </p:grpSpPr>
          <p:sp>
            <p:nvSpPr>
              <p:cNvPr id="109" name="Rectangle: Rounded Corners 108"/>
              <p:cNvSpPr/>
              <p:nvPr/>
            </p:nvSpPr>
            <p:spPr>
              <a:xfrm>
                <a:off x="2887584" y="5720438"/>
                <a:ext cx="1066089" cy="1066088"/>
              </a:xfrm>
              <a:prstGeom prst="roundRect">
                <a:avLst/>
              </a:prstGeom>
              <a:grpFill/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Rectangle: Rounded Corners 109"/>
              <p:cNvSpPr/>
              <p:nvPr/>
            </p:nvSpPr>
            <p:spPr>
              <a:xfrm>
                <a:off x="806700" y="5359581"/>
                <a:ext cx="867282" cy="86727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Rectangle: Rounded Corners 110"/>
              <p:cNvSpPr/>
              <p:nvPr/>
            </p:nvSpPr>
            <p:spPr>
              <a:xfrm>
                <a:off x="1881514" y="6468676"/>
                <a:ext cx="533044" cy="533043"/>
              </a:xfrm>
              <a:prstGeom prst="roundRect">
                <a:avLst/>
              </a:prstGeom>
              <a:grpFill/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Rectangle: Rounded Corners 111"/>
              <p:cNvSpPr/>
              <p:nvPr/>
            </p:nvSpPr>
            <p:spPr>
              <a:xfrm>
                <a:off x="2567076" y="5474926"/>
                <a:ext cx="1066089" cy="106608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Rectangle: Rounded Corners 112"/>
              <p:cNvSpPr/>
              <p:nvPr/>
            </p:nvSpPr>
            <p:spPr>
              <a:xfrm>
                <a:off x="1143407" y="4727134"/>
                <a:ext cx="1066089" cy="1066088"/>
              </a:xfrm>
              <a:prstGeom prst="roundRect">
                <a:avLst/>
              </a:prstGeom>
              <a:grpFill/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Rectangle: Rounded Corners 113"/>
              <p:cNvSpPr/>
              <p:nvPr/>
            </p:nvSpPr>
            <p:spPr>
              <a:xfrm>
                <a:off x="1693490" y="6836554"/>
                <a:ext cx="348968" cy="34896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58" name="Group 2057"/>
          <p:cNvGrpSpPr/>
          <p:nvPr/>
        </p:nvGrpSpPr>
        <p:grpSpPr>
          <a:xfrm>
            <a:off x="4241211" y="1234904"/>
            <a:ext cx="3709578" cy="3709576"/>
            <a:chOff x="4241211" y="1234904"/>
            <a:chExt cx="3709578" cy="3709576"/>
          </a:xfrm>
        </p:grpSpPr>
        <p:sp>
          <p:nvSpPr>
            <p:cNvPr id="10" name="Oval 9"/>
            <p:cNvSpPr/>
            <p:nvPr/>
          </p:nvSpPr>
          <p:spPr>
            <a:xfrm>
              <a:off x="4241211" y="1234904"/>
              <a:ext cx="3709578" cy="37095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 rot="5400000">
              <a:off x="4376619" y="1370318"/>
              <a:ext cx="3438761" cy="3438747"/>
            </a:xfrm>
            <a:prstGeom prst="arc">
              <a:avLst>
                <a:gd name="adj1" fmla="val 19150700"/>
                <a:gd name="adj2" fmla="val 16108834"/>
              </a:avLst>
            </a:prstGeom>
            <a:ln w="57150" cap="rnd">
              <a:solidFill>
                <a:srgbClr val="AFB3C5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74" name="Group 2073"/>
          <p:cNvGrpSpPr/>
          <p:nvPr/>
        </p:nvGrpSpPr>
        <p:grpSpPr>
          <a:xfrm>
            <a:off x="4396466" y="5144674"/>
            <a:ext cx="3608227" cy="955053"/>
            <a:chOff x="4328336" y="5059429"/>
            <a:chExt cx="3608227" cy="955053"/>
          </a:xfrm>
        </p:grpSpPr>
        <p:sp>
          <p:nvSpPr>
            <p:cNvPr id="12" name="TextBox 11"/>
            <p:cNvSpPr txBox="1"/>
            <p:nvPr/>
          </p:nvSpPr>
          <p:spPr>
            <a:xfrm>
              <a:off x="4537498" y="5059429"/>
              <a:ext cx="3399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387A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Dr. V. K. Garg</a:t>
              </a:r>
              <a:endParaRPr lang="en-US" sz="2800" b="1" dirty="0">
                <a:solidFill>
                  <a:srgbClr val="00387A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28336" y="5752872"/>
              <a:ext cx="33990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6D738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Chairman</a:t>
              </a:r>
              <a:endParaRPr lang="en-US" sz="1100" dirty="0">
                <a:solidFill>
                  <a:srgbClr val="6D738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987719" y="3888779"/>
            <a:ext cx="2668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Education &amp; Experience</a:t>
            </a:r>
            <a:endParaRPr lang="en-US" sz="1200" b="1" dirty="0">
              <a:solidFill>
                <a:srgbClr val="00206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049" name="Group 2048"/>
          <p:cNvGrpSpPr/>
          <p:nvPr/>
        </p:nvGrpSpPr>
        <p:grpSpPr>
          <a:xfrm>
            <a:off x="984292" y="4333929"/>
            <a:ext cx="2869065" cy="299697"/>
            <a:chOff x="917535" y="3965619"/>
            <a:chExt cx="3072554" cy="299697"/>
          </a:xfrm>
        </p:grpSpPr>
        <p:sp>
          <p:nvSpPr>
            <p:cNvPr id="23" name="TextBox 22"/>
            <p:cNvSpPr txBox="1"/>
            <p:nvPr/>
          </p:nvSpPr>
          <p:spPr>
            <a:xfrm>
              <a:off x="1132689" y="3965619"/>
              <a:ext cx="2857400" cy="29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Post Doctorate from IIT Delhi</a:t>
              </a:r>
              <a:endParaRPr lang="en-US" sz="11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917535" y="4048126"/>
              <a:ext cx="168315" cy="168314"/>
              <a:chOff x="8332318" y="3422521"/>
              <a:chExt cx="485834" cy="485832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0" name="Freeform 229"/>
              <p:cNvSpPr/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00">
                  <a:solidFill>
                    <a:srgbClr val="53576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2048" name="Group 2047"/>
          <p:cNvGrpSpPr/>
          <p:nvPr/>
        </p:nvGrpSpPr>
        <p:grpSpPr>
          <a:xfrm>
            <a:off x="984292" y="4703689"/>
            <a:ext cx="3086372" cy="430887"/>
            <a:chOff x="917535" y="4568353"/>
            <a:chExt cx="3086372" cy="430887"/>
          </a:xfrm>
        </p:grpSpPr>
        <p:sp>
          <p:nvSpPr>
            <p:cNvPr id="24" name="TextBox 23"/>
            <p:cNvSpPr txBox="1"/>
            <p:nvPr/>
          </p:nvSpPr>
          <p:spPr>
            <a:xfrm>
              <a:off x="1132688" y="4568353"/>
              <a:ext cx="28712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Ph.D.  in Physics ( Radio &amp; Telecommunications) from IIT-BHU</a:t>
              </a:r>
              <a:endParaRPr lang="en-US" sz="11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917535" y="4640264"/>
              <a:ext cx="168315" cy="168314"/>
              <a:chOff x="8332318" y="3422521"/>
              <a:chExt cx="485834" cy="485832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8" name="Freeform 229"/>
              <p:cNvSpPr/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00">
                  <a:solidFill>
                    <a:srgbClr val="53576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1062875" y="5112467"/>
            <a:ext cx="2951082" cy="959878"/>
            <a:chOff x="977039" y="4404741"/>
            <a:chExt cx="2669761" cy="959878"/>
          </a:xfrm>
        </p:grpSpPr>
        <p:sp>
          <p:nvSpPr>
            <p:cNvPr id="22" name="TextBox 21"/>
            <p:cNvSpPr txBox="1"/>
            <p:nvPr/>
          </p:nvSpPr>
          <p:spPr>
            <a:xfrm>
              <a:off x="1069800" y="4404741"/>
              <a:ext cx="2577000" cy="959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100" dirty="0">
                  <a:solidFill>
                    <a:srgbClr val="6D738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Has Global Experience working in Leadership Positions with SITA Telecommunications, SPRINT RPG  India Ltd &amp; Govt of India.</a:t>
              </a:r>
              <a:endParaRPr lang="en-US" sz="1100" dirty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42" name="Freeform 229"/>
            <p:cNvSpPr/>
            <p:nvPr/>
          </p:nvSpPr>
          <p:spPr bwMode="auto">
            <a:xfrm>
              <a:off x="977039" y="5008239"/>
              <a:ext cx="49309" cy="33877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596554" y="3997634"/>
            <a:ext cx="2580261" cy="430887"/>
            <a:chOff x="8592316" y="4301909"/>
            <a:chExt cx="2580261" cy="430887"/>
          </a:xfrm>
        </p:grpSpPr>
        <p:sp>
          <p:nvSpPr>
            <p:cNvPr id="49" name="TextBox 48"/>
            <p:cNvSpPr txBox="1"/>
            <p:nvPr/>
          </p:nvSpPr>
          <p:spPr>
            <a:xfrm>
              <a:off x="8767114" y="4301909"/>
              <a:ext cx="24054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6D738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Rare Distinction of Launching the Email Service In India</a:t>
              </a:r>
              <a:endParaRPr lang="en-US" sz="1100" dirty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92316" y="4370201"/>
              <a:ext cx="168315" cy="168314"/>
              <a:chOff x="8332318" y="3422521"/>
              <a:chExt cx="485834" cy="485832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8385362" y="3450448"/>
                <a:ext cx="379748" cy="379746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53" name="Freeform 229"/>
              <p:cNvSpPr/>
              <p:nvPr/>
            </p:nvSpPr>
            <p:spPr bwMode="auto">
              <a:xfrm>
                <a:off x="8504071" y="3616543"/>
                <a:ext cx="142328" cy="97785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00">
                  <a:solidFill>
                    <a:srgbClr val="53576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2076" name="Group 2075"/>
          <p:cNvGrpSpPr/>
          <p:nvPr/>
        </p:nvGrpSpPr>
        <p:grpSpPr>
          <a:xfrm>
            <a:off x="8574898" y="4541300"/>
            <a:ext cx="2801592" cy="959862"/>
            <a:chOff x="8837958" y="4966442"/>
            <a:chExt cx="2550462" cy="959862"/>
          </a:xfrm>
        </p:grpSpPr>
        <p:sp>
          <p:nvSpPr>
            <p:cNvPr id="55" name="TextBox 54"/>
            <p:cNvSpPr txBox="1"/>
            <p:nvPr/>
          </p:nvSpPr>
          <p:spPr>
            <a:xfrm>
              <a:off x="9054988" y="4987585"/>
              <a:ext cx="2189841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6D738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Has been a Founder Member  &amp; Served in the past as Vice President of the </a:t>
              </a:r>
              <a:r>
                <a:rPr lang="en-US" sz="1100" b="1" dirty="0">
                  <a:solidFill>
                    <a:srgbClr val="6D738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“Internet Service Providers Association of India.”</a:t>
              </a:r>
              <a:endParaRPr lang="en-US" sz="1100" b="1" dirty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8837958" y="5038360"/>
              <a:ext cx="168315" cy="168315"/>
              <a:chOff x="8332318" y="3422521"/>
              <a:chExt cx="485834" cy="48583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8385361" y="3475542"/>
                <a:ext cx="379748" cy="379744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59" name="Freeform 229"/>
              <p:cNvSpPr/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00">
                  <a:solidFill>
                    <a:srgbClr val="53576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0451556" y="4966442"/>
              <a:ext cx="936864" cy="29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endParaRPr lang="en-US" sz="1100" dirty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14539" y="1483400"/>
            <a:ext cx="3148187" cy="3148187"/>
          </a:xfrm>
        </p:spPr>
      </p:pic>
      <p:sp>
        <p:nvSpPr>
          <p:cNvPr id="7" name="TextBox 6"/>
          <p:cNvSpPr txBox="1"/>
          <p:nvPr/>
        </p:nvSpPr>
        <p:spPr>
          <a:xfrm>
            <a:off x="811382" y="754311"/>
            <a:ext cx="160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" panose="02000505000000020004" pitchFamily="2" charset="0"/>
              </a:rPr>
              <a:t>Leadership</a:t>
            </a:r>
            <a:endParaRPr lang="en-US" sz="1400" b="1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99091" y="887348"/>
            <a:ext cx="587618" cy="64712"/>
            <a:chOff x="2558013" y="2071365"/>
            <a:chExt cx="587618" cy="64712"/>
          </a:xfrm>
        </p:grpSpPr>
        <p:sp>
          <p:nvSpPr>
            <p:cNvPr id="13" name="Oval 12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618354" y="5559194"/>
            <a:ext cx="2873105" cy="600164"/>
            <a:chOff x="8592316" y="4287690"/>
            <a:chExt cx="2620617" cy="600164"/>
          </a:xfrm>
        </p:grpSpPr>
        <p:sp>
          <p:nvSpPr>
            <p:cNvPr id="25" name="TextBox 24"/>
            <p:cNvSpPr txBox="1"/>
            <p:nvPr/>
          </p:nvSpPr>
          <p:spPr>
            <a:xfrm>
              <a:off x="8807470" y="4287690"/>
              <a:ext cx="240546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One of the Key architects in formulation of the </a:t>
              </a: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Internet</a:t>
              </a:r>
              <a:r>
                <a:rPr lang="en-US" sz="11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 Policy by the Government of India.</a:t>
              </a: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8592316" y="4370197"/>
              <a:ext cx="168315" cy="168314"/>
              <a:chOff x="8332318" y="3422521"/>
              <a:chExt cx="485834" cy="485832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rgbClr val="F26522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rgbClr val="F265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3" name="Freeform 229"/>
              <p:cNvSpPr/>
              <p:nvPr/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00">
                  <a:solidFill>
                    <a:srgbClr val="53576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984292" y="5209949"/>
            <a:ext cx="168315" cy="168314"/>
            <a:chOff x="8332318" y="3422521"/>
            <a:chExt cx="485834" cy="485832"/>
          </a:xfrm>
        </p:grpSpPr>
        <p:sp>
          <p:nvSpPr>
            <p:cNvPr id="45" name="Oval 44"/>
            <p:cNvSpPr/>
            <p:nvPr/>
          </p:nvSpPr>
          <p:spPr>
            <a:xfrm>
              <a:off x="8332318" y="3422521"/>
              <a:ext cx="485834" cy="485832"/>
            </a:xfrm>
            <a:prstGeom prst="ellipse">
              <a:avLst/>
            </a:prstGeom>
            <a:solidFill>
              <a:srgbClr val="F2652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8385361" y="3475564"/>
              <a:ext cx="379747" cy="379746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47" name="Freeform 229"/>
            <p:cNvSpPr/>
            <p:nvPr/>
          </p:nvSpPr>
          <p:spPr bwMode="auto">
            <a:xfrm>
              <a:off x="8504072" y="3616544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100">
                <a:solidFill>
                  <a:srgbClr val="53576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7405" y="908185"/>
            <a:ext cx="24254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Meet Our Team</a:t>
            </a:r>
            <a:endParaRPr lang="en-US" sz="2200" dirty="0">
              <a:solidFill>
                <a:srgbClr val="00206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4298" y="528853"/>
            <a:ext cx="787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6D7381"/>
                </a:solidFill>
                <a:latin typeface="Montserrat" panose="02000505000000020004" pitchFamily="2" charset="0"/>
              </a:rPr>
              <a:t>Team</a:t>
            </a:r>
            <a:endParaRPr lang="en-US" sz="1400" b="1" dirty="0">
              <a:solidFill>
                <a:srgbClr val="6D7381"/>
              </a:solidFill>
              <a:latin typeface="Montserrat" panose="02000505000000020004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28211" y="650385"/>
            <a:ext cx="587618" cy="64712"/>
            <a:chOff x="2558013" y="2071365"/>
            <a:chExt cx="587618" cy="64712"/>
          </a:xfrm>
        </p:grpSpPr>
        <p:sp>
          <p:nvSpPr>
            <p:cNvPr id="11" name="Oval 10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013413" y="3057190"/>
            <a:ext cx="10768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Arin Sarkar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9325" y="3305242"/>
            <a:ext cx="15007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Vice President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49" t="6277" r="12383" b="33762"/>
          <a:stretch>
            <a:fillRect/>
          </a:stretch>
        </p:blipFill>
        <p:spPr>
          <a:xfrm>
            <a:off x="956263" y="1729268"/>
            <a:ext cx="1263048" cy="1263048"/>
          </a:xfr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773" y="1747838"/>
            <a:ext cx="1255542" cy="1263650"/>
          </a:xfr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0" name="Picture Placeholder 29"/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591" y="1747838"/>
            <a:ext cx="1263650" cy="1263650"/>
          </a:xfr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2" name="Picture Placeholder 31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476" y="1728788"/>
            <a:ext cx="1226532" cy="1263650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488761" y="3057190"/>
            <a:ext cx="13703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Vinod</a:t>
            </a:r>
            <a:r>
              <a:rPr lang="en-US" sz="1100" b="1" dirty="0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Sharma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23591" y="3290914"/>
            <a:ext cx="15007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Chief Technology Officer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38613" y="3048316"/>
            <a:ext cx="15007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Mithilesh</a:t>
            </a:r>
            <a:r>
              <a:rPr lang="en-US" sz="1100" b="1" dirty="0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Singh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38613" y="3257474"/>
            <a:ext cx="15007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General Manager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46475" y="3053014"/>
            <a:ext cx="11600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Gunjan</a:t>
            </a:r>
            <a:r>
              <a:rPr lang="en-US" sz="1100" b="1" dirty="0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Das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39293" y="3282012"/>
            <a:ext cx="2574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Senior Lead PMO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pic>
        <p:nvPicPr>
          <p:cNvPr id="33" name="Picture Placeholder 31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7" t="4418" r="1522" b="18493"/>
          <a:stretch>
            <a:fillRect/>
          </a:stretch>
        </p:blipFill>
        <p:spPr>
          <a:xfrm>
            <a:off x="7402513" y="1747838"/>
            <a:ext cx="1263650" cy="1263650"/>
          </a:xfrm>
          <a:custGeom>
            <a:avLst/>
            <a:gdLst>
              <a:gd name="connsiteX0" fmla="*/ 349257 w 2095500"/>
              <a:gd name="connsiteY0" fmla="*/ 0 h 2095500"/>
              <a:gd name="connsiteX1" fmla="*/ 1746243 w 2095500"/>
              <a:gd name="connsiteY1" fmla="*/ 0 h 2095500"/>
              <a:gd name="connsiteX2" fmla="*/ 2095500 w 2095500"/>
              <a:gd name="connsiteY2" fmla="*/ 349257 h 2095500"/>
              <a:gd name="connsiteX3" fmla="*/ 2095500 w 2095500"/>
              <a:gd name="connsiteY3" fmla="*/ 1746243 h 2095500"/>
              <a:gd name="connsiteX4" fmla="*/ 1746243 w 2095500"/>
              <a:gd name="connsiteY4" fmla="*/ 2095500 h 2095500"/>
              <a:gd name="connsiteX5" fmla="*/ 349257 w 2095500"/>
              <a:gd name="connsiteY5" fmla="*/ 2095500 h 2095500"/>
              <a:gd name="connsiteX6" fmla="*/ 0 w 2095500"/>
              <a:gd name="connsiteY6" fmla="*/ 1746243 h 2095500"/>
              <a:gd name="connsiteX7" fmla="*/ 0 w 2095500"/>
              <a:gd name="connsiteY7" fmla="*/ 349257 h 2095500"/>
              <a:gd name="connsiteX8" fmla="*/ 349257 w 2095500"/>
              <a:gd name="connsiteY8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2095500">
                <a:moveTo>
                  <a:pt x="349257" y="0"/>
                </a:moveTo>
                <a:lnTo>
                  <a:pt x="1746243" y="0"/>
                </a:lnTo>
                <a:cubicBezTo>
                  <a:pt x="1939132" y="0"/>
                  <a:pt x="2095500" y="156368"/>
                  <a:pt x="2095500" y="349257"/>
                </a:cubicBezTo>
                <a:lnTo>
                  <a:pt x="2095500" y="1746243"/>
                </a:lnTo>
                <a:cubicBezTo>
                  <a:pt x="2095500" y="1939132"/>
                  <a:pt x="1939132" y="2095500"/>
                  <a:pt x="1746243" y="2095500"/>
                </a:cubicBezTo>
                <a:lnTo>
                  <a:pt x="349257" y="2095500"/>
                </a:lnTo>
                <a:cubicBezTo>
                  <a:pt x="156368" y="2095500"/>
                  <a:pt x="0" y="1939132"/>
                  <a:pt x="0" y="1746243"/>
                </a:cubicBezTo>
                <a:lnTo>
                  <a:pt x="0" y="349257"/>
                </a:lnTo>
                <a:cubicBezTo>
                  <a:pt x="0" y="156368"/>
                  <a:pt x="156368" y="0"/>
                  <a:pt x="3492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7381607" y="3060260"/>
            <a:ext cx="1313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Prashant Singh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30338" y="3257240"/>
            <a:ext cx="15007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AVP- Strategic Alliances 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8163" y="5476540"/>
            <a:ext cx="12630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Shri</a:t>
            </a:r>
            <a:r>
              <a:rPr lang="en-US" sz="1100" b="1" dirty="0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Ram </a:t>
            </a:r>
            <a:r>
              <a:rPr lang="en-US" sz="1100" b="1" dirty="0" err="1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Ranawat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70750" y="5724592"/>
            <a:ext cx="15007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DGM Sales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pic>
        <p:nvPicPr>
          <p:cNvPr id="38" name="Picture Placeholder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19" y="4148138"/>
            <a:ext cx="1257595" cy="1263528"/>
          </a:xfrm>
          <a:custGeom>
            <a:avLst/>
            <a:gdLst>
              <a:gd name="connsiteX0" fmla="*/ 349257 w 2095500"/>
              <a:gd name="connsiteY0" fmla="*/ 0 h 2095500"/>
              <a:gd name="connsiteX1" fmla="*/ 1746243 w 2095500"/>
              <a:gd name="connsiteY1" fmla="*/ 0 h 2095500"/>
              <a:gd name="connsiteX2" fmla="*/ 2095500 w 2095500"/>
              <a:gd name="connsiteY2" fmla="*/ 349257 h 2095500"/>
              <a:gd name="connsiteX3" fmla="*/ 2095500 w 2095500"/>
              <a:gd name="connsiteY3" fmla="*/ 1746243 h 2095500"/>
              <a:gd name="connsiteX4" fmla="*/ 1746243 w 2095500"/>
              <a:gd name="connsiteY4" fmla="*/ 2095500 h 2095500"/>
              <a:gd name="connsiteX5" fmla="*/ 349257 w 2095500"/>
              <a:gd name="connsiteY5" fmla="*/ 2095500 h 2095500"/>
              <a:gd name="connsiteX6" fmla="*/ 0 w 2095500"/>
              <a:gd name="connsiteY6" fmla="*/ 1746243 h 2095500"/>
              <a:gd name="connsiteX7" fmla="*/ 0 w 2095500"/>
              <a:gd name="connsiteY7" fmla="*/ 349257 h 2095500"/>
              <a:gd name="connsiteX8" fmla="*/ 349257 w 2095500"/>
              <a:gd name="connsiteY8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2095500">
                <a:moveTo>
                  <a:pt x="349257" y="0"/>
                </a:moveTo>
                <a:lnTo>
                  <a:pt x="1746243" y="0"/>
                </a:lnTo>
                <a:cubicBezTo>
                  <a:pt x="1939132" y="0"/>
                  <a:pt x="2095500" y="156368"/>
                  <a:pt x="2095500" y="349257"/>
                </a:cubicBezTo>
                <a:lnTo>
                  <a:pt x="2095500" y="1746243"/>
                </a:lnTo>
                <a:cubicBezTo>
                  <a:pt x="2095500" y="1939132"/>
                  <a:pt x="1939132" y="2095500"/>
                  <a:pt x="1746243" y="2095500"/>
                </a:cubicBezTo>
                <a:lnTo>
                  <a:pt x="349257" y="2095500"/>
                </a:lnTo>
                <a:cubicBezTo>
                  <a:pt x="156368" y="2095500"/>
                  <a:pt x="0" y="1939132"/>
                  <a:pt x="0" y="1746243"/>
                </a:cubicBezTo>
                <a:lnTo>
                  <a:pt x="0" y="349257"/>
                </a:lnTo>
                <a:cubicBezTo>
                  <a:pt x="0" y="156368"/>
                  <a:pt x="156368" y="0"/>
                  <a:pt x="3492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9" name="Picture Placeholder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88" y="4148932"/>
            <a:ext cx="1262062" cy="1262062"/>
          </a:xfrm>
          <a:custGeom>
            <a:avLst/>
            <a:gdLst>
              <a:gd name="connsiteX0" fmla="*/ 349257 w 2095500"/>
              <a:gd name="connsiteY0" fmla="*/ 0 h 2095500"/>
              <a:gd name="connsiteX1" fmla="*/ 1746243 w 2095500"/>
              <a:gd name="connsiteY1" fmla="*/ 0 h 2095500"/>
              <a:gd name="connsiteX2" fmla="*/ 2095500 w 2095500"/>
              <a:gd name="connsiteY2" fmla="*/ 349257 h 2095500"/>
              <a:gd name="connsiteX3" fmla="*/ 2095500 w 2095500"/>
              <a:gd name="connsiteY3" fmla="*/ 1746243 h 2095500"/>
              <a:gd name="connsiteX4" fmla="*/ 1746243 w 2095500"/>
              <a:gd name="connsiteY4" fmla="*/ 2095500 h 2095500"/>
              <a:gd name="connsiteX5" fmla="*/ 349257 w 2095500"/>
              <a:gd name="connsiteY5" fmla="*/ 2095500 h 2095500"/>
              <a:gd name="connsiteX6" fmla="*/ 0 w 2095500"/>
              <a:gd name="connsiteY6" fmla="*/ 1746243 h 2095500"/>
              <a:gd name="connsiteX7" fmla="*/ 0 w 2095500"/>
              <a:gd name="connsiteY7" fmla="*/ 349257 h 2095500"/>
              <a:gd name="connsiteX8" fmla="*/ 349257 w 2095500"/>
              <a:gd name="connsiteY8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2095500">
                <a:moveTo>
                  <a:pt x="349257" y="0"/>
                </a:moveTo>
                <a:lnTo>
                  <a:pt x="1746243" y="0"/>
                </a:lnTo>
                <a:cubicBezTo>
                  <a:pt x="1939132" y="0"/>
                  <a:pt x="2095500" y="156368"/>
                  <a:pt x="2095500" y="349257"/>
                </a:cubicBezTo>
                <a:lnTo>
                  <a:pt x="2095500" y="1746243"/>
                </a:lnTo>
                <a:cubicBezTo>
                  <a:pt x="2095500" y="1939132"/>
                  <a:pt x="1939132" y="2095500"/>
                  <a:pt x="1746243" y="2095500"/>
                </a:cubicBezTo>
                <a:lnTo>
                  <a:pt x="349257" y="2095500"/>
                </a:lnTo>
                <a:cubicBezTo>
                  <a:pt x="156368" y="2095500"/>
                  <a:pt x="0" y="1939132"/>
                  <a:pt x="0" y="1746243"/>
                </a:cubicBezTo>
                <a:lnTo>
                  <a:pt x="0" y="349257"/>
                </a:lnTo>
                <a:cubicBezTo>
                  <a:pt x="0" y="156368"/>
                  <a:pt x="156368" y="0"/>
                  <a:pt x="3492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0" name="Picture Placeholder 29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4" r="3427" b="46314"/>
          <a:stretch>
            <a:fillRect/>
          </a:stretch>
        </p:blipFill>
        <p:spPr>
          <a:xfrm>
            <a:off x="4138613" y="4148138"/>
            <a:ext cx="1262062" cy="1263650"/>
          </a:xfrm>
          <a:custGeom>
            <a:avLst/>
            <a:gdLst>
              <a:gd name="connsiteX0" fmla="*/ 349257 w 2095500"/>
              <a:gd name="connsiteY0" fmla="*/ 0 h 2095500"/>
              <a:gd name="connsiteX1" fmla="*/ 1746243 w 2095500"/>
              <a:gd name="connsiteY1" fmla="*/ 0 h 2095500"/>
              <a:gd name="connsiteX2" fmla="*/ 2095500 w 2095500"/>
              <a:gd name="connsiteY2" fmla="*/ 349257 h 2095500"/>
              <a:gd name="connsiteX3" fmla="*/ 2095500 w 2095500"/>
              <a:gd name="connsiteY3" fmla="*/ 1746243 h 2095500"/>
              <a:gd name="connsiteX4" fmla="*/ 1746243 w 2095500"/>
              <a:gd name="connsiteY4" fmla="*/ 2095500 h 2095500"/>
              <a:gd name="connsiteX5" fmla="*/ 349257 w 2095500"/>
              <a:gd name="connsiteY5" fmla="*/ 2095500 h 2095500"/>
              <a:gd name="connsiteX6" fmla="*/ 0 w 2095500"/>
              <a:gd name="connsiteY6" fmla="*/ 1746243 h 2095500"/>
              <a:gd name="connsiteX7" fmla="*/ 0 w 2095500"/>
              <a:gd name="connsiteY7" fmla="*/ 349257 h 2095500"/>
              <a:gd name="connsiteX8" fmla="*/ 349257 w 2095500"/>
              <a:gd name="connsiteY8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2095500">
                <a:moveTo>
                  <a:pt x="349257" y="0"/>
                </a:moveTo>
                <a:lnTo>
                  <a:pt x="1746243" y="0"/>
                </a:lnTo>
                <a:cubicBezTo>
                  <a:pt x="1939132" y="0"/>
                  <a:pt x="2095500" y="156368"/>
                  <a:pt x="2095500" y="349257"/>
                </a:cubicBezTo>
                <a:lnTo>
                  <a:pt x="2095500" y="1746243"/>
                </a:lnTo>
                <a:cubicBezTo>
                  <a:pt x="2095500" y="1939132"/>
                  <a:pt x="1939132" y="2095500"/>
                  <a:pt x="1746243" y="2095500"/>
                </a:cubicBezTo>
                <a:lnTo>
                  <a:pt x="349257" y="2095500"/>
                </a:lnTo>
                <a:cubicBezTo>
                  <a:pt x="156368" y="2095500"/>
                  <a:pt x="0" y="1939132"/>
                  <a:pt x="0" y="1746243"/>
                </a:cubicBezTo>
                <a:lnTo>
                  <a:pt x="0" y="349257"/>
                </a:lnTo>
                <a:cubicBezTo>
                  <a:pt x="0" y="156368"/>
                  <a:pt x="156368" y="0"/>
                  <a:pt x="3492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1" name="Picture Placeholder 31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8" r="27904"/>
          <a:stretch>
            <a:fillRect/>
          </a:stretch>
        </p:blipFill>
        <p:spPr>
          <a:xfrm>
            <a:off x="5846476" y="4148138"/>
            <a:ext cx="1160022" cy="1263650"/>
          </a:xfrm>
          <a:custGeom>
            <a:avLst/>
            <a:gdLst>
              <a:gd name="connsiteX0" fmla="*/ 349257 w 2095500"/>
              <a:gd name="connsiteY0" fmla="*/ 0 h 2095500"/>
              <a:gd name="connsiteX1" fmla="*/ 1746243 w 2095500"/>
              <a:gd name="connsiteY1" fmla="*/ 0 h 2095500"/>
              <a:gd name="connsiteX2" fmla="*/ 2095500 w 2095500"/>
              <a:gd name="connsiteY2" fmla="*/ 349257 h 2095500"/>
              <a:gd name="connsiteX3" fmla="*/ 2095500 w 2095500"/>
              <a:gd name="connsiteY3" fmla="*/ 1746243 h 2095500"/>
              <a:gd name="connsiteX4" fmla="*/ 1746243 w 2095500"/>
              <a:gd name="connsiteY4" fmla="*/ 2095500 h 2095500"/>
              <a:gd name="connsiteX5" fmla="*/ 349257 w 2095500"/>
              <a:gd name="connsiteY5" fmla="*/ 2095500 h 2095500"/>
              <a:gd name="connsiteX6" fmla="*/ 0 w 2095500"/>
              <a:gd name="connsiteY6" fmla="*/ 1746243 h 2095500"/>
              <a:gd name="connsiteX7" fmla="*/ 0 w 2095500"/>
              <a:gd name="connsiteY7" fmla="*/ 349257 h 2095500"/>
              <a:gd name="connsiteX8" fmla="*/ 349257 w 2095500"/>
              <a:gd name="connsiteY8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2095500">
                <a:moveTo>
                  <a:pt x="349257" y="0"/>
                </a:moveTo>
                <a:lnTo>
                  <a:pt x="1746243" y="0"/>
                </a:lnTo>
                <a:cubicBezTo>
                  <a:pt x="1939132" y="0"/>
                  <a:pt x="2095500" y="156368"/>
                  <a:pt x="2095500" y="349257"/>
                </a:cubicBezTo>
                <a:lnTo>
                  <a:pt x="2095500" y="1746243"/>
                </a:lnTo>
                <a:cubicBezTo>
                  <a:pt x="2095500" y="1939132"/>
                  <a:pt x="1939132" y="2095500"/>
                  <a:pt x="1746243" y="2095500"/>
                </a:cubicBezTo>
                <a:lnTo>
                  <a:pt x="349257" y="2095500"/>
                </a:lnTo>
                <a:cubicBezTo>
                  <a:pt x="156368" y="2095500"/>
                  <a:pt x="0" y="1939132"/>
                  <a:pt x="0" y="1746243"/>
                </a:cubicBezTo>
                <a:lnTo>
                  <a:pt x="0" y="349257"/>
                </a:lnTo>
                <a:cubicBezTo>
                  <a:pt x="0" y="156368"/>
                  <a:pt x="156368" y="0"/>
                  <a:pt x="3492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2" name="TextBox 41"/>
          <p:cNvSpPr txBox="1"/>
          <p:nvPr/>
        </p:nvSpPr>
        <p:spPr>
          <a:xfrm>
            <a:off x="2357112" y="5476540"/>
            <a:ext cx="1571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Ayush</a:t>
            </a:r>
            <a:r>
              <a:rPr lang="en-US" sz="1100" b="1" dirty="0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r>
              <a:rPr lang="en-US" sz="1100" b="1" dirty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G</a:t>
            </a:r>
            <a:r>
              <a:rPr lang="en-US" sz="1100" b="1" dirty="0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upta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95015" y="5724592"/>
            <a:ext cx="1569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Business Development Executive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019282" y="5476540"/>
            <a:ext cx="15007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Prachi </a:t>
            </a:r>
            <a:r>
              <a:rPr lang="en-US" sz="1100" b="1" dirty="0" err="1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Vashistha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057187" y="5724592"/>
            <a:ext cx="15007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HR Executive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79964" y="5470901"/>
            <a:ext cx="1293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Kirti</a:t>
            </a:r>
            <a:r>
              <a:rPr lang="en-US" sz="1100" b="1" dirty="0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Sharma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105409" y="5715983"/>
            <a:ext cx="6288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BDM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pic>
        <p:nvPicPr>
          <p:cNvPr id="48" name="Picture Placeholder 31"/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0000" contrast="-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40" t="8035" r="15179" b="34160"/>
          <a:stretch>
            <a:fillRect/>
          </a:stretch>
        </p:blipFill>
        <p:spPr>
          <a:xfrm>
            <a:off x="7373938" y="4167188"/>
            <a:ext cx="1263650" cy="1263650"/>
          </a:xfrm>
          <a:custGeom>
            <a:avLst/>
            <a:gdLst>
              <a:gd name="connsiteX0" fmla="*/ 349257 w 2095500"/>
              <a:gd name="connsiteY0" fmla="*/ 0 h 2095500"/>
              <a:gd name="connsiteX1" fmla="*/ 1746243 w 2095500"/>
              <a:gd name="connsiteY1" fmla="*/ 0 h 2095500"/>
              <a:gd name="connsiteX2" fmla="*/ 2095500 w 2095500"/>
              <a:gd name="connsiteY2" fmla="*/ 349257 h 2095500"/>
              <a:gd name="connsiteX3" fmla="*/ 2095500 w 2095500"/>
              <a:gd name="connsiteY3" fmla="*/ 1746243 h 2095500"/>
              <a:gd name="connsiteX4" fmla="*/ 1746243 w 2095500"/>
              <a:gd name="connsiteY4" fmla="*/ 2095500 h 2095500"/>
              <a:gd name="connsiteX5" fmla="*/ 349257 w 2095500"/>
              <a:gd name="connsiteY5" fmla="*/ 2095500 h 2095500"/>
              <a:gd name="connsiteX6" fmla="*/ 0 w 2095500"/>
              <a:gd name="connsiteY6" fmla="*/ 1746243 h 2095500"/>
              <a:gd name="connsiteX7" fmla="*/ 0 w 2095500"/>
              <a:gd name="connsiteY7" fmla="*/ 349257 h 2095500"/>
              <a:gd name="connsiteX8" fmla="*/ 349257 w 2095500"/>
              <a:gd name="connsiteY8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2095500">
                <a:moveTo>
                  <a:pt x="349257" y="0"/>
                </a:moveTo>
                <a:lnTo>
                  <a:pt x="1746243" y="0"/>
                </a:lnTo>
                <a:cubicBezTo>
                  <a:pt x="1939132" y="0"/>
                  <a:pt x="2095500" y="156368"/>
                  <a:pt x="2095500" y="349257"/>
                </a:cubicBezTo>
                <a:lnTo>
                  <a:pt x="2095500" y="1746243"/>
                </a:lnTo>
                <a:cubicBezTo>
                  <a:pt x="2095500" y="1939132"/>
                  <a:pt x="1939132" y="2095500"/>
                  <a:pt x="1746243" y="2095500"/>
                </a:cubicBezTo>
                <a:lnTo>
                  <a:pt x="349257" y="2095500"/>
                </a:lnTo>
                <a:cubicBezTo>
                  <a:pt x="156368" y="2095500"/>
                  <a:pt x="0" y="1939132"/>
                  <a:pt x="0" y="1746243"/>
                </a:cubicBezTo>
                <a:lnTo>
                  <a:pt x="0" y="349257"/>
                </a:lnTo>
                <a:cubicBezTo>
                  <a:pt x="0" y="156368"/>
                  <a:pt x="156368" y="0"/>
                  <a:pt x="3492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9" name="TextBox 48"/>
          <p:cNvSpPr txBox="1"/>
          <p:nvPr/>
        </p:nvSpPr>
        <p:spPr>
          <a:xfrm>
            <a:off x="7353032" y="5470901"/>
            <a:ext cx="1313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Mahesh Singh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219950" y="5698566"/>
            <a:ext cx="15716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Manager- Accounts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18163" y="3057190"/>
            <a:ext cx="11721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Vivek Bansal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2177" y="3293581"/>
            <a:ext cx="1614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Sr. Project Manager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15" t="13166" r="15070" b="30957"/>
          <a:stretch>
            <a:fillRect/>
          </a:stretch>
        </p:blipFill>
        <p:spPr>
          <a:xfrm>
            <a:off x="956263" y="1729268"/>
            <a:ext cx="1263048" cy="1263048"/>
          </a:xfr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77" t="15178" r="21015" b="28603"/>
          <a:stretch>
            <a:fillRect/>
          </a:stretch>
        </p:blipFill>
        <p:spPr>
          <a:xfrm>
            <a:off x="2544763" y="1728788"/>
            <a:ext cx="1262062" cy="1263650"/>
          </a:xfr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0" name="Picture Placeholder 29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6" t="276" r="12861" b="41704"/>
          <a:stretch>
            <a:fillRect/>
          </a:stretch>
        </p:blipFill>
        <p:spPr>
          <a:xfrm>
            <a:off x="4167188" y="1728788"/>
            <a:ext cx="1262062" cy="1263650"/>
          </a:xfr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2" name="Picture Placeholder 3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 cstate="print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38" t="9822" r="6243" b="46748"/>
          <a:stretch>
            <a:fillRect/>
          </a:stretch>
        </p:blipFill>
        <p:spPr>
          <a:xfrm>
            <a:off x="5802313" y="1728788"/>
            <a:ext cx="1263650" cy="1263650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488761" y="3057190"/>
            <a:ext cx="13703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Pankaj Rajput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86214" y="3285549"/>
            <a:ext cx="1667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Sr. Solution Architect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47857" y="3057190"/>
            <a:ext cx="15007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Haris </a:t>
            </a:r>
            <a:r>
              <a:rPr lang="en-US" sz="1100" b="1" dirty="0" err="1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Naved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85762" y="3305242"/>
            <a:ext cx="15007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GM - Projects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49134" y="3069303"/>
            <a:ext cx="1216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Neetu Kumari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59214" y="3289875"/>
            <a:ext cx="15007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Asst Manager HR 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pic>
        <p:nvPicPr>
          <p:cNvPr id="33" name="Picture Placeholder 31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78" t="13316" r="23962" b="46746"/>
          <a:stretch>
            <a:fillRect/>
          </a:stretch>
        </p:blipFill>
        <p:spPr>
          <a:xfrm>
            <a:off x="7402513" y="1747838"/>
            <a:ext cx="1263650" cy="1263650"/>
          </a:xfrm>
          <a:custGeom>
            <a:avLst/>
            <a:gdLst>
              <a:gd name="connsiteX0" fmla="*/ 349257 w 2095500"/>
              <a:gd name="connsiteY0" fmla="*/ 0 h 2095500"/>
              <a:gd name="connsiteX1" fmla="*/ 1746243 w 2095500"/>
              <a:gd name="connsiteY1" fmla="*/ 0 h 2095500"/>
              <a:gd name="connsiteX2" fmla="*/ 2095500 w 2095500"/>
              <a:gd name="connsiteY2" fmla="*/ 349257 h 2095500"/>
              <a:gd name="connsiteX3" fmla="*/ 2095500 w 2095500"/>
              <a:gd name="connsiteY3" fmla="*/ 1746243 h 2095500"/>
              <a:gd name="connsiteX4" fmla="*/ 1746243 w 2095500"/>
              <a:gd name="connsiteY4" fmla="*/ 2095500 h 2095500"/>
              <a:gd name="connsiteX5" fmla="*/ 349257 w 2095500"/>
              <a:gd name="connsiteY5" fmla="*/ 2095500 h 2095500"/>
              <a:gd name="connsiteX6" fmla="*/ 0 w 2095500"/>
              <a:gd name="connsiteY6" fmla="*/ 1746243 h 2095500"/>
              <a:gd name="connsiteX7" fmla="*/ 0 w 2095500"/>
              <a:gd name="connsiteY7" fmla="*/ 349257 h 2095500"/>
              <a:gd name="connsiteX8" fmla="*/ 349257 w 2095500"/>
              <a:gd name="connsiteY8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2095500">
                <a:moveTo>
                  <a:pt x="349257" y="0"/>
                </a:moveTo>
                <a:lnTo>
                  <a:pt x="1746243" y="0"/>
                </a:lnTo>
                <a:cubicBezTo>
                  <a:pt x="1939132" y="0"/>
                  <a:pt x="2095500" y="156368"/>
                  <a:pt x="2095500" y="349257"/>
                </a:cubicBezTo>
                <a:lnTo>
                  <a:pt x="2095500" y="1746243"/>
                </a:lnTo>
                <a:cubicBezTo>
                  <a:pt x="2095500" y="1939132"/>
                  <a:pt x="1939132" y="2095500"/>
                  <a:pt x="1746243" y="2095500"/>
                </a:cubicBezTo>
                <a:lnTo>
                  <a:pt x="349257" y="2095500"/>
                </a:lnTo>
                <a:cubicBezTo>
                  <a:pt x="156368" y="2095500"/>
                  <a:pt x="0" y="1939132"/>
                  <a:pt x="0" y="1746243"/>
                </a:cubicBezTo>
                <a:lnTo>
                  <a:pt x="0" y="349257"/>
                </a:lnTo>
                <a:cubicBezTo>
                  <a:pt x="0" y="156368"/>
                  <a:pt x="156368" y="0"/>
                  <a:pt x="3492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7381607" y="3059077"/>
            <a:ext cx="1313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Annasa</a:t>
            </a:r>
            <a:r>
              <a:rPr lang="en-US" sz="1100" b="1" dirty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Biswas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8163" y="5476540"/>
            <a:ext cx="12630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Anup </a:t>
            </a:r>
            <a:r>
              <a:rPr lang="en-US" sz="1100" b="1" dirty="0" err="1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Sayal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70750" y="5724592"/>
            <a:ext cx="15007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FMS In-Charge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pic>
        <p:nvPicPr>
          <p:cNvPr id="38" name="Picture Placeholder 3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78" t="9818" r="15239" b="32759"/>
          <a:stretch>
            <a:fillRect/>
          </a:stretch>
        </p:blipFill>
        <p:spPr>
          <a:xfrm>
            <a:off x="927688" y="4148618"/>
            <a:ext cx="1263048" cy="1263048"/>
          </a:xfrm>
          <a:custGeom>
            <a:avLst/>
            <a:gdLst>
              <a:gd name="connsiteX0" fmla="*/ 349257 w 2095500"/>
              <a:gd name="connsiteY0" fmla="*/ 0 h 2095500"/>
              <a:gd name="connsiteX1" fmla="*/ 1746243 w 2095500"/>
              <a:gd name="connsiteY1" fmla="*/ 0 h 2095500"/>
              <a:gd name="connsiteX2" fmla="*/ 2095500 w 2095500"/>
              <a:gd name="connsiteY2" fmla="*/ 349257 h 2095500"/>
              <a:gd name="connsiteX3" fmla="*/ 2095500 w 2095500"/>
              <a:gd name="connsiteY3" fmla="*/ 1746243 h 2095500"/>
              <a:gd name="connsiteX4" fmla="*/ 1746243 w 2095500"/>
              <a:gd name="connsiteY4" fmla="*/ 2095500 h 2095500"/>
              <a:gd name="connsiteX5" fmla="*/ 349257 w 2095500"/>
              <a:gd name="connsiteY5" fmla="*/ 2095500 h 2095500"/>
              <a:gd name="connsiteX6" fmla="*/ 0 w 2095500"/>
              <a:gd name="connsiteY6" fmla="*/ 1746243 h 2095500"/>
              <a:gd name="connsiteX7" fmla="*/ 0 w 2095500"/>
              <a:gd name="connsiteY7" fmla="*/ 349257 h 2095500"/>
              <a:gd name="connsiteX8" fmla="*/ 349257 w 2095500"/>
              <a:gd name="connsiteY8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2095500">
                <a:moveTo>
                  <a:pt x="349257" y="0"/>
                </a:moveTo>
                <a:lnTo>
                  <a:pt x="1746243" y="0"/>
                </a:lnTo>
                <a:cubicBezTo>
                  <a:pt x="1939132" y="0"/>
                  <a:pt x="2095500" y="156368"/>
                  <a:pt x="2095500" y="349257"/>
                </a:cubicBezTo>
                <a:lnTo>
                  <a:pt x="2095500" y="1746243"/>
                </a:lnTo>
                <a:cubicBezTo>
                  <a:pt x="2095500" y="1939132"/>
                  <a:pt x="1939132" y="2095500"/>
                  <a:pt x="1746243" y="2095500"/>
                </a:cubicBezTo>
                <a:lnTo>
                  <a:pt x="349257" y="2095500"/>
                </a:lnTo>
                <a:cubicBezTo>
                  <a:pt x="156368" y="2095500"/>
                  <a:pt x="0" y="1939132"/>
                  <a:pt x="0" y="1746243"/>
                </a:cubicBezTo>
                <a:lnTo>
                  <a:pt x="0" y="349257"/>
                </a:lnTo>
                <a:cubicBezTo>
                  <a:pt x="0" y="156368"/>
                  <a:pt x="156368" y="0"/>
                  <a:pt x="3492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9" name="Picture Placeholder 12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40" y="4148138"/>
            <a:ext cx="1201006" cy="1263650"/>
          </a:xfrm>
          <a:custGeom>
            <a:avLst/>
            <a:gdLst>
              <a:gd name="connsiteX0" fmla="*/ 349257 w 2095500"/>
              <a:gd name="connsiteY0" fmla="*/ 0 h 2095500"/>
              <a:gd name="connsiteX1" fmla="*/ 1746243 w 2095500"/>
              <a:gd name="connsiteY1" fmla="*/ 0 h 2095500"/>
              <a:gd name="connsiteX2" fmla="*/ 2095500 w 2095500"/>
              <a:gd name="connsiteY2" fmla="*/ 349257 h 2095500"/>
              <a:gd name="connsiteX3" fmla="*/ 2095500 w 2095500"/>
              <a:gd name="connsiteY3" fmla="*/ 1746243 h 2095500"/>
              <a:gd name="connsiteX4" fmla="*/ 1746243 w 2095500"/>
              <a:gd name="connsiteY4" fmla="*/ 2095500 h 2095500"/>
              <a:gd name="connsiteX5" fmla="*/ 349257 w 2095500"/>
              <a:gd name="connsiteY5" fmla="*/ 2095500 h 2095500"/>
              <a:gd name="connsiteX6" fmla="*/ 0 w 2095500"/>
              <a:gd name="connsiteY6" fmla="*/ 1746243 h 2095500"/>
              <a:gd name="connsiteX7" fmla="*/ 0 w 2095500"/>
              <a:gd name="connsiteY7" fmla="*/ 349257 h 2095500"/>
              <a:gd name="connsiteX8" fmla="*/ 349257 w 2095500"/>
              <a:gd name="connsiteY8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2095500">
                <a:moveTo>
                  <a:pt x="349257" y="0"/>
                </a:moveTo>
                <a:lnTo>
                  <a:pt x="1746243" y="0"/>
                </a:lnTo>
                <a:cubicBezTo>
                  <a:pt x="1939132" y="0"/>
                  <a:pt x="2095500" y="156368"/>
                  <a:pt x="2095500" y="349257"/>
                </a:cubicBezTo>
                <a:lnTo>
                  <a:pt x="2095500" y="1746243"/>
                </a:lnTo>
                <a:cubicBezTo>
                  <a:pt x="2095500" y="1939132"/>
                  <a:pt x="1939132" y="2095500"/>
                  <a:pt x="1746243" y="2095500"/>
                </a:cubicBezTo>
                <a:lnTo>
                  <a:pt x="349257" y="2095500"/>
                </a:lnTo>
                <a:cubicBezTo>
                  <a:pt x="156368" y="2095500"/>
                  <a:pt x="0" y="1939132"/>
                  <a:pt x="0" y="1746243"/>
                </a:cubicBezTo>
                <a:lnTo>
                  <a:pt x="0" y="349257"/>
                </a:lnTo>
                <a:cubicBezTo>
                  <a:pt x="0" y="156368"/>
                  <a:pt x="156368" y="0"/>
                  <a:pt x="3492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0" name="Picture Placeholder 29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72" t="6850" r="16390" b="36805"/>
          <a:stretch>
            <a:fillRect/>
          </a:stretch>
        </p:blipFill>
        <p:spPr>
          <a:xfrm>
            <a:off x="4138613" y="4148138"/>
            <a:ext cx="1262062" cy="1263650"/>
          </a:xfrm>
          <a:custGeom>
            <a:avLst/>
            <a:gdLst>
              <a:gd name="connsiteX0" fmla="*/ 349257 w 2095500"/>
              <a:gd name="connsiteY0" fmla="*/ 0 h 2095500"/>
              <a:gd name="connsiteX1" fmla="*/ 1746243 w 2095500"/>
              <a:gd name="connsiteY1" fmla="*/ 0 h 2095500"/>
              <a:gd name="connsiteX2" fmla="*/ 2095500 w 2095500"/>
              <a:gd name="connsiteY2" fmla="*/ 349257 h 2095500"/>
              <a:gd name="connsiteX3" fmla="*/ 2095500 w 2095500"/>
              <a:gd name="connsiteY3" fmla="*/ 1746243 h 2095500"/>
              <a:gd name="connsiteX4" fmla="*/ 1746243 w 2095500"/>
              <a:gd name="connsiteY4" fmla="*/ 2095500 h 2095500"/>
              <a:gd name="connsiteX5" fmla="*/ 349257 w 2095500"/>
              <a:gd name="connsiteY5" fmla="*/ 2095500 h 2095500"/>
              <a:gd name="connsiteX6" fmla="*/ 0 w 2095500"/>
              <a:gd name="connsiteY6" fmla="*/ 1746243 h 2095500"/>
              <a:gd name="connsiteX7" fmla="*/ 0 w 2095500"/>
              <a:gd name="connsiteY7" fmla="*/ 349257 h 2095500"/>
              <a:gd name="connsiteX8" fmla="*/ 349257 w 2095500"/>
              <a:gd name="connsiteY8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2095500">
                <a:moveTo>
                  <a:pt x="349257" y="0"/>
                </a:moveTo>
                <a:lnTo>
                  <a:pt x="1746243" y="0"/>
                </a:lnTo>
                <a:cubicBezTo>
                  <a:pt x="1939132" y="0"/>
                  <a:pt x="2095500" y="156368"/>
                  <a:pt x="2095500" y="349257"/>
                </a:cubicBezTo>
                <a:lnTo>
                  <a:pt x="2095500" y="1746243"/>
                </a:lnTo>
                <a:cubicBezTo>
                  <a:pt x="2095500" y="1939132"/>
                  <a:pt x="1939132" y="2095500"/>
                  <a:pt x="1746243" y="2095500"/>
                </a:cubicBezTo>
                <a:lnTo>
                  <a:pt x="349257" y="2095500"/>
                </a:lnTo>
                <a:cubicBezTo>
                  <a:pt x="156368" y="2095500"/>
                  <a:pt x="0" y="1939132"/>
                  <a:pt x="0" y="1746243"/>
                </a:cubicBezTo>
                <a:lnTo>
                  <a:pt x="0" y="349257"/>
                </a:lnTo>
                <a:cubicBezTo>
                  <a:pt x="0" y="156368"/>
                  <a:pt x="156368" y="0"/>
                  <a:pt x="3492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1" name="Picture Placeholder 31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6" t="8081" r="27194" b="28725"/>
          <a:stretch>
            <a:fillRect/>
          </a:stretch>
        </p:blipFill>
        <p:spPr>
          <a:xfrm>
            <a:off x="5773738" y="4148138"/>
            <a:ext cx="1263650" cy="1263650"/>
          </a:xfrm>
          <a:custGeom>
            <a:avLst/>
            <a:gdLst>
              <a:gd name="connsiteX0" fmla="*/ 349257 w 2095500"/>
              <a:gd name="connsiteY0" fmla="*/ 0 h 2095500"/>
              <a:gd name="connsiteX1" fmla="*/ 1746243 w 2095500"/>
              <a:gd name="connsiteY1" fmla="*/ 0 h 2095500"/>
              <a:gd name="connsiteX2" fmla="*/ 2095500 w 2095500"/>
              <a:gd name="connsiteY2" fmla="*/ 349257 h 2095500"/>
              <a:gd name="connsiteX3" fmla="*/ 2095500 w 2095500"/>
              <a:gd name="connsiteY3" fmla="*/ 1746243 h 2095500"/>
              <a:gd name="connsiteX4" fmla="*/ 1746243 w 2095500"/>
              <a:gd name="connsiteY4" fmla="*/ 2095500 h 2095500"/>
              <a:gd name="connsiteX5" fmla="*/ 349257 w 2095500"/>
              <a:gd name="connsiteY5" fmla="*/ 2095500 h 2095500"/>
              <a:gd name="connsiteX6" fmla="*/ 0 w 2095500"/>
              <a:gd name="connsiteY6" fmla="*/ 1746243 h 2095500"/>
              <a:gd name="connsiteX7" fmla="*/ 0 w 2095500"/>
              <a:gd name="connsiteY7" fmla="*/ 349257 h 2095500"/>
              <a:gd name="connsiteX8" fmla="*/ 349257 w 2095500"/>
              <a:gd name="connsiteY8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2095500">
                <a:moveTo>
                  <a:pt x="349257" y="0"/>
                </a:moveTo>
                <a:lnTo>
                  <a:pt x="1746243" y="0"/>
                </a:lnTo>
                <a:cubicBezTo>
                  <a:pt x="1939132" y="0"/>
                  <a:pt x="2095500" y="156368"/>
                  <a:pt x="2095500" y="349257"/>
                </a:cubicBezTo>
                <a:lnTo>
                  <a:pt x="2095500" y="1746243"/>
                </a:lnTo>
                <a:cubicBezTo>
                  <a:pt x="2095500" y="1939132"/>
                  <a:pt x="1939132" y="2095500"/>
                  <a:pt x="1746243" y="2095500"/>
                </a:cubicBezTo>
                <a:lnTo>
                  <a:pt x="349257" y="2095500"/>
                </a:lnTo>
                <a:cubicBezTo>
                  <a:pt x="156368" y="2095500"/>
                  <a:pt x="0" y="1939132"/>
                  <a:pt x="0" y="1746243"/>
                </a:cubicBezTo>
                <a:lnTo>
                  <a:pt x="0" y="349257"/>
                </a:lnTo>
                <a:cubicBezTo>
                  <a:pt x="0" y="156368"/>
                  <a:pt x="156368" y="0"/>
                  <a:pt x="3492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2" name="TextBox 41"/>
          <p:cNvSpPr txBox="1"/>
          <p:nvPr/>
        </p:nvSpPr>
        <p:spPr>
          <a:xfrm>
            <a:off x="2357112" y="5476540"/>
            <a:ext cx="1571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Ravi </a:t>
            </a:r>
            <a:r>
              <a:rPr lang="en-US" sz="1100" b="1" dirty="0" err="1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Mandal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20979" y="5718034"/>
            <a:ext cx="2039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Bid Manager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019282" y="5467662"/>
            <a:ext cx="15007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Jaswinder Kaur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057187" y="5724592"/>
            <a:ext cx="15007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Tender Executive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02313" y="5462695"/>
            <a:ext cx="1235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Bhuvan Singh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557911" y="5727827"/>
            <a:ext cx="17115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Manager- Operations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pic>
        <p:nvPicPr>
          <p:cNvPr id="48" name="Picture Placeholder 31"/>
          <p:cNvPicPr>
            <a:picLocks noChangeAspect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79" t="10915" r="21010" b="37622"/>
          <a:stretch>
            <a:fillRect/>
          </a:stretch>
        </p:blipFill>
        <p:spPr>
          <a:xfrm>
            <a:off x="7373938" y="4167188"/>
            <a:ext cx="1263650" cy="1263650"/>
          </a:xfrm>
          <a:custGeom>
            <a:avLst/>
            <a:gdLst>
              <a:gd name="connsiteX0" fmla="*/ 349257 w 2095500"/>
              <a:gd name="connsiteY0" fmla="*/ 0 h 2095500"/>
              <a:gd name="connsiteX1" fmla="*/ 1746243 w 2095500"/>
              <a:gd name="connsiteY1" fmla="*/ 0 h 2095500"/>
              <a:gd name="connsiteX2" fmla="*/ 2095500 w 2095500"/>
              <a:gd name="connsiteY2" fmla="*/ 349257 h 2095500"/>
              <a:gd name="connsiteX3" fmla="*/ 2095500 w 2095500"/>
              <a:gd name="connsiteY3" fmla="*/ 1746243 h 2095500"/>
              <a:gd name="connsiteX4" fmla="*/ 1746243 w 2095500"/>
              <a:gd name="connsiteY4" fmla="*/ 2095500 h 2095500"/>
              <a:gd name="connsiteX5" fmla="*/ 349257 w 2095500"/>
              <a:gd name="connsiteY5" fmla="*/ 2095500 h 2095500"/>
              <a:gd name="connsiteX6" fmla="*/ 0 w 2095500"/>
              <a:gd name="connsiteY6" fmla="*/ 1746243 h 2095500"/>
              <a:gd name="connsiteX7" fmla="*/ 0 w 2095500"/>
              <a:gd name="connsiteY7" fmla="*/ 349257 h 2095500"/>
              <a:gd name="connsiteX8" fmla="*/ 349257 w 2095500"/>
              <a:gd name="connsiteY8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2095500">
                <a:moveTo>
                  <a:pt x="349257" y="0"/>
                </a:moveTo>
                <a:lnTo>
                  <a:pt x="1746243" y="0"/>
                </a:lnTo>
                <a:cubicBezTo>
                  <a:pt x="1939132" y="0"/>
                  <a:pt x="2095500" y="156368"/>
                  <a:pt x="2095500" y="349257"/>
                </a:cubicBezTo>
                <a:lnTo>
                  <a:pt x="2095500" y="1746243"/>
                </a:lnTo>
                <a:cubicBezTo>
                  <a:pt x="2095500" y="1939132"/>
                  <a:pt x="1939132" y="2095500"/>
                  <a:pt x="1746243" y="2095500"/>
                </a:cubicBezTo>
                <a:lnTo>
                  <a:pt x="349257" y="2095500"/>
                </a:lnTo>
                <a:cubicBezTo>
                  <a:pt x="156368" y="2095500"/>
                  <a:pt x="0" y="1939132"/>
                  <a:pt x="0" y="1746243"/>
                </a:cubicBezTo>
                <a:lnTo>
                  <a:pt x="0" y="349257"/>
                </a:lnTo>
                <a:cubicBezTo>
                  <a:pt x="0" y="156368"/>
                  <a:pt x="156368" y="0"/>
                  <a:pt x="3492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9" name="TextBox 48"/>
          <p:cNvSpPr txBox="1"/>
          <p:nvPr/>
        </p:nvSpPr>
        <p:spPr>
          <a:xfrm>
            <a:off x="7353032" y="5469549"/>
            <a:ext cx="1313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Uday P. Singh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269449" y="5724813"/>
            <a:ext cx="15716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Technical Lead- North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48526" y="3299599"/>
            <a:ext cx="15716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Interior Designer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7405" y="908185"/>
            <a:ext cx="24254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Meet Our Team</a:t>
            </a:r>
            <a:endParaRPr lang="en-US" sz="2200" dirty="0">
              <a:solidFill>
                <a:srgbClr val="00206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4298" y="528853"/>
            <a:ext cx="787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6D7381"/>
                </a:solidFill>
                <a:latin typeface="Montserrat" panose="02000505000000020004" pitchFamily="2" charset="0"/>
              </a:rPr>
              <a:t>Team</a:t>
            </a:r>
            <a:endParaRPr lang="en-US" sz="1400" b="1" dirty="0">
              <a:solidFill>
                <a:srgbClr val="6D7381"/>
              </a:solidFill>
              <a:latin typeface="Montserrat" panose="02000505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628211" y="650385"/>
            <a:ext cx="587618" cy="64712"/>
            <a:chOff x="2558013" y="2071365"/>
            <a:chExt cx="587618" cy="64712"/>
          </a:xfrm>
        </p:grpSpPr>
        <p:sp>
          <p:nvSpPr>
            <p:cNvPr id="8" name="Oval 7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91645" y="3057190"/>
            <a:ext cx="12630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Nirmal</a:t>
            </a:r>
            <a:r>
              <a:rPr lang="en-US" sz="1100" b="1" dirty="0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Prasad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2177" y="3293581"/>
            <a:ext cx="16142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DGM (Critical Infrastructure Services)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6" t="5505" r="1"/>
          <a:stretch>
            <a:fillRect/>
          </a:stretch>
        </p:blipFill>
        <p:spPr>
          <a:xfrm>
            <a:off x="956263" y="1728666"/>
            <a:ext cx="1198429" cy="1328524"/>
          </a:xfr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7" t="2869"/>
          <a:stretch>
            <a:fillRect/>
          </a:stretch>
        </p:blipFill>
        <p:spPr>
          <a:xfrm>
            <a:off x="2620966" y="1728666"/>
            <a:ext cx="1238180" cy="1300029"/>
          </a:xfr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0" name="Picture Placeholder 29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13" y="1728788"/>
            <a:ext cx="1262063" cy="1263650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488761" y="3057190"/>
            <a:ext cx="13703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Shivangi</a:t>
            </a:r>
            <a:r>
              <a:rPr lang="en-US" sz="1100" b="1" dirty="0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Jha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86214" y="3285549"/>
            <a:ext cx="1667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Assistant Manager- Govt. Sales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47857" y="3057190"/>
            <a:ext cx="15007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Dheeraj</a:t>
            </a:r>
            <a:r>
              <a:rPr lang="en-US" sz="1100" b="1" dirty="0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Singh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47857" y="3276358"/>
            <a:ext cx="15007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Manager (Datacenter –Design &amp; Engineering)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pic>
        <p:nvPicPr>
          <p:cNvPr id="3" name="Picture Placeholder 31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16" t="1000" r="12318" b="41288"/>
          <a:stretch>
            <a:fillRect/>
          </a:stretch>
        </p:blipFill>
        <p:spPr>
          <a:xfrm>
            <a:off x="5789613" y="1728666"/>
            <a:ext cx="1263650" cy="1263650"/>
          </a:xfrm>
          <a:custGeom>
            <a:avLst/>
            <a:gdLst>
              <a:gd name="connsiteX0" fmla="*/ 349257 w 2095500"/>
              <a:gd name="connsiteY0" fmla="*/ 0 h 2095500"/>
              <a:gd name="connsiteX1" fmla="*/ 1746243 w 2095500"/>
              <a:gd name="connsiteY1" fmla="*/ 0 h 2095500"/>
              <a:gd name="connsiteX2" fmla="*/ 2095500 w 2095500"/>
              <a:gd name="connsiteY2" fmla="*/ 349257 h 2095500"/>
              <a:gd name="connsiteX3" fmla="*/ 2095500 w 2095500"/>
              <a:gd name="connsiteY3" fmla="*/ 1746243 h 2095500"/>
              <a:gd name="connsiteX4" fmla="*/ 1746243 w 2095500"/>
              <a:gd name="connsiteY4" fmla="*/ 2095500 h 2095500"/>
              <a:gd name="connsiteX5" fmla="*/ 349257 w 2095500"/>
              <a:gd name="connsiteY5" fmla="*/ 2095500 h 2095500"/>
              <a:gd name="connsiteX6" fmla="*/ 0 w 2095500"/>
              <a:gd name="connsiteY6" fmla="*/ 1746243 h 2095500"/>
              <a:gd name="connsiteX7" fmla="*/ 0 w 2095500"/>
              <a:gd name="connsiteY7" fmla="*/ 349257 h 2095500"/>
              <a:gd name="connsiteX8" fmla="*/ 349257 w 2095500"/>
              <a:gd name="connsiteY8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2095500">
                <a:moveTo>
                  <a:pt x="349257" y="0"/>
                </a:moveTo>
                <a:lnTo>
                  <a:pt x="1746243" y="0"/>
                </a:lnTo>
                <a:cubicBezTo>
                  <a:pt x="1939132" y="0"/>
                  <a:pt x="2095500" y="156368"/>
                  <a:pt x="2095500" y="349257"/>
                </a:cubicBezTo>
                <a:lnTo>
                  <a:pt x="2095500" y="1746243"/>
                </a:lnTo>
                <a:cubicBezTo>
                  <a:pt x="2095500" y="1939132"/>
                  <a:pt x="1939132" y="2095500"/>
                  <a:pt x="1746243" y="2095500"/>
                </a:cubicBezTo>
                <a:lnTo>
                  <a:pt x="349257" y="2095500"/>
                </a:lnTo>
                <a:cubicBezTo>
                  <a:pt x="156368" y="2095500"/>
                  <a:pt x="0" y="1939132"/>
                  <a:pt x="0" y="1746243"/>
                </a:cubicBezTo>
                <a:lnTo>
                  <a:pt x="0" y="349257"/>
                </a:lnTo>
                <a:cubicBezTo>
                  <a:pt x="0" y="156368"/>
                  <a:pt x="156368" y="0"/>
                  <a:pt x="3492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768707" y="3102051"/>
            <a:ext cx="1313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B S Kiran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91999" y="3345795"/>
            <a:ext cx="1571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Zonal Manager- South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13626" y="3102050"/>
            <a:ext cx="1313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Jyoti</a:t>
            </a:r>
            <a:r>
              <a:rPr lang="en-US" sz="1100" b="1" dirty="0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Kumari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63623" y="3364967"/>
            <a:ext cx="15716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Accounts &amp; Finance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pic>
        <p:nvPicPr>
          <p:cNvPr id="2" name="Picture Placeholder 3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9" t="1261" r="1245" b="17200"/>
          <a:stretch>
            <a:fillRect/>
          </a:stretch>
        </p:blipFill>
        <p:spPr>
          <a:xfrm>
            <a:off x="956263" y="4000923"/>
            <a:ext cx="1198429" cy="1263048"/>
          </a:xfrm>
          <a:custGeom>
            <a:avLst/>
            <a:gdLst>
              <a:gd name="connsiteX0" fmla="*/ 349257 w 2095500"/>
              <a:gd name="connsiteY0" fmla="*/ 0 h 2095500"/>
              <a:gd name="connsiteX1" fmla="*/ 1746243 w 2095500"/>
              <a:gd name="connsiteY1" fmla="*/ 0 h 2095500"/>
              <a:gd name="connsiteX2" fmla="*/ 2095500 w 2095500"/>
              <a:gd name="connsiteY2" fmla="*/ 349257 h 2095500"/>
              <a:gd name="connsiteX3" fmla="*/ 2095500 w 2095500"/>
              <a:gd name="connsiteY3" fmla="*/ 1746243 h 2095500"/>
              <a:gd name="connsiteX4" fmla="*/ 1746243 w 2095500"/>
              <a:gd name="connsiteY4" fmla="*/ 2095500 h 2095500"/>
              <a:gd name="connsiteX5" fmla="*/ 349257 w 2095500"/>
              <a:gd name="connsiteY5" fmla="*/ 2095500 h 2095500"/>
              <a:gd name="connsiteX6" fmla="*/ 0 w 2095500"/>
              <a:gd name="connsiteY6" fmla="*/ 1746243 h 2095500"/>
              <a:gd name="connsiteX7" fmla="*/ 0 w 2095500"/>
              <a:gd name="connsiteY7" fmla="*/ 349257 h 2095500"/>
              <a:gd name="connsiteX8" fmla="*/ 349257 w 2095500"/>
              <a:gd name="connsiteY8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2095500">
                <a:moveTo>
                  <a:pt x="349257" y="0"/>
                </a:moveTo>
                <a:lnTo>
                  <a:pt x="1746243" y="0"/>
                </a:lnTo>
                <a:cubicBezTo>
                  <a:pt x="1939132" y="0"/>
                  <a:pt x="2095500" y="156368"/>
                  <a:pt x="2095500" y="349257"/>
                </a:cubicBezTo>
                <a:lnTo>
                  <a:pt x="2095500" y="1746243"/>
                </a:lnTo>
                <a:cubicBezTo>
                  <a:pt x="2095500" y="1939132"/>
                  <a:pt x="1939132" y="2095500"/>
                  <a:pt x="1746243" y="2095500"/>
                </a:cubicBezTo>
                <a:lnTo>
                  <a:pt x="349257" y="2095500"/>
                </a:lnTo>
                <a:cubicBezTo>
                  <a:pt x="156368" y="2095500"/>
                  <a:pt x="0" y="1939132"/>
                  <a:pt x="0" y="1746243"/>
                </a:cubicBezTo>
                <a:lnTo>
                  <a:pt x="0" y="349257"/>
                </a:lnTo>
                <a:cubicBezTo>
                  <a:pt x="0" y="156368"/>
                  <a:pt x="156368" y="0"/>
                  <a:pt x="3492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Placeholder 12"/>
          <p:cNvPicPr>
            <a:picLocks noChangeAspect="1"/>
          </p:cNvPicPr>
          <p:nvPr/>
        </p:nvPicPr>
        <p:blipFill rotWithShape="1"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7" t="5973" r="10109" b="8484"/>
          <a:stretch>
            <a:fillRect/>
          </a:stretch>
        </p:blipFill>
        <p:spPr>
          <a:xfrm>
            <a:off x="2690038" y="4000924"/>
            <a:ext cx="1141096" cy="1263048"/>
          </a:xfrm>
          <a:custGeom>
            <a:avLst/>
            <a:gdLst>
              <a:gd name="connsiteX0" fmla="*/ 349257 w 2095500"/>
              <a:gd name="connsiteY0" fmla="*/ 0 h 2095500"/>
              <a:gd name="connsiteX1" fmla="*/ 1746243 w 2095500"/>
              <a:gd name="connsiteY1" fmla="*/ 0 h 2095500"/>
              <a:gd name="connsiteX2" fmla="*/ 2095500 w 2095500"/>
              <a:gd name="connsiteY2" fmla="*/ 349257 h 2095500"/>
              <a:gd name="connsiteX3" fmla="*/ 2095500 w 2095500"/>
              <a:gd name="connsiteY3" fmla="*/ 1746243 h 2095500"/>
              <a:gd name="connsiteX4" fmla="*/ 1746243 w 2095500"/>
              <a:gd name="connsiteY4" fmla="*/ 2095500 h 2095500"/>
              <a:gd name="connsiteX5" fmla="*/ 349257 w 2095500"/>
              <a:gd name="connsiteY5" fmla="*/ 2095500 h 2095500"/>
              <a:gd name="connsiteX6" fmla="*/ 0 w 2095500"/>
              <a:gd name="connsiteY6" fmla="*/ 1746243 h 2095500"/>
              <a:gd name="connsiteX7" fmla="*/ 0 w 2095500"/>
              <a:gd name="connsiteY7" fmla="*/ 349257 h 2095500"/>
              <a:gd name="connsiteX8" fmla="*/ 349257 w 2095500"/>
              <a:gd name="connsiteY8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2095500">
                <a:moveTo>
                  <a:pt x="349257" y="0"/>
                </a:moveTo>
                <a:lnTo>
                  <a:pt x="1746243" y="0"/>
                </a:lnTo>
                <a:cubicBezTo>
                  <a:pt x="1939132" y="0"/>
                  <a:pt x="2095500" y="156368"/>
                  <a:pt x="2095500" y="349257"/>
                </a:cubicBezTo>
                <a:lnTo>
                  <a:pt x="2095500" y="1746243"/>
                </a:lnTo>
                <a:cubicBezTo>
                  <a:pt x="2095500" y="1939132"/>
                  <a:pt x="1939132" y="2095500"/>
                  <a:pt x="1746243" y="2095500"/>
                </a:cubicBezTo>
                <a:lnTo>
                  <a:pt x="349257" y="2095500"/>
                </a:lnTo>
                <a:cubicBezTo>
                  <a:pt x="156368" y="2095500"/>
                  <a:pt x="0" y="1939132"/>
                  <a:pt x="0" y="1746243"/>
                </a:cubicBezTo>
                <a:lnTo>
                  <a:pt x="0" y="349257"/>
                </a:lnTo>
                <a:cubicBezTo>
                  <a:pt x="0" y="156368"/>
                  <a:pt x="156368" y="0"/>
                  <a:pt x="3492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5" name="Picture Placeholder 29"/>
          <p:cNvPicPr>
            <a:picLocks noChangeAspect="1"/>
          </p:cNvPicPr>
          <p:nvPr/>
        </p:nvPicPr>
        <p:blipFill rotWithShape="1"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3317" r="9547" b="3317"/>
          <a:stretch>
            <a:fillRect/>
          </a:stretch>
        </p:blipFill>
        <p:spPr>
          <a:xfrm>
            <a:off x="4274913" y="4000923"/>
            <a:ext cx="1135287" cy="1253256"/>
          </a:xfrm>
          <a:custGeom>
            <a:avLst/>
            <a:gdLst>
              <a:gd name="connsiteX0" fmla="*/ 349257 w 2095500"/>
              <a:gd name="connsiteY0" fmla="*/ 0 h 2095500"/>
              <a:gd name="connsiteX1" fmla="*/ 1746243 w 2095500"/>
              <a:gd name="connsiteY1" fmla="*/ 0 h 2095500"/>
              <a:gd name="connsiteX2" fmla="*/ 2095500 w 2095500"/>
              <a:gd name="connsiteY2" fmla="*/ 349257 h 2095500"/>
              <a:gd name="connsiteX3" fmla="*/ 2095500 w 2095500"/>
              <a:gd name="connsiteY3" fmla="*/ 1746243 h 2095500"/>
              <a:gd name="connsiteX4" fmla="*/ 1746243 w 2095500"/>
              <a:gd name="connsiteY4" fmla="*/ 2095500 h 2095500"/>
              <a:gd name="connsiteX5" fmla="*/ 349257 w 2095500"/>
              <a:gd name="connsiteY5" fmla="*/ 2095500 h 2095500"/>
              <a:gd name="connsiteX6" fmla="*/ 0 w 2095500"/>
              <a:gd name="connsiteY6" fmla="*/ 1746243 h 2095500"/>
              <a:gd name="connsiteX7" fmla="*/ 0 w 2095500"/>
              <a:gd name="connsiteY7" fmla="*/ 349257 h 2095500"/>
              <a:gd name="connsiteX8" fmla="*/ 349257 w 2095500"/>
              <a:gd name="connsiteY8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2095500">
                <a:moveTo>
                  <a:pt x="349257" y="0"/>
                </a:moveTo>
                <a:lnTo>
                  <a:pt x="1746243" y="0"/>
                </a:lnTo>
                <a:cubicBezTo>
                  <a:pt x="1939132" y="0"/>
                  <a:pt x="2095500" y="156368"/>
                  <a:pt x="2095500" y="349257"/>
                </a:cubicBezTo>
                <a:lnTo>
                  <a:pt x="2095500" y="1746243"/>
                </a:lnTo>
                <a:cubicBezTo>
                  <a:pt x="2095500" y="1939132"/>
                  <a:pt x="1939132" y="2095500"/>
                  <a:pt x="1746243" y="2095500"/>
                </a:cubicBezTo>
                <a:lnTo>
                  <a:pt x="349257" y="2095500"/>
                </a:lnTo>
                <a:cubicBezTo>
                  <a:pt x="156368" y="2095500"/>
                  <a:pt x="0" y="1939132"/>
                  <a:pt x="0" y="1746243"/>
                </a:cubicBezTo>
                <a:lnTo>
                  <a:pt x="0" y="349257"/>
                </a:lnTo>
                <a:cubicBezTo>
                  <a:pt x="0" y="156368"/>
                  <a:pt x="156368" y="0"/>
                  <a:pt x="3492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0" name="Picture Placeholder 31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81" t="1032" r="8580" b="38532"/>
          <a:stretch>
            <a:fillRect/>
          </a:stretch>
        </p:blipFill>
        <p:spPr>
          <a:xfrm>
            <a:off x="5799493" y="4000321"/>
            <a:ext cx="1175465" cy="1263650"/>
          </a:xfrm>
          <a:custGeom>
            <a:avLst/>
            <a:gdLst>
              <a:gd name="connsiteX0" fmla="*/ 349257 w 2095500"/>
              <a:gd name="connsiteY0" fmla="*/ 0 h 2095500"/>
              <a:gd name="connsiteX1" fmla="*/ 1746243 w 2095500"/>
              <a:gd name="connsiteY1" fmla="*/ 0 h 2095500"/>
              <a:gd name="connsiteX2" fmla="*/ 2095500 w 2095500"/>
              <a:gd name="connsiteY2" fmla="*/ 349257 h 2095500"/>
              <a:gd name="connsiteX3" fmla="*/ 2095500 w 2095500"/>
              <a:gd name="connsiteY3" fmla="*/ 1746243 h 2095500"/>
              <a:gd name="connsiteX4" fmla="*/ 1746243 w 2095500"/>
              <a:gd name="connsiteY4" fmla="*/ 2095500 h 2095500"/>
              <a:gd name="connsiteX5" fmla="*/ 349257 w 2095500"/>
              <a:gd name="connsiteY5" fmla="*/ 2095500 h 2095500"/>
              <a:gd name="connsiteX6" fmla="*/ 0 w 2095500"/>
              <a:gd name="connsiteY6" fmla="*/ 1746243 h 2095500"/>
              <a:gd name="connsiteX7" fmla="*/ 0 w 2095500"/>
              <a:gd name="connsiteY7" fmla="*/ 349257 h 2095500"/>
              <a:gd name="connsiteX8" fmla="*/ 349257 w 2095500"/>
              <a:gd name="connsiteY8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2095500">
                <a:moveTo>
                  <a:pt x="349257" y="0"/>
                </a:moveTo>
                <a:lnTo>
                  <a:pt x="1746243" y="0"/>
                </a:lnTo>
                <a:cubicBezTo>
                  <a:pt x="1939132" y="0"/>
                  <a:pt x="2095500" y="156368"/>
                  <a:pt x="2095500" y="349257"/>
                </a:cubicBezTo>
                <a:lnTo>
                  <a:pt x="2095500" y="1746243"/>
                </a:lnTo>
                <a:cubicBezTo>
                  <a:pt x="2095500" y="1939132"/>
                  <a:pt x="1939132" y="2095500"/>
                  <a:pt x="1746243" y="2095500"/>
                </a:cubicBezTo>
                <a:lnTo>
                  <a:pt x="349257" y="2095500"/>
                </a:lnTo>
                <a:cubicBezTo>
                  <a:pt x="156368" y="2095500"/>
                  <a:pt x="0" y="1939132"/>
                  <a:pt x="0" y="1746243"/>
                </a:cubicBezTo>
                <a:lnTo>
                  <a:pt x="0" y="349257"/>
                </a:lnTo>
                <a:cubicBezTo>
                  <a:pt x="0" y="156368"/>
                  <a:pt x="156368" y="0"/>
                  <a:pt x="3492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1" name="TextBox 40"/>
          <p:cNvSpPr txBox="1"/>
          <p:nvPr/>
        </p:nvSpPr>
        <p:spPr>
          <a:xfrm>
            <a:off x="847158" y="5669541"/>
            <a:ext cx="1416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Project  Manager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4144" y="5396819"/>
            <a:ext cx="1426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V. Laxminarayan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70066" y="5410683"/>
            <a:ext cx="1426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Shalini </a:t>
            </a:r>
            <a:r>
              <a:rPr lang="en-US" sz="1100" b="1" dirty="0" err="1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Chakrabarty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470065" y="5687968"/>
            <a:ext cx="1361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Sr. Purchase Executive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182405" y="5410682"/>
            <a:ext cx="1426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Uttkarsh</a:t>
            </a:r>
            <a:r>
              <a:rPr lang="en-US" sz="1100" b="1" dirty="0" smtClean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Sharma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274913" y="5687968"/>
            <a:ext cx="12620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Sr. Project Coordinator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07992" y="5381106"/>
            <a:ext cx="1426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Vijaya Kumari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799492" y="5660606"/>
            <a:ext cx="1361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Sr. HR Executive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490149" y="5400890"/>
            <a:ext cx="12138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152E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Sunil Gupta</a:t>
            </a:r>
            <a:endParaRPr lang="en-US" sz="1100" b="1" dirty="0">
              <a:solidFill>
                <a:srgbClr val="00152E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700099" y="5655461"/>
            <a:ext cx="793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6D738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Admin</a:t>
            </a:r>
            <a:endParaRPr lang="en-US" sz="1100" dirty="0">
              <a:solidFill>
                <a:srgbClr val="6D738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pic>
        <p:nvPicPr>
          <p:cNvPr id="51" name="Picture Placeholder 31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40000" contrast="-4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93" t="2795" r="12076" b="22564"/>
          <a:stretch>
            <a:fillRect/>
          </a:stretch>
        </p:blipFill>
        <p:spPr>
          <a:xfrm>
            <a:off x="7465244" y="3990529"/>
            <a:ext cx="1263650" cy="1263650"/>
          </a:xfrm>
          <a:custGeom>
            <a:avLst/>
            <a:gdLst>
              <a:gd name="connsiteX0" fmla="*/ 349257 w 2095500"/>
              <a:gd name="connsiteY0" fmla="*/ 0 h 2095500"/>
              <a:gd name="connsiteX1" fmla="*/ 1746243 w 2095500"/>
              <a:gd name="connsiteY1" fmla="*/ 0 h 2095500"/>
              <a:gd name="connsiteX2" fmla="*/ 2095500 w 2095500"/>
              <a:gd name="connsiteY2" fmla="*/ 349257 h 2095500"/>
              <a:gd name="connsiteX3" fmla="*/ 2095500 w 2095500"/>
              <a:gd name="connsiteY3" fmla="*/ 1746243 h 2095500"/>
              <a:gd name="connsiteX4" fmla="*/ 1746243 w 2095500"/>
              <a:gd name="connsiteY4" fmla="*/ 2095500 h 2095500"/>
              <a:gd name="connsiteX5" fmla="*/ 349257 w 2095500"/>
              <a:gd name="connsiteY5" fmla="*/ 2095500 h 2095500"/>
              <a:gd name="connsiteX6" fmla="*/ 0 w 2095500"/>
              <a:gd name="connsiteY6" fmla="*/ 1746243 h 2095500"/>
              <a:gd name="connsiteX7" fmla="*/ 0 w 2095500"/>
              <a:gd name="connsiteY7" fmla="*/ 349257 h 2095500"/>
              <a:gd name="connsiteX8" fmla="*/ 349257 w 2095500"/>
              <a:gd name="connsiteY8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2095500">
                <a:moveTo>
                  <a:pt x="349257" y="0"/>
                </a:moveTo>
                <a:lnTo>
                  <a:pt x="1746243" y="0"/>
                </a:lnTo>
                <a:cubicBezTo>
                  <a:pt x="1939132" y="0"/>
                  <a:pt x="2095500" y="156368"/>
                  <a:pt x="2095500" y="349257"/>
                </a:cubicBezTo>
                <a:lnTo>
                  <a:pt x="2095500" y="1746243"/>
                </a:lnTo>
                <a:cubicBezTo>
                  <a:pt x="2095500" y="1939132"/>
                  <a:pt x="1939132" y="2095500"/>
                  <a:pt x="1746243" y="2095500"/>
                </a:cubicBezTo>
                <a:lnTo>
                  <a:pt x="349257" y="2095500"/>
                </a:lnTo>
                <a:cubicBezTo>
                  <a:pt x="156368" y="2095500"/>
                  <a:pt x="0" y="1939132"/>
                  <a:pt x="0" y="1746243"/>
                </a:cubicBezTo>
                <a:lnTo>
                  <a:pt x="0" y="349257"/>
                </a:lnTo>
                <a:cubicBezTo>
                  <a:pt x="0" y="156368"/>
                  <a:pt x="156368" y="0"/>
                  <a:pt x="3492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2" name="Picture Placeholder 31"/>
          <p:cNvPicPr>
            <a:picLocks noChangeAspect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70" t="8286" r="16134" b="2879"/>
          <a:stretch>
            <a:fillRect/>
          </a:stretch>
        </p:blipFill>
        <p:spPr>
          <a:xfrm>
            <a:off x="7413626" y="1728666"/>
            <a:ext cx="1290406" cy="1263651"/>
          </a:xfrm>
          <a:custGeom>
            <a:avLst/>
            <a:gdLst>
              <a:gd name="connsiteX0" fmla="*/ 349257 w 2095500"/>
              <a:gd name="connsiteY0" fmla="*/ 0 h 2095500"/>
              <a:gd name="connsiteX1" fmla="*/ 1746243 w 2095500"/>
              <a:gd name="connsiteY1" fmla="*/ 0 h 2095500"/>
              <a:gd name="connsiteX2" fmla="*/ 2095500 w 2095500"/>
              <a:gd name="connsiteY2" fmla="*/ 349257 h 2095500"/>
              <a:gd name="connsiteX3" fmla="*/ 2095500 w 2095500"/>
              <a:gd name="connsiteY3" fmla="*/ 1746243 h 2095500"/>
              <a:gd name="connsiteX4" fmla="*/ 1746243 w 2095500"/>
              <a:gd name="connsiteY4" fmla="*/ 2095500 h 2095500"/>
              <a:gd name="connsiteX5" fmla="*/ 349257 w 2095500"/>
              <a:gd name="connsiteY5" fmla="*/ 2095500 h 2095500"/>
              <a:gd name="connsiteX6" fmla="*/ 0 w 2095500"/>
              <a:gd name="connsiteY6" fmla="*/ 1746243 h 2095500"/>
              <a:gd name="connsiteX7" fmla="*/ 0 w 2095500"/>
              <a:gd name="connsiteY7" fmla="*/ 349257 h 2095500"/>
              <a:gd name="connsiteX8" fmla="*/ 349257 w 2095500"/>
              <a:gd name="connsiteY8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2095500">
                <a:moveTo>
                  <a:pt x="349257" y="0"/>
                </a:moveTo>
                <a:lnTo>
                  <a:pt x="1746243" y="0"/>
                </a:lnTo>
                <a:cubicBezTo>
                  <a:pt x="1939132" y="0"/>
                  <a:pt x="2095500" y="156368"/>
                  <a:pt x="2095500" y="349257"/>
                </a:cubicBezTo>
                <a:lnTo>
                  <a:pt x="2095500" y="1746243"/>
                </a:lnTo>
                <a:cubicBezTo>
                  <a:pt x="2095500" y="1939132"/>
                  <a:pt x="1939132" y="2095500"/>
                  <a:pt x="1746243" y="2095500"/>
                </a:cubicBezTo>
                <a:lnTo>
                  <a:pt x="349257" y="2095500"/>
                </a:lnTo>
                <a:cubicBezTo>
                  <a:pt x="156368" y="2095500"/>
                  <a:pt x="0" y="1939132"/>
                  <a:pt x="0" y="1746243"/>
                </a:cubicBezTo>
                <a:lnTo>
                  <a:pt x="0" y="349257"/>
                </a:lnTo>
                <a:cubicBezTo>
                  <a:pt x="0" y="156368"/>
                  <a:pt x="156368" y="0"/>
                  <a:pt x="3492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903860" y="908185"/>
            <a:ext cx="24254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Meet Our Team</a:t>
            </a:r>
            <a:endParaRPr lang="en-US" sz="2200" dirty="0">
              <a:solidFill>
                <a:srgbClr val="00206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0753" y="528853"/>
            <a:ext cx="72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6D7381"/>
                </a:solidFill>
                <a:latin typeface="Montserrat" panose="02000505000000020004" pitchFamily="2" charset="0"/>
              </a:rPr>
              <a:t>Team</a:t>
            </a:r>
            <a:endParaRPr lang="en-US" sz="1400" b="1" dirty="0">
              <a:solidFill>
                <a:srgbClr val="6D7381"/>
              </a:solidFill>
              <a:latin typeface="Montserrat" panose="02000505000000020004" pitchFamily="2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651572" y="650385"/>
            <a:ext cx="587618" cy="64712"/>
            <a:chOff x="2558013" y="2071365"/>
            <a:chExt cx="587618" cy="64712"/>
          </a:xfrm>
        </p:grpSpPr>
        <p:sp>
          <p:nvSpPr>
            <p:cNvPr id="23" name="Oval 22"/>
            <p:cNvSpPr/>
            <p:nvPr/>
          </p:nvSpPr>
          <p:spPr>
            <a:xfrm flipH="1">
              <a:off x="3080918" y="2071365"/>
              <a:ext cx="64713" cy="64712"/>
            </a:xfrm>
            <a:prstGeom prst="ellipse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/>
            <p:cNvSpPr/>
            <p:nvPr/>
          </p:nvSpPr>
          <p:spPr>
            <a:xfrm flipH="1">
              <a:off x="2558013" y="2076299"/>
              <a:ext cx="492768" cy="548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26522">
                    <a:alpha val="0"/>
                  </a:srgbClr>
                </a:gs>
                <a:gs pos="0">
                  <a:srgbClr val="F265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398061" y="6078604"/>
            <a:ext cx="1650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 many more..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10573</Words>
  <Application>WPS Presentation</Application>
  <PresentationFormat>Custom</PresentationFormat>
  <Paragraphs>854</Paragraphs>
  <Slides>42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66" baseType="lpstr">
      <vt:lpstr>Arial</vt:lpstr>
      <vt:lpstr>SimSun</vt:lpstr>
      <vt:lpstr>Wingdings</vt:lpstr>
      <vt:lpstr>Poppins</vt:lpstr>
      <vt:lpstr>Segoe Print</vt:lpstr>
      <vt:lpstr>Open Sans</vt:lpstr>
      <vt:lpstr>Montserrat</vt:lpstr>
      <vt:lpstr>Yu Gothic UI</vt:lpstr>
      <vt:lpstr>Poppins SemiBold</vt:lpstr>
      <vt:lpstr>Poppins Medium</vt:lpstr>
      <vt:lpstr>Microsoft YaHei</vt:lpstr>
      <vt:lpstr>Arial Unicode MS</vt:lpstr>
      <vt:lpstr>Calibri Light</vt:lpstr>
      <vt:lpstr>Calibri</vt:lpstr>
      <vt:lpstr>Poppins</vt:lpstr>
      <vt:lpstr>Comfortaa</vt:lpstr>
      <vt:lpstr>Roboto</vt:lpstr>
      <vt:lpstr>Mangal</vt:lpstr>
      <vt:lpstr>Comfortaa Medium</vt:lpstr>
      <vt:lpstr>Krub Medium</vt:lpstr>
      <vt:lpstr>Comfortaa</vt:lpstr>
      <vt:lpstr>Times New Roman</vt:lpstr>
      <vt:lpstr>Microsoft Sans Serif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Chandrashekhar Singh</dc:creator>
  <cp:lastModifiedBy>kirti</cp:lastModifiedBy>
  <cp:revision>299</cp:revision>
  <dcterms:created xsi:type="dcterms:W3CDTF">2023-05-30T12:19:00Z</dcterms:created>
  <dcterms:modified xsi:type="dcterms:W3CDTF">2024-07-05T11:10:16Z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1FD55C1794414CB68B83720F91E44925_12</vt:lpwstr>
  </property>
  <property fmtid="{D5CDD505-2E9C-101B-9397-08002B2CF9AE}" pid="3" name="KSOProductBuildVer">
    <vt:lpwstr>1033-12.2.0.17119</vt:lpwstr>
  </property>
</Properties>
</file>